
<file path=[Content_Types].xml><?xml version="1.0" encoding="utf-8"?>
<Types xmlns="http://schemas.openxmlformats.org/package/2006/content-types">
  <Default Extension="xml" ContentType="application/vnd.openxmlformats-package.core-properties+xml"/>
  <Default Extension="jpeg" ContentType="image/jpeg"/>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987e906e06ce4617" /><Relationship Type="http://schemas.openxmlformats.org/officeDocument/2006/relationships/extended-properties" Target="/docProps/app.xml" Id="R784bce35f80b4840" /><Relationship Type="http://schemas.openxmlformats.org/officeDocument/2006/relationships/officeDocument" Target="/ppt/presentation.xml" Id="Rad12f96628854adf" /></Relationships>
</file>

<file path=ppt/presentation.xml><?xml version="1.0" encoding="utf-8"?>
<p:presentation xmlns:p="http://schemas.openxmlformats.org/presentationml/2006/main">
  <p:sldMasterIdLst>
    <p:sldMasterId xmlns:r="http://schemas.openxmlformats.org/officeDocument/2006/relationships" id="2147483648" r:id="R5f9afe2d7a834241"/>
  </p:sldMasterIdLst>
  <p:notesMasterIdLst>
    <p:notesMasterId xmlns:r="http://schemas.openxmlformats.org/officeDocument/2006/relationships" r:id="R1ca963c546aa4b6f"/>
  </p:notesMasterIdLst>
  <p:sldIdLst>
    <p:sldId xmlns:r="http://schemas.openxmlformats.org/officeDocument/2006/relationships" id="256" r:id="Re75aa479518c4054"/>
    <p:sldId xmlns:r="http://schemas.openxmlformats.org/officeDocument/2006/relationships" id="257" r:id="R159f5f2e3dc64978"/>
    <p:sldId xmlns:r="http://schemas.openxmlformats.org/officeDocument/2006/relationships" id="258" r:id="R1b4b35031dd0463a"/>
    <p:sldId xmlns:r="http://schemas.openxmlformats.org/officeDocument/2006/relationships" id="259" r:id="Rae05e9abe50646ef"/>
    <p:sldId xmlns:r="http://schemas.openxmlformats.org/officeDocument/2006/relationships" id="260" r:id="R6a2bb83ff9f64b7c"/>
    <p:sldId xmlns:r="http://schemas.openxmlformats.org/officeDocument/2006/relationships" id="261" r:id="R74d59580b3394269"/>
    <p:sldId xmlns:r="http://schemas.openxmlformats.org/officeDocument/2006/relationships" id="262" r:id="R67e6e4d418354594"/>
    <p:sldId xmlns:r="http://schemas.openxmlformats.org/officeDocument/2006/relationships" id="263" r:id="R9f48c01744f5470b"/>
    <p:sldId xmlns:r="http://schemas.openxmlformats.org/officeDocument/2006/relationships" id="264" r:id="R77b167d87d104d91"/>
    <p:sldId xmlns:r="http://schemas.openxmlformats.org/officeDocument/2006/relationships" id="265" r:id="R708be93eb42746d6"/>
    <p:sldId xmlns:r="http://schemas.openxmlformats.org/officeDocument/2006/relationships" id="266" r:id="R75c47a6e286e4ef8"/>
    <p:sldId xmlns:r="http://schemas.openxmlformats.org/officeDocument/2006/relationships" id="267" r:id="R516b33e1ffe94fc7"/>
    <p:sldId xmlns:r="http://schemas.openxmlformats.org/officeDocument/2006/relationships" id="268" r:id="Ra8fbf9b906f4431d"/>
    <p:sldId xmlns:r="http://schemas.openxmlformats.org/officeDocument/2006/relationships" id="269" r:id="Ra27083129a2445c6"/>
    <p:sldId xmlns:r="http://schemas.openxmlformats.org/officeDocument/2006/relationships" id="270" r:id="R3b0f5993d3b84c44"/>
    <p:sldId xmlns:r="http://schemas.openxmlformats.org/officeDocument/2006/relationships" id="271" r:id="R83b838c9fef0445e"/>
    <p:sldId xmlns:r="http://schemas.openxmlformats.org/officeDocument/2006/relationships" id="272" r:id="R4f7d15c18c294b38"/>
    <p:sldId xmlns:r="http://schemas.openxmlformats.org/officeDocument/2006/relationships" id="273" r:id="R0a25a869c73445b3"/>
    <p:sldId xmlns:r="http://schemas.openxmlformats.org/officeDocument/2006/relationships" id="274" r:id="Reb6e3ac1146149d5"/>
    <p:sldId xmlns:r="http://schemas.openxmlformats.org/officeDocument/2006/relationships" id="275" r:id="R10feb7a46ba944fb"/>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2828cf202b724414" /><Relationship Type="http://schemas.openxmlformats.org/officeDocument/2006/relationships/slideMaster" Target="/ppt/slideMasters/slideMaster1.xml" Id="R5f9afe2d7a834241" /><Relationship Type="http://schemas.openxmlformats.org/officeDocument/2006/relationships/notesMaster" Target="/ppt/notesMasters/notesMaster1.xml" Id="R1ca963c546aa4b6f" /><Relationship Type="http://schemas.openxmlformats.org/officeDocument/2006/relationships/presProps" Target="/ppt/presProps.xml" Id="R5889871a8dd14754" /><Relationship Type="http://schemas.openxmlformats.org/officeDocument/2006/relationships/tableStyles" Target="/ppt/tableStyles.xml" Id="R141995ccc03747fb" /><Relationship Type="http://schemas.openxmlformats.org/officeDocument/2006/relationships/slide" Target="/ppt/slides/slide1.xml" Id="Re75aa479518c4054" /><Relationship Type="http://schemas.openxmlformats.org/officeDocument/2006/relationships/slide" Target="/ppt/slides/slide2.xml" Id="R159f5f2e3dc64978" /><Relationship Type="http://schemas.openxmlformats.org/officeDocument/2006/relationships/slide" Target="/ppt/slides/slide3.xml" Id="R1b4b35031dd0463a" /><Relationship Type="http://schemas.openxmlformats.org/officeDocument/2006/relationships/slide" Target="/ppt/slides/slide4.xml" Id="Rae05e9abe50646ef" /><Relationship Type="http://schemas.openxmlformats.org/officeDocument/2006/relationships/slide" Target="/ppt/slides/slide5.xml" Id="R6a2bb83ff9f64b7c" /><Relationship Type="http://schemas.openxmlformats.org/officeDocument/2006/relationships/slide" Target="/ppt/slides/slide6.xml" Id="R74d59580b3394269" /><Relationship Type="http://schemas.openxmlformats.org/officeDocument/2006/relationships/slide" Target="/ppt/slides/slide7.xml" Id="R67e6e4d418354594" /><Relationship Type="http://schemas.openxmlformats.org/officeDocument/2006/relationships/slide" Target="/ppt/slides/slide8.xml" Id="R9f48c01744f5470b" /><Relationship Type="http://schemas.openxmlformats.org/officeDocument/2006/relationships/slide" Target="/ppt/slides/slide9.xml" Id="R77b167d87d104d91" /><Relationship Type="http://schemas.openxmlformats.org/officeDocument/2006/relationships/slide" Target="/ppt/slides/slide10.xml" Id="R708be93eb42746d6" /><Relationship Type="http://schemas.openxmlformats.org/officeDocument/2006/relationships/slide" Target="/ppt/slides/slide11.xml" Id="R75c47a6e286e4ef8" /><Relationship Type="http://schemas.openxmlformats.org/officeDocument/2006/relationships/slide" Target="/ppt/slides/slide12.xml" Id="R516b33e1ffe94fc7" /><Relationship Type="http://schemas.openxmlformats.org/officeDocument/2006/relationships/slide" Target="/ppt/slides/slide13.xml" Id="Ra8fbf9b906f4431d" /><Relationship Type="http://schemas.openxmlformats.org/officeDocument/2006/relationships/slide" Target="/ppt/slides/slide14.xml" Id="Ra27083129a2445c6" /><Relationship Type="http://schemas.openxmlformats.org/officeDocument/2006/relationships/slide" Target="/ppt/slides/slide15.xml" Id="R3b0f5993d3b84c44" /><Relationship Type="http://schemas.openxmlformats.org/officeDocument/2006/relationships/slide" Target="/ppt/slides/slide16.xml" Id="R83b838c9fef0445e" /><Relationship Type="http://schemas.openxmlformats.org/officeDocument/2006/relationships/slide" Target="/ppt/slides/slide17.xml" Id="R4f7d15c18c294b38" /><Relationship Type="http://schemas.openxmlformats.org/officeDocument/2006/relationships/slide" Target="/ppt/slides/slide18.xml" Id="R0a25a869c73445b3" /><Relationship Type="http://schemas.openxmlformats.org/officeDocument/2006/relationships/slide" Target="/ppt/slides/slide19.xml" Id="Reb6e3ac1146149d5" /><Relationship Type="http://schemas.openxmlformats.org/officeDocument/2006/relationships/slide" Target="/ppt/slides/slide20.xml" Id="R10feb7a46ba944fb"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b1293c1a3a4449eb"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D2B577"/>
      </a:hlink>
      <a:folHlink>
        <a:srgbClr val="D2B577"/>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6496803f4df64d47" /><Relationship Type="http://schemas.openxmlformats.org/officeDocument/2006/relationships/notesMaster" Target="/ppt/notesMasters/notesMaster1.xml" Id="Rc57396fcb76845b2" /></Relationships>
</file>

<file path=ppt/notesSlides/_rels/notesSlide2.xml.rels>&#65279;<?xml version="1.0" encoding="utf-8"?><Relationships xmlns="http://schemas.openxmlformats.org/package/2006/relationships"><Relationship Type="http://schemas.openxmlformats.org/officeDocument/2006/relationships/slide" Target="/ppt/slides/slide2.xml" Id="Rbcda28afaa464ef3" /><Relationship Type="http://schemas.openxmlformats.org/officeDocument/2006/relationships/notesMaster" Target="/ppt/notesMasters/notesMaster1.xml" Id="R54018096ec7d41c6" /></Relationships>
</file>

<file path=ppt/notesSlides/_rels/notesSlide3.xml.rels>&#65279;<?xml version="1.0" encoding="utf-8"?><Relationships xmlns="http://schemas.openxmlformats.org/package/2006/relationships"><Relationship Type="http://schemas.openxmlformats.org/officeDocument/2006/relationships/slide" Target="/ppt/slides/slide3.xml" Id="Rbf296483d1ea4b39" /><Relationship Type="http://schemas.openxmlformats.org/officeDocument/2006/relationships/notesMaster" Target="/ppt/notesMasters/notesMaster1.xml" Id="Rb1bc12acff884926" /></Relationships>
</file>

<file path=ppt/notesSlides/_rels/notesSlide4.xml.rels>&#65279;<?xml version="1.0" encoding="utf-8"?><Relationships xmlns="http://schemas.openxmlformats.org/package/2006/relationships"><Relationship Type="http://schemas.openxmlformats.org/officeDocument/2006/relationships/slide" Target="/ppt/slides/slide4.xml" Id="R0a45052fcc774ddd" /><Relationship Type="http://schemas.openxmlformats.org/officeDocument/2006/relationships/notesMaster" Target="/ppt/notesMasters/notesMaster1.xml" Id="R943e0b4f1001489b" /></Relationships>
</file>

<file path=ppt/notesSlides/_rels/notesSlide5.xml.rels>&#65279;<?xml version="1.0" encoding="utf-8"?><Relationships xmlns="http://schemas.openxmlformats.org/package/2006/relationships"><Relationship Type="http://schemas.openxmlformats.org/officeDocument/2006/relationships/slide" Target="/ppt/slides/slide5.xml" Id="Rb9d267f44ede4b1f" /><Relationship Type="http://schemas.openxmlformats.org/officeDocument/2006/relationships/notesMaster" Target="/ppt/notesMasters/notesMaster1.xml" Id="R0965d6b0484f40da" /></Relationships>
</file>

<file path=ppt/notesSlides/_rels/notesSlide6.xml.rels>&#65279;<?xml version="1.0" encoding="utf-8"?><Relationships xmlns="http://schemas.openxmlformats.org/package/2006/relationships"><Relationship Type="http://schemas.openxmlformats.org/officeDocument/2006/relationships/slide" Target="/ppt/slides/slide6.xml" Id="Ra6db6d3cdec04e00" /><Relationship Type="http://schemas.openxmlformats.org/officeDocument/2006/relationships/notesMaster" Target="/ppt/notesMasters/notesMaster1.xml" Id="R4356c3a40d3f4d1b" /></Relationships>
</file>

<file path=ppt/notesSlides/_rels/notesSlide7.xml.rels>&#65279;<?xml version="1.0" encoding="utf-8"?><Relationships xmlns="http://schemas.openxmlformats.org/package/2006/relationships"><Relationship Type="http://schemas.openxmlformats.org/officeDocument/2006/relationships/slide" Target="/ppt/slides/slide7.xml" Id="Reb872ab1b95b437c" /><Relationship Type="http://schemas.openxmlformats.org/officeDocument/2006/relationships/notesMaster" Target="/ppt/notesMasters/notesMaster1.xml" Id="R2ac9c16a4e3444c1" /></Relationships>
</file>

<file path=ppt/notesSlides/_rels/notesSlide8.xml.rels>&#65279;<?xml version="1.0" encoding="utf-8"?><Relationships xmlns="http://schemas.openxmlformats.org/package/2006/relationships"><Relationship Type="http://schemas.openxmlformats.org/officeDocument/2006/relationships/slide" Target="/ppt/slides/slide8.xml" Id="R1a7d877acc814c32" /><Relationship Type="http://schemas.openxmlformats.org/officeDocument/2006/relationships/notesMaster" Target="/ppt/notesMasters/notesMaster1.xml" Id="R0a70de31ed1e4210" /></Relationships>
</file>

<file path=ppt/notesSlides/_rels/notesSlide9.xml.rels>&#65279;<?xml version="1.0" encoding="utf-8"?><Relationships xmlns="http://schemas.openxmlformats.org/package/2006/relationships"><Relationship Type="http://schemas.openxmlformats.org/officeDocument/2006/relationships/slide" Target="/ppt/slides/slide9.xml" Id="R5d4a9349a6a249e2" /><Relationship Type="http://schemas.openxmlformats.org/officeDocument/2006/relationships/notesMaster" Target="/ppt/notesMasters/notesMaster1.xml" Id="R1780cac8fdbf414d"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54a66299af4c4889" /><Relationship Type="http://schemas.openxmlformats.org/officeDocument/2006/relationships/notesMaster" Target="/ppt/notesMasters/notesMaster1.xml" Id="Ra218f03bf1294673"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2e8b907aa29244f8" /><Relationship Type="http://schemas.openxmlformats.org/officeDocument/2006/relationships/notesMaster" Target="/ppt/notesMasters/notesMaster1.xml" Id="R94f1b60c49464f7c"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7e754e8c422e4b99" /><Relationship Type="http://schemas.openxmlformats.org/officeDocument/2006/relationships/notesMaster" Target="/ppt/notesMasters/notesMaster1.xml" Id="Rc4c33fb33f464bbc"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af184eb2e5174304" /><Relationship Type="http://schemas.openxmlformats.org/officeDocument/2006/relationships/notesMaster" Target="/ppt/notesMasters/notesMaster1.xml" Id="R54c9697b19c347d4"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ed9e54b84f554db9" /><Relationship Type="http://schemas.openxmlformats.org/officeDocument/2006/relationships/notesMaster" Target="/ppt/notesMasters/notesMaster1.xml" Id="R3d5530e7dab649b7"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7959fab42b064300" /><Relationship Type="http://schemas.openxmlformats.org/officeDocument/2006/relationships/notesMaster" Target="/ppt/notesMasters/notesMaster1.xml" Id="R6c64b10eac9e45ef"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14c4919ed9fc49c1" /><Relationship Type="http://schemas.openxmlformats.org/officeDocument/2006/relationships/notesMaster" Target="/ppt/notesMasters/notesMaster1.xml" Id="Re80b00b5215d4510"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a0daa27b8b7f4835" /><Relationship Type="http://schemas.openxmlformats.org/officeDocument/2006/relationships/notesMaster" Target="/ppt/notesMasters/notesMaster1.xml" Id="R51b2a9215cf54d41"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ce23bee3299043d1" /><Relationship Type="http://schemas.openxmlformats.org/officeDocument/2006/relationships/notesMaster" Target="/ppt/notesMasters/notesMaster1.xml" Id="R4c04b2b4bda14c4c"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ac53eed736a644d5" /><Relationship Type="http://schemas.openxmlformats.org/officeDocument/2006/relationships/notesMaster" Target="/ppt/notesMasters/notesMaster1.xml" Id="Rdebaf3841ab44f14"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5f1ff5547f814c9b" /><Relationship Type="http://schemas.openxmlformats.org/officeDocument/2006/relationships/notesMaster" Target="/ppt/notesMasters/notesMaster1.xml" Id="R986f740799ac40ef"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Reserving, pricing and valuation workflows that give qualified actuaries more time for judgement. </a:t>
            </a:r>
          </a:p>
          <a:p xmlns:a="http://schemas.openxmlformats.org/drawingml/2006/main">
            <a:r>
              <a:t/>
            </a:r>
          </a:p>
          <a:p xmlns:a="http://schemas.openxmlformats.org/drawingml/2006/main">
            <a:r>
              <a:t>Sources reviewed 27 September 2026:</a:t>
            </a:r>
          </a:p>
          <a:p xmlns:a="http://schemas.openxmlformats.org/drawingml/2006/main">
            <a:r>
              <a:t>https://aegisnow.ai/</a:t>
            </a:r>
          </a:p>
          <a:p xmlns:a="http://schemas.openxmlformats.org/drawingml/2006/main">
            <a:r>
              <a:t>https://genellipse.com/products/aegisnow</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result must be reproducible, explainable and appropriate for its intended use. Today’s friction. Repeated extracts, spreadsheet reconciliation and unclear versions. The better workflow. A reviewed chain from source data to signed-off output.</a:t>
            </a:r>
          </a:p>
          <a:p xmlns:a="http://schemas.openxmlformats.org/drawingml/2006/main">
            <a:r>
              <a:t/>
            </a:r>
          </a:p>
          <a:p xmlns:a="http://schemas.openxmlformats.org/drawingml/2006/main">
            <a:r>
              <a:t>Sources reviewed 27 September 2026:</a:t>
            </a:r>
          </a:p>
          <a:p xmlns:a="http://schemas.openxmlformats.org/drawingml/2006/main">
            <a:r>
              <a:t>https://aegisnow.ai/</a:t>
            </a:r>
          </a:p>
          <a:p xmlns:a="http://schemas.openxmlformats.org/drawingml/2006/main">
            <a:r>
              <a:t>https://genellipse.com/products/aegisnow</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Actuarial transformation starts with the work around the model as well as the model itself. Data preparation. Repeated extracts and unresolved differences. Analysis preparation. Rebuilding assumptions and rerunning changed inputs. Review preparation. Reconstructing how a result was produced.</a:t>
            </a:r>
          </a:p>
          <a:p xmlns:a="http://schemas.openxmlformats.org/drawingml/2006/main">
            <a:r>
              <a:t/>
            </a:r>
          </a:p>
          <a:p xmlns:a="http://schemas.openxmlformats.org/drawingml/2006/main">
            <a:r>
              <a:t>Sources reviewed 27 September 2026:</a:t>
            </a:r>
          </a:p>
          <a:p xmlns:a="http://schemas.openxmlformats.org/drawingml/2006/main">
            <a:r>
              <a:t>https://aegisnow.ai/platform/actuarial</a:t>
            </a:r>
          </a:p>
          <a:p xmlns:a="http://schemas.openxmlformats.org/drawingml/2006/main">
            <a:r>
              <a:t>https://www.actuarialstandardsboard.org/asops/modeling-3/</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Genellipse maps the current actuarial tooling and permitted interfaces before choosing what to automate. Existing approved models may remain part of the workflow. AI-generated text is a draft, not an actuarial opinion. Confirm runtime limits, calculations and deployment scope through representative validation.</a:t>
            </a:r>
          </a:p>
          <a:p xmlns:a="http://schemas.openxmlformats.org/drawingml/2006/main">
            <a:r>
              <a:t/>
            </a:r>
          </a:p>
          <a:p xmlns:a="http://schemas.openxmlformats.org/drawingml/2006/main">
            <a:r>
              <a:t>Sources reviewed 27 September 2026:</a:t>
            </a:r>
          </a:p>
          <a:p xmlns:a="http://schemas.openxmlformats.org/drawingml/2006/main">
            <a:r>
              <a:t>https://aegisnow.ai/platform/actuarial</a:t>
            </a:r>
          </a:p>
          <a:p xmlns:a="http://schemas.openxmlformats.org/drawingml/2006/main">
            <a:r>
              <a:t>https://genellipse.com/solutions/ai-actuarial</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AegisNow describes a certified-data gate and separate exploratory status. The public page also limits gate coverage to dataset versions and life-valuation model-point provenance, with unresolved cases reported separately. Genellipse must assess that boundary rather than promise every possible data source is automatically gated.</a:t>
            </a:r>
          </a:p>
          <a:p xmlns:a="http://schemas.openxmlformats.org/drawingml/2006/main">
            <a:r>
              <a:t/>
            </a:r>
          </a:p>
          <a:p xmlns:a="http://schemas.openxmlformats.org/drawingml/2006/main">
            <a:r>
              <a:t>Sources reviewed 27 September 2026:</a:t>
            </a:r>
          </a:p>
          <a:p xmlns:a="http://schemas.openxmlformats.org/drawingml/2006/main">
            <a:r>
              <a:t>https://aegisnow.ai/platform/actuarial</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AegisNow names these reserving approaches publicly. Method selection, diagnostics and the interpretation of differences remain actuarial responsibilities. The availability of a method does not establish its suitability for a particular class, tail or data history. Preserve assumptions, model versions and professional review.</a:t>
            </a:r>
          </a:p>
          <a:p xmlns:a="http://schemas.openxmlformats.org/drawingml/2006/main">
            <a:r>
              <a:t/>
            </a:r>
          </a:p>
          <a:p xmlns:a="http://schemas.openxmlformats.org/drawingml/2006/main">
            <a:r>
              <a:t>Sources reviewed 27 September 2026:</a:t>
            </a:r>
          </a:p>
          <a:p xmlns:a="http://schemas.openxmlformats.org/drawingml/2006/main">
            <a:r>
              <a:t>https://aegisnow.ai/platform/actuarial</a:t>
            </a:r>
          </a:p>
          <a:p xmlns:a="http://schemas.openxmlformats.org/drawingml/2006/main">
            <a:r>
              <a:t>https://www.actuarialstandardsboard.org/asops/modeling-3/</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public page describes a seeded residual bootstrap, defaulting to 500 iterations with a maximum of 5,000. These are product limits, not accuracy guarantees. Do not advertise the disclaimed 50,000-simulation capital engine. Review whether the assumptions behind the method hold for the intended use.</a:t>
            </a:r>
          </a:p>
          <a:p xmlns:a="http://schemas.openxmlformats.org/drawingml/2006/main">
            <a:r>
              <a:t/>
            </a:r>
          </a:p>
          <a:p xmlns:a="http://schemas.openxmlformats.org/drawingml/2006/main">
            <a:r>
              <a:t>Sources reviewed 27 September 2026:</a:t>
            </a:r>
          </a:p>
          <a:p xmlns:a="http://schemas.openxmlformats.org/drawingml/2006/main">
            <a:r>
              <a:t>https://aegisnow.ai/platform/actuarial</a:t>
            </a:r>
          </a:p>
          <a:p xmlns:a="http://schemas.openxmlformats.org/drawingml/2006/main">
            <a:r>
              <a:t>https://www.actuarialstandardsboard.org/asops/modeling-3/</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AegisNow describes mortality tables, interpolation and experience studies. Use licensed or approved data sources and verify the applicable table and population. Small samples, segmentation and data quality can materially affect interpretation. An observed ratio does not automatically justify an assumption change.</a:t>
            </a:r>
          </a:p>
          <a:p xmlns:a="http://schemas.openxmlformats.org/drawingml/2006/main">
            <a:r>
              <a:t/>
            </a:r>
          </a:p>
          <a:p xmlns:a="http://schemas.openxmlformats.org/drawingml/2006/main">
            <a:r>
              <a:t>Sources reviewed 27 September 2026:</a:t>
            </a:r>
          </a:p>
          <a:p xmlns:a="http://schemas.openxmlformats.org/drawingml/2006/main">
            <a:r>
              <a:t>https://aegisnow.ai/platform/actuarial</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public module describes premium on-level adjustments, loss trends, frequency-severity work and credibility. Genellipse can scope the surrounding preparation and review workflow. Product availability does not establish an approved rate filing or legal suitability in every market.</a:t>
            </a:r>
          </a:p>
          <a:p xmlns:a="http://schemas.openxmlformats.org/drawingml/2006/main">
            <a:r>
              <a:t/>
            </a:r>
          </a:p>
          <a:p xmlns:a="http://schemas.openxmlformats.org/drawingml/2006/main">
            <a:r>
              <a:t>Sources reviewed 27 September 2026:</a:t>
            </a:r>
          </a:p>
          <a:p xmlns:a="http://schemas.openxmlformats.org/drawingml/2006/main">
            <a:r>
              <a:t>https://aegisnow.ai/platform/actuarial</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GMM means general measurement model, VFA variable fee approach and PAA premium allocation approach. The IFRS Foundation’s standard is the authoritative accounting source. Product claims require validation against the entity’s accounting policies and contracts. Genellipse can integrate the workflow but does not replace accounting judgement or auditor review.</a:t>
            </a:r>
          </a:p>
          <a:p xmlns:a="http://schemas.openxmlformats.org/drawingml/2006/main">
            <a:r>
              <a:t/>
            </a:r>
          </a:p>
          <a:p xmlns:a="http://schemas.openxmlformats.org/drawingml/2006/main">
            <a:r>
              <a:t>Sources reviewed 27 September 2026:</a:t>
            </a:r>
          </a:p>
          <a:p xmlns:a="http://schemas.openxmlformats.org/drawingml/2006/main">
            <a:r>
              <a:t>https://aegisnow.ai/platform/actuarial</a:t>
            </a:r>
          </a:p>
          <a:p xmlns:a="http://schemas.openxmlformats.org/drawingml/2006/main">
            <a:r>
              <a:t>https://www.ifrs.org/issued-standards/list-of-standards/ifrs-17-insurance-contracts/</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Versioning makes a prior result reproducible after the assumptions change. Version. Retain the parameter set and effective context. Separate approval. Distinguish authorship from authorized review. Pin the run. Link each output to the exact input basis.</a:t>
            </a:r>
          </a:p>
          <a:p xmlns:a="http://schemas.openxmlformats.org/drawingml/2006/main">
            <a:r>
              <a:t/>
            </a:r>
          </a:p>
          <a:p xmlns:a="http://schemas.openxmlformats.org/drawingml/2006/main">
            <a:r>
              <a:t>Sources reviewed 27 September 2026:</a:t>
            </a:r>
          </a:p>
          <a:p xmlns:a="http://schemas.openxmlformats.org/drawingml/2006/main">
            <a:r>
              <a:t>https://aegisnow.ai/platform/actuarial</a:t>
            </a:r>
          </a:p>
          <a:p xmlns:a="http://schemas.openxmlformats.org/drawingml/2006/main">
            <a:r>
              <a:t>https://www.actuarialstandardsboard.org/asops/modeling-3/</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ASOP 56 provides US actuarial guidance on modeling, including intended purpose, assumptions, testing, output validation and documentation. Apply the professional requirements relevant to the actuary and jurisdiction. Genellipse supports evidence preparation and repeatability while the qualified team owns validation conclusions.</a:t>
            </a:r>
          </a:p>
          <a:p xmlns:a="http://schemas.openxmlformats.org/drawingml/2006/main">
            <a:r>
              <a:t/>
            </a:r>
          </a:p>
          <a:p xmlns:a="http://schemas.openxmlformats.org/drawingml/2006/main">
            <a:r>
              <a:t>Sources reviewed 27 September 2026:</a:t>
            </a:r>
          </a:p>
          <a:p xmlns:a="http://schemas.openxmlformats.org/drawingml/2006/main">
            <a:r>
              <a:t>https://www.actuarialstandardsboard.org/asops/modeling-3/</a:t>
            </a:r>
          </a:p>
          <a:p xmlns:a="http://schemas.openxmlformats.org/drawingml/2006/main">
            <a:r>
              <a:t>https://aegisnow.ai/platform/actuarial</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actuarial page and FAQ describe Solvency II SCR, while the detailed limitations section says the capital module implements NAIC RBC and nothing else. This deck therefore does not promise SCR delivery. The page also says PBR / VM-20, a capital lab and model-drift monitoring are not implemented. LDTI is described as a filing category, not a measurement engine.</a:t>
            </a:r>
          </a:p>
          <a:p xmlns:a="http://schemas.openxmlformats.org/drawingml/2006/main">
            <a:r>
              <a:t/>
            </a:r>
          </a:p>
          <a:p xmlns:a="http://schemas.openxmlformats.org/drawingml/2006/main">
            <a:r>
              <a:t>Sources reviewed 27 September 2026:</a:t>
            </a:r>
          </a:p>
          <a:p xmlns:a="http://schemas.openxmlformats.org/drawingml/2006/main">
            <a:r>
              <a:t>https://aegisnow.ai/platform/actuarial</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AegisNow describes sealed evidence packs with 18 sections and a SHA-256 digest. The current native export described on the product page is JSON, not PDF or XLSX. A cryptographic seal identifies content changes but does not prove actuarial correctness. Reviewers still need to inspect the underlying work.</a:t>
            </a:r>
          </a:p>
          <a:p xmlns:a="http://schemas.openxmlformats.org/drawingml/2006/main">
            <a:r>
              <a:t/>
            </a:r>
          </a:p>
          <a:p xmlns:a="http://schemas.openxmlformats.org/drawingml/2006/main">
            <a:r>
              <a:t>Sources reviewed 27 September 2026:</a:t>
            </a:r>
          </a:p>
          <a:p xmlns:a="http://schemas.openxmlformats.org/drawingml/2006/main">
            <a:r>
              <a:t>https://aegisnow.ai/platform/actuarial</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Cortex can assemble a draft evidence summary and identify missing support. It must not invent a cause or convert an unresolved reconciliation difference into confident commentary. Preserve the original run, the investigation and the superseding approved result.</a:t>
            </a:r>
          </a:p>
          <a:p xmlns:a="http://schemas.openxmlformats.org/drawingml/2006/main">
            <a:r>
              <a:t/>
            </a:r>
          </a:p>
          <a:p xmlns:a="http://schemas.openxmlformats.org/drawingml/2006/main">
            <a:r>
              <a:t>Sources reviewed 27 September 2026:</a:t>
            </a:r>
          </a:p>
          <a:p xmlns:a="http://schemas.openxmlformats.org/drawingml/2006/main">
            <a:r>
              <a:t>https://genellipse.com/workflows/actuarial-reserving</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is an illustrative capacity calculation, not a claim of achieved savings or actuarial accuracy. Use comparable analyses and include retained review effort. Faster preparation does not establish reserve adequacy or capital sufficiency. Cash benefits require an actual change in the cost base.</a:t>
            </a:r>
          </a:p>
          <a:p xmlns:a="http://schemas.openxmlformats.org/drawingml/2006/main">
            <a:r>
              <a:t/>
            </a:r>
          </a:p>
          <a:p xmlns:a="http://schemas.openxmlformats.org/drawingml/2006/main">
            <a:r>
              <a:t>Sources reviewed 27 September 2026:</a:t>
            </a:r>
          </a:p>
          <a:p xmlns:a="http://schemas.openxmlformats.org/drawingml/2006/main">
            <a:r>
              <a:t>https://aegisnow.ai/</a:t>
            </a:r>
          </a:p>
          <a:p xmlns:a="http://schemas.openxmlformats.org/drawingml/2006/main">
            <a:r>
              <a:t>https://genellipse.com/products/aegisnow</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is a services opportunity catalog, not a list of twelve fully implemented engines. Select one use case and validate model, data and integration coverage. Where the public platform names a limitation, the evaluation must retain it and scope any additional development separately.</a:t>
            </a:r>
          </a:p>
          <a:p xmlns:a="http://schemas.openxmlformats.org/drawingml/2006/main">
            <a:r>
              <a:t/>
            </a:r>
          </a:p>
          <a:p xmlns:a="http://schemas.openxmlformats.org/drawingml/2006/main">
            <a:r>
              <a:t>Sources reviewed 27 September 2026:</a:t>
            </a:r>
          </a:p>
          <a:p xmlns:a="http://schemas.openxmlformats.org/drawingml/2006/main">
            <a:r>
              <a:t>https://genellipse.com/use-cases?industry=Insurance&amp;area=AI+actuarial</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six-week commitment is for a bounded minimum viable product with agreed data, access, integration readiness and named reviewers. It is not a commitment to replace an enterprise core or complete a regulatory program in six weeks. Deliver a working workflow, test evidence, measured results and a prioritized rollout plan.</a:t>
            </a:r>
          </a:p>
          <a:p xmlns:a="http://schemas.openxmlformats.org/drawingml/2006/main">
            <a:r>
              <a:t/>
            </a:r>
          </a:p>
          <a:p xmlns:a="http://schemas.openxmlformats.org/drawingml/2006/main">
            <a:r>
              <a:t>Sources reviewed 27 September 2026:</a:t>
            </a:r>
          </a:p>
          <a:p xmlns:a="http://schemas.openxmlformats.org/drawingml/2006/main">
            <a:r>
              <a:t>https://aegisnow.ai/</a:t>
            </a:r>
          </a:p>
          <a:p xmlns:a="http://schemas.openxmlformats.org/drawingml/2006/main">
            <a:r>
              <a:t>https://genellipse.com/products/aegisnow</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working result should be useful to the actuary, finance and technology teams. Technical evidence. Versioned input, repeatable run and test results. Professional evidence. Assumptions, limitations and recorded review. Operating decision. Measured effort and an agreed expansion plan.</a:t>
            </a:r>
          </a:p>
          <a:p xmlns:a="http://schemas.openxmlformats.org/drawingml/2006/main">
            <a:r>
              <a:t/>
            </a:r>
          </a:p>
          <a:p xmlns:a="http://schemas.openxmlformats.org/drawingml/2006/main">
            <a:r>
              <a:t>Sources reviewed 27 September 2026:</a:t>
            </a:r>
          </a:p>
          <a:p xmlns:a="http://schemas.openxmlformats.org/drawingml/2006/main">
            <a:r>
              <a:t>https://aegisnow.ai/platform/actuarial</a:t>
            </a:r>
          </a:p>
          <a:p xmlns:a="http://schemas.openxmlformats.org/drawingml/2006/main">
            <a:r>
              <a:t>https://genellipse.com/solutions/ai-actuarial</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Bring one recurring analysis and the preparation steps that take your team away from actuarial judgement. Genellipse + your team. A shared roadmap, named owners and accountable delivery.</a:t>
            </a:r>
          </a:p>
          <a:p xmlns:a="http://schemas.openxmlformats.org/drawingml/2006/main">
            <a:r>
              <a:t/>
            </a:r>
          </a:p>
          <a:p xmlns:a="http://schemas.openxmlformats.org/drawingml/2006/main">
            <a:r>
              <a:t>Sources reviewed 27 September 2026:</a:t>
            </a:r>
          </a:p>
          <a:p xmlns:a="http://schemas.openxmlformats.org/drawingml/2006/main">
            <a:r>
              <a:t>https://aegisnow.ai/</a:t>
            </a:r>
          </a:p>
          <a:p xmlns:a="http://schemas.openxmlformats.org/drawingml/2006/main">
            <a:r>
              <a:t>https://genellipse.com/products/aegisnow</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507f572e0cbd4d0b"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d5eeabe2a4a84aca" /><Relationship Type="http://schemas.openxmlformats.org/officeDocument/2006/relationships/slideLayout" Target="/ppt/slideLayouts/slideLayout1.xml" Id="R5ce690a1efec420d"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ce690a1efec420d"/>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D2B577"/>
      </a:hlink>
      <a:folHlink>
        <a:srgbClr val="D2B577"/>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xml version='1.0' encoding='UTF-8' standalone='yes'?>
<Relationships xmlns="http://schemas.openxmlformats.org/package/2006/relationships"><Relationship Type="http://schemas.openxmlformats.org/officeDocument/2006/relationships/slideLayout" Target="/ppt/slideLayouts/slideLayout1.xml" Id="Rcd24fbe382db49ae"/><Relationship Type="http://schemas.openxmlformats.org/officeDocument/2006/relationships/image" Target="/ppt/media/image.jpeg" Id="R260ead71683747c8"/><Relationship Type="http://schemas.openxmlformats.org/officeDocument/2006/relationships/image" Target="/ppt/media/image.png" Id="R18d3fbb93b3c4c00"/><Relationship Type="http://schemas.openxmlformats.org/officeDocument/2006/relationships/image" Target="/ppt/media/image2.png" Id="R222df1caff574eb9"/><Relationship Type="http://schemas.openxmlformats.org/officeDocument/2006/relationships/hyperlink" Target="https://genellipse.com" TargetMode="External" Id="R0e3c5b86443d4e0b"/><Relationship Type="http://schemas.openxmlformats.org/officeDocument/2006/relationships/hyperlink" Target="mailto:info@genellipse.com" TargetMode="External" Id="R66006fb52d164811"/><Relationship Type="http://schemas.openxmlformats.org/officeDocument/2006/relationships/notesSlide" Target="/ppt/notesSlides/notesSlide1.xml" Id="R122a8255607b412e"/><Relationship Id="rIdGenellipseSlide3" Type="http://schemas.openxmlformats.org/officeDocument/2006/relationships/slide" Target="slide3.xml"/><Relationship Id="rIdGenellipseSlide16" Type="http://schemas.openxmlformats.org/officeDocument/2006/relationships/slide" Target="slide16.xml"/></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aa27d5db8ef64032" /><Relationship Type="http://schemas.openxmlformats.org/officeDocument/2006/relationships/image" Target="/ppt/media/image2.jpeg" Id="R8a08f7ca72474644" /><Relationship Type="http://schemas.openxmlformats.org/officeDocument/2006/relationships/image" Target="/ppt/media/image3.png" Id="R0f690eac874c49fe" /><Relationship Type="http://schemas.openxmlformats.org/officeDocument/2006/relationships/notesSlide" Target="/ppt/notesSlides/notesSlide2.xml" Id="Rc2e7652059904a2d"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4ff0faf37873474c" /><Relationship Type="http://schemas.openxmlformats.org/officeDocument/2006/relationships/image" Target="/ppt/media/image4.png" Id="Ra04bb470d0464be6" /><Relationship Type="http://schemas.openxmlformats.org/officeDocument/2006/relationships/notesSlide" Target="/ppt/notesSlides/notesSlide3.xml" Id="R7eda519f5a654ffc"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56b141db1c944840" /><Relationship Type="http://schemas.openxmlformats.org/officeDocument/2006/relationships/image" Target="/ppt/media/image5.png" Id="R9eb4e4c515e240ce" /><Relationship Type="http://schemas.openxmlformats.org/officeDocument/2006/relationships/notesSlide" Target="/ppt/notesSlides/notesSlide4.xml" Id="Rfe617d30c7ed4e86"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b8906e5ee1504bfe" /><Relationship Type="http://schemas.openxmlformats.org/officeDocument/2006/relationships/image" Target="/ppt/media/image6.png" Id="R2c190cbfe45e4398" /><Relationship Type="http://schemas.openxmlformats.org/officeDocument/2006/relationships/notesSlide" Target="/ppt/notesSlides/notesSlide5.xml" Id="R123493f1f71a498a"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9f67a731cd57442e" /><Relationship Type="http://schemas.openxmlformats.org/officeDocument/2006/relationships/image" Target="/ppt/media/image7.png" Id="R5673f613df3641a6" /><Relationship Type="http://schemas.openxmlformats.org/officeDocument/2006/relationships/notesSlide" Target="/ppt/notesSlides/notesSlide6.xml" Id="R35cff7c539aa4d3d"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4a2b119f777e4c9b" /><Relationship Type="http://schemas.openxmlformats.org/officeDocument/2006/relationships/image" Target="/ppt/media/image8.png" Id="R69ddb99ca8bd434f" /><Relationship Type="http://schemas.openxmlformats.org/officeDocument/2006/relationships/notesSlide" Target="/ppt/notesSlides/notesSlide7.xml" Id="Rf3e45b3249984fae"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f28a08f94224439e" /><Relationship Type="http://schemas.openxmlformats.org/officeDocument/2006/relationships/image" Target="/ppt/media/image9.png" Id="R92e7fe70b6e444fb" /><Relationship Type="http://schemas.openxmlformats.org/officeDocument/2006/relationships/notesSlide" Target="/ppt/notesSlides/notesSlide8.xml" Id="R47c80a6de5c94773"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ed91e7d4637d4aff" /><Relationship Type="http://schemas.openxmlformats.org/officeDocument/2006/relationships/image" Target="/ppt/media/image10.png" Id="Rbda4c34234ea4eb1" /><Relationship Type="http://schemas.openxmlformats.org/officeDocument/2006/relationships/notesSlide" Target="/ppt/notesSlides/notesSlide9.xml" Id="Rf022dbdc66bb4268"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cc0da9ac334941ce" /><Relationship Type="http://schemas.openxmlformats.org/officeDocument/2006/relationships/image" Target="/ppt/media/image11.png" Id="R40c40fa8352b494d" /><Relationship Type="http://schemas.openxmlformats.org/officeDocument/2006/relationships/notesSlide" Target="/ppt/notesSlides/notesSlide10.xml" Id="Red721bf632e44b7a"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3bd3d5bfc5a04c05" /><Relationship Type="http://schemas.openxmlformats.org/officeDocument/2006/relationships/image" Target="/ppt/media/image12.png" Id="R99fcd70dfea74f2d" /><Relationship Type="http://schemas.openxmlformats.org/officeDocument/2006/relationships/notesSlide" Target="/ppt/notesSlides/notesSlide11.xml" Id="Re27b6961d20b4049"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4295a982219f481d" /><Relationship Type="http://schemas.openxmlformats.org/officeDocument/2006/relationships/image" Target="/ppt/media/image13.png" Id="R485f033bba924aaf" /><Relationship Type="http://schemas.openxmlformats.org/officeDocument/2006/relationships/notesSlide" Target="/ppt/notesSlides/notesSlide12.xml" Id="R517990f65dde4ec6"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2d79a0a2de4c4f31" /><Relationship Type="http://schemas.openxmlformats.org/officeDocument/2006/relationships/image" Target="/ppt/media/image14.png" Id="Rdb082d1ae55a4acb" /><Relationship Type="http://schemas.openxmlformats.org/officeDocument/2006/relationships/notesSlide" Target="/ppt/notesSlides/notesSlide13.xml" Id="R0f22d529fd284c51"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7bf659e658a545db" /><Relationship Type="http://schemas.openxmlformats.org/officeDocument/2006/relationships/image" Target="/ppt/media/image15.png" Id="R4a0e6d0f07b748fa" /><Relationship Type="http://schemas.openxmlformats.org/officeDocument/2006/relationships/notesSlide" Target="/ppt/notesSlides/notesSlide14.xml" Id="R575e5b0281da4b8e"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ca4a2af4b6714da0" /><Relationship Type="http://schemas.openxmlformats.org/officeDocument/2006/relationships/image" Target="/ppt/media/image16.png" Id="Rfa7fbac1ba534560" /><Relationship Type="http://schemas.openxmlformats.org/officeDocument/2006/relationships/notesSlide" Target="/ppt/notesSlides/notesSlide15.xml" Id="Rb0da4261b78d4622"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99e0abcb7d5f49d4" /><Relationship Type="http://schemas.openxmlformats.org/officeDocument/2006/relationships/image" Target="/ppt/media/image17.png" Id="Rcbbdf3e5a04a44ea" /><Relationship Type="http://schemas.openxmlformats.org/officeDocument/2006/relationships/notesSlide" Target="/ppt/notesSlides/notesSlide16.xml" Id="R50989d3e968240c4"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080edc4804b941d1" /><Relationship Type="http://schemas.openxmlformats.org/officeDocument/2006/relationships/image" Target="/ppt/media/image18.png" Id="Re40fe57d0f6e4ae3" /><Relationship Type="http://schemas.openxmlformats.org/officeDocument/2006/relationships/notesSlide" Target="/ppt/notesSlides/notesSlide17.xml" Id="R35c924ced5774e90"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39b9ba5ac45b44cd" /><Relationship Type="http://schemas.openxmlformats.org/officeDocument/2006/relationships/image" Target="/ppt/media/image19.png" Id="Rb0f6df9b03f540ba" /><Relationship Type="http://schemas.openxmlformats.org/officeDocument/2006/relationships/notesSlide" Target="/ppt/notesSlides/notesSlide18.xml" Id="R2994206e73f34d7c"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2ea63eb4ed6d40ff" /><Relationship Type="http://schemas.openxmlformats.org/officeDocument/2006/relationships/image" Target="/ppt/media/image3.jpeg" Id="R8d04548d493c44ed" /><Relationship Type="http://schemas.openxmlformats.org/officeDocument/2006/relationships/image" Target="/ppt/media/image20.png" Id="R3111fdac4b754adf" /><Relationship Type="http://schemas.openxmlformats.org/officeDocument/2006/relationships/notesSlide" Target="/ppt/notesSlides/notesSlide19.xml" Id="R9ddab640da624653" /></Relationships>
</file>

<file path=ppt/slides/_rels/slide20.xml.rels><?xml version='1.0' encoding='UTF-8' standalone='yes'?>
<Relationships xmlns="http://schemas.openxmlformats.org/package/2006/relationships"><Relationship Type="http://schemas.openxmlformats.org/officeDocument/2006/relationships/slideLayout" Target="/ppt/slideLayouts/slideLayout1.xml" Id="R2c3aa5b9fba2440f"/><Relationship Type="http://schemas.openxmlformats.org/officeDocument/2006/relationships/image" Target="/ppt/media/image4.jpeg" Id="R1393aa85a1774aa3"/><Relationship Type="http://schemas.openxmlformats.org/officeDocument/2006/relationships/image" Target="/ppt/media/image21.png" Id="R38963149095e496d"/><Relationship Type="http://schemas.openxmlformats.org/officeDocument/2006/relationships/image" Target="/ppt/media/image22.png" Id="Rd65ba3b760764a76"/><Relationship Type="http://schemas.openxmlformats.org/officeDocument/2006/relationships/hyperlink" Target="https://genellipse.com" TargetMode="External" Id="Rf3257f4c36694d38"/><Relationship Type="http://schemas.openxmlformats.org/officeDocument/2006/relationships/hyperlink" Target="mailto:info@genellipse.com" TargetMode="External" Id="Rd8786bf7f2de4623"/><Relationship Type="http://schemas.openxmlformats.org/officeDocument/2006/relationships/notesSlide" Target="/ppt/notesSlides/notesSlide20.xml" Id="R37c7e1371408458f"/><Relationship Id="rIdGenellipseSlide1" Type="http://schemas.openxmlformats.org/officeDocument/2006/relationships/slide" Target="slide1.xml"/></Relationships>
</file>

<file path=ppt/slides/slide1.xml><?xml version="1.0" encoding="utf-8"?>
<p:sld xmlns:p="http://schemas.openxmlformats.org/presentationml/2006/main">
  <p:cSld>
    <p:bg>
      <p:bgPr>
        <a:solidFill xmlns:a="http://schemas.openxmlformats.org/drawingml/2006/main">
          <a:srgbClr val="102C43"/>
        </a:solidFill>
      </p:bgPr>
    </p:bg>
    <p:spTree>
      <p:nvGrpSpPr>
        <p:cNvPr id="1" name=""/>
        <p:cNvGrpSpPr/>
        <p:nvPr/>
      </p:nvGrpSpPr>
      <p:grpSpPr>
        <a:xfrm xmlns:a="http://schemas.openxmlformats.org/drawingml/2006/main"/>
      </p:grpSpPr>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260ead71683747c8"/>
          <a:srcRect xmlns:a="http://schemas.openxmlformats.org/drawingml/2006/main" l="0" t="0" r="0" b="0"/>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18d3fbb93b3c4c00"/>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222df1caff574eb9"/>
          <a:stretch xmlns:a="http://schemas.openxmlformats.org/drawingml/2006/main"/>
        </p:blipFill>
        <p:spPr>
          <a:xfrm xmlns:a="http://schemas.openxmlformats.org/drawingml/2006/main">
            <a:off x="3657600" y="405720"/>
            <a:ext cx="2190750" cy="417286"/>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1870465-81A9-46C7-B775-521E9DE06ACD}"/>
              </a:ext>
            </a:extLst>
          </p:cNvPr>
          <p:cNvSpPr>
            <a:spLocks xmlns:a="http://schemas.openxmlformats.org/drawingml/2006/main" noGrp="1"/>
          </p:cNvSpPr>
          <p:nvPr/>
        </p:nvSpPr>
        <p:spPr>
          <a:xfrm xmlns:a="http://schemas.openxmlformats.org/drawingml/2006/main">
            <a:off x="685800" y="1657350"/>
            <a:ext cx="6143625" cy="2314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500" b="0">
                <a:solidFill>
                  <a:srgbClr val="F8F4EC"/>
                </a:solidFill>
                <a:latin typeface="Liberation Sans"/>
                <a:ea typeface="Liberation Sans"/>
                <a:cs typeface="Liberation Sans"/>
              </a:defRPr>
            </a:pPr>
            <a:r>
              <a:rPr sz="4500" b="0">
                <a:solidFill>
                  <a:srgbClr val="F8F4EC"/>
                </a:solidFill>
                <a:latin typeface="Liberation Sans"/>
                <a:ea typeface="Liberation Sans"/>
                <a:cs typeface="Liberation Sans"/>
              </a:rPr>
              <a:t>Actuarial work,</a:t>
            </a:r>
          </a:p>
          <a:p xmlns:a="http://schemas.openxmlformats.org/drawingml/2006/main">
            <a:pPr>
              <a:defRPr sz="4500" b="0">
                <a:solidFill>
                  <a:srgbClr val="F8F4EC"/>
                </a:solidFill>
                <a:latin typeface="Liberation Sans"/>
                <a:ea typeface="Liberation Sans"/>
                <a:cs typeface="Liberation Sans"/>
              </a:defRPr>
            </a:pPr>
            <a:r>
              <a:rPr sz="4500" b="0">
                <a:solidFill>
                  <a:srgbClr val="F8F4EC"/>
                </a:solidFill>
                <a:latin typeface="Liberation Sans"/>
                <a:ea typeface="Liberation Sans"/>
                <a:cs typeface="Liberation Sans"/>
              </a:rPr>
              <a:t>with traceable evidence</a:t>
            </a:r>
          </a:p>
        </p:txBody>
      </p:sp>
      <p:sp>
        <p:nvSpPr>
          <p:cNvPr id="5" name="">
            <a:extLst xmlns:a="http://schemas.openxmlformats.org/drawingml/2006/main">
              <a:ext uri="{FF2B5EF4-FFF2-40B4-BE49-F238E27FC236}">
                <a16:creationId xmlns:a16="http://schemas.microsoft.com/office/drawing/2014/main" id="{546662EB-4BE6-4774-AD33-2C320B46BED4}"/>
              </a:ext>
            </a:extLst>
          </p:cNvPr>
          <p:cNvSpPr>
            <a:spLocks xmlns:a="http://schemas.openxmlformats.org/drawingml/2006/main" noGrp="1"/>
          </p:cNvSpPr>
          <p:nvPr/>
        </p:nvSpPr>
        <p:spPr>
          <a:xfrm xmlns:a="http://schemas.openxmlformats.org/drawingml/2006/main">
            <a:off x="685800" y="3952875"/>
            <a:ext cx="5810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DEE7EE"/>
                </a:solidFill>
                <a:latin typeface="Liberation Sans"/>
                <a:ea typeface="Liberation Sans"/>
                <a:cs typeface="Liberation Sans"/>
              </a:defRPr>
            </a:pPr>
            <a:r>
              <a:rPr sz="2100" b="0">
                <a:solidFill>
                  <a:srgbClr val="DEE7EE"/>
                </a:solidFill>
                <a:latin typeface="Liberation Sans"/>
                <a:ea typeface="Liberation Sans"/>
                <a:cs typeface="Liberation Sans"/>
              </a:rPr>
              <a:t>Reserving, pricing and valuation workflows that give qualified actuaries more time for judgement.</a:t>
            </a:r>
          </a:p>
        </p:txBody>
      </p:sp>
      <p:sp>
        <p:nvSpPr>
          <p:cNvPr id="6" name="">
            <a:extLst xmlns:a="http://schemas.openxmlformats.org/drawingml/2006/main">
              <a:ext uri="{FF2B5EF4-FFF2-40B4-BE49-F238E27FC236}">
                <a16:creationId xmlns:a16="http://schemas.microsoft.com/office/drawing/2014/main" id="{30175AE1-4A78-4220-BED2-1F0883EE7930}"/>
              </a:ext>
            </a:extLst>
          </p:cNvPr>
          <p:cNvSpPr>
            <a:spLocks xmlns:a="http://schemas.openxmlformats.org/drawingml/2006/main" noGrp="1"/>
          </p:cNvSpPr>
          <p:nvPr/>
        </p:nvSpPr>
        <p:spPr>
          <a:xfrm xmlns:a="http://schemas.openxmlformats.org/drawingml/2006/main">
            <a:off x="685800" y="5219700"/>
            <a:ext cx="242887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D2B577"/>
                </a:solidFill>
                <a:latin typeface="Liberation Sans"/>
                <a:ea typeface="Liberation Sans"/>
                <a:cs typeface="Liberation Sans"/>
              </a:defRPr>
            </a:pPr>
            <a:r>
              <a:rPr sz="1425" b="0">
                <a:solidFill>
                  <a:srgbClr val="D2B577"/>
                </a:solidFill>
                <a:latin typeface="Liberation Sans"/>
                <a:ea typeface="Liberation Sans"/>
                <a:cs typeface="Liberation Sans"/>
                <a:hlinkClick xmlns:ns0="http://schemas.openxmlformats.org/officeDocument/2006/relationships" action="ppaction://hlinksldjump" ns0:id="rIdGenellipseSlide3"/>
              </a:rPr>
              <a:t>Explore capabilities →</a:t>
            </a:r>
          </a:p>
        </p:txBody>
      </p:sp>
      <p:sp>
        <p:nvSpPr>
          <p:cNvPr id="7" name="">
            <a:extLst xmlns:a="http://schemas.openxmlformats.org/drawingml/2006/main">
              <a:ext uri="{FF2B5EF4-FFF2-40B4-BE49-F238E27FC236}">
                <a16:creationId xmlns:a16="http://schemas.microsoft.com/office/drawing/2014/main" id="{397A0F64-88CB-4E54-8555-B2BB49160DC8}"/>
              </a:ext>
            </a:extLst>
          </p:cNvPr>
          <p:cNvSpPr>
            <a:spLocks xmlns:a="http://schemas.openxmlformats.org/drawingml/2006/main" noGrp="1"/>
          </p:cNvSpPr>
          <p:nvPr/>
        </p:nvSpPr>
        <p:spPr>
          <a:xfrm xmlns:a="http://schemas.openxmlformats.org/drawingml/2006/main">
            <a:off x="3286125" y="5219700"/>
            <a:ext cx="2571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D2B577"/>
                </a:solidFill>
                <a:latin typeface="Liberation Sans"/>
                <a:ea typeface="Liberation Sans"/>
                <a:cs typeface="Liberation Sans"/>
              </a:defRPr>
            </a:pPr>
            <a:r>
              <a:rPr sz="1425" b="0">
                <a:solidFill>
                  <a:srgbClr val="D2B577"/>
                </a:solidFill>
                <a:latin typeface="Liberation Sans"/>
                <a:ea typeface="Liberation Sans"/>
                <a:cs typeface="Liberation Sans"/>
                <a:hlinkClick xmlns:ns1="http://schemas.openxmlformats.org/officeDocument/2006/relationships" action="ppaction://hlinksldjump" ns1:id="rIdGenellipseSlide16"/>
              </a:rPr>
              <a:t>Business value →</a:t>
            </a:r>
          </a:p>
        </p:txBody>
      </p:sp>
      <p:sp>
        <p:nvSpPr>
          <p:cNvPr id="8" name="">
            <a:extLst xmlns:a="http://schemas.openxmlformats.org/drawingml/2006/main">
              <a:ext uri="{FF2B5EF4-FFF2-40B4-BE49-F238E27FC236}">
                <a16:creationId xmlns:a16="http://schemas.microsoft.com/office/drawing/2014/main" id="{A63B0C2E-A282-4F6F-A180-2D06588C8F26}"/>
              </a:ext>
            </a:extLst>
          </p:cNvPr>
          <p:cNvSpPr>
            <a:spLocks xmlns:a="http://schemas.openxmlformats.org/drawingml/2006/main" noGrp="1"/>
          </p:cNvSpPr>
          <p:nvPr/>
        </p:nvSpPr>
        <p:spPr>
          <a:xfrm xmlns:a="http://schemas.openxmlformats.org/drawingml/2006/main">
            <a:off x="685800" y="5610225"/>
            <a:ext cx="24288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2B577"/>
                </a:solidFill>
                <a:latin typeface="Liberation Sans"/>
                <a:ea typeface="Liberation Sans"/>
                <a:cs typeface="Liberation Sans"/>
              </a:defRPr>
            </a:pPr>
            <a:r>
              <a:rPr sz="1725" b="0">
                <a:solidFill>
                  <a:srgbClr val="D2B577"/>
                </a:solidFill>
                <a:latin typeface="Liberation Sans"/>
                <a:ea typeface="Liberation Sans"/>
                <a:cs typeface="Liberation Sans"/>
                <a:hlinkClick xmlns:r="http://schemas.openxmlformats.org/officeDocument/2006/relationships" r:id="R0e3c5b86443d4e0b"/>
              </a:rPr>
              <a:t>Genellipse.com</a:t>
            </a:r>
          </a:p>
        </p:txBody>
      </p:sp>
      <p:sp>
        <p:nvSpPr>
          <p:cNvPr id="9" name="">
            <a:extLst xmlns:a="http://schemas.openxmlformats.org/drawingml/2006/main">
              <a:ext uri="{FF2B5EF4-FFF2-40B4-BE49-F238E27FC236}">
                <a16:creationId xmlns:a16="http://schemas.microsoft.com/office/drawing/2014/main" id="{085E4089-3C63-47B0-B752-6A46D6811E9B}"/>
              </a:ext>
            </a:extLst>
          </p:cNvPr>
          <p:cNvSpPr>
            <a:spLocks xmlns:a="http://schemas.openxmlformats.org/drawingml/2006/main" noGrp="1"/>
          </p:cNvSpPr>
          <p:nvPr/>
        </p:nvSpPr>
        <p:spPr>
          <a:xfrm xmlns:a="http://schemas.openxmlformats.org/drawingml/2006/main">
            <a:off x="3286125" y="5610225"/>
            <a:ext cx="35242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2B577"/>
                </a:solidFill>
                <a:latin typeface="Liberation Sans"/>
                <a:ea typeface="Liberation Sans"/>
                <a:cs typeface="Liberation Sans"/>
              </a:defRPr>
            </a:pPr>
            <a:r>
              <a:rPr sz="1725" b="0">
                <a:solidFill>
                  <a:srgbClr val="D2B577"/>
                </a:solidFill>
                <a:latin typeface="Liberation Sans"/>
                <a:ea typeface="Liberation Sans"/>
                <a:cs typeface="Liberation Sans"/>
                <a:hlinkClick xmlns:r="http://schemas.openxmlformats.org/officeDocument/2006/relationships" r:id="R66006fb52d164811"/>
              </a:rPr>
              <a:t>info@genellipse.com</a:t>
            </a:r>
          </a:p>
        </p:txBody>
      </p:sp>
      <p:sp>
        <p:nvSpPr>
          <p:cNvPr id="10" name="">
            <a:extLst xmlns:a="http://schemas.openxmlformats.org/drawingml/2006/main">
              <a:ext uri="{FF2B5EF4-FFF2-40B4-BE49-F238E27FC236}">
                <a16:creationId xmlns:a16="http://schemas.microsoft.com/office/drawing/2014/main" id="{0261C0C1-A4C9-40DA-A9A4-808FD625EB31}"/>
              </a:ext>
            </a:extLst>
          </p:cNvPr>
          <p:cNvSpPr>
            <a:spLocks xmlns:a="http://schemas.openxmlformats.org/drawingml/2006/main" noGrp="1"/>
          </p:cNvSpPr>
          <p:nvPr/>
        </p:nvSpPr>
        <p:spPr>
          <a:xfrm xmlns:a="http://schemas.openxmlformats.org/drawingml/2006/main">
            <a:off x="685800" y="6191250"/>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EE7EE"/>
                </a:solidFill>
                <a:latin typeface="Liberation Sans"/>
                <a:ea typeface="Liberation Sans"/>
                <a:cs typeface="Liberation Sans"/>
              </a:defRPr>
            </a:pPr>
            <a:r>
              <a:rPr sz="975" b="0">
                <a:solidFill>
                  <a:srgbClr val="DEE7EE"/>
                </a:solidFill>
                <a:latin typeface="Liberation Sans"/>
                <a:ea typeface="Liberation Sans"/>
                <a:cs typeface="Liberation Sans"/>
              </a:rPr>
              <a:t>AegisNow and the Genellipse insurance solutions portfolio</a:t>
            </a:r>
          </a:p>
        </p:txBody>
      </p:sp>
      <p:sp>
        <p:nvSpPr>
          <p:cNvPr id="11" name="">
            <a:extLst xmlns:a="http://schemas.openxmlformats.org/drawingml/2006/main">
              <a:ext uri="{FF2B5EF4-FFF2-40B4-BE49-F238E27FC236}">
                <a16:creationId xmlns:a16="http://schemas.microsoft.com/office/drawing/2014/main" id="{078A0891-6D61-413D-9B7E-33B2E68CEBD9}"/>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EE7EE"/>
                </a:solidFill>
                <a:latin typeface="Liberation Sans"/>
                <a:ea typeface="Liberation Sans"/>
                <a:cs typeface="Liberation Sans"/>
              </a:defRPr>
            </a:pPr>
            <a:r>
              <a:rPr sz="825" b="0">
                <a:solidFill>
                  <a:srgbClr val="DEE7EE"/>
                </a:solidFill>
                <a:latin typeface="Liberation Sans"/>
                <a:ea typeface="Liberation Sans"/>
                <a:cs typeface="Liberation Sans"/>
              </a:rPr>
              <a:t>© 2026 Genellipse Inc. All rights reserved.</a:t>
            </a:r>
          </a:p>
        </p:txBody>
      </p:sp>
      <p:sp>
        <p:nvSpPr>
          <p:cNvPr id="12" name="">
            <a:extLst xmlns:a="http://schemas.openxmlformats.org/drawingml/2006/main">
              <a:ext uri="{FF2B5EF4-FFF2-40B4-BE49-F238E27FC236}">
                <a16:creationId xmlns:a16="http://schemas.microsoft.com/office/drawing/2014/main" id="{61AC276F-8F31-4C8B-BB63-5761F6A2ECE5}"/>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EE7EE"/>
                </a:solidFill>
                <a:latin typeface="Liberation Sans"/>
                <a:ea typeface="Liberation Sans"/>
                <a:cs typeface="Liberation Sans"/>
              </a:defRPr>
            </a:pPr>
            <a:r>
              <a:rPr sz="900" b="0">
                <a:solidFill>
                  <a:srgbClr val="DEE7EE"/>
                </a:solidFill>
                <a:latin typeface="Liberation Sans"/>
                <a:ea typeface="Liberation Sans"/>
                <a:cs typeface="Liberation Sans"/>
              </a:rPr>
              <a:t>01 / 20</a:t>
            </a:r>
          </a:p>
        </p:txBody>
      </p:sp>
    </p:spTree>
    <p:extLst>
      <p:ext uri="{BB962C8B-B14F-4D97-AF65-F5344CB8AC3E}">
        <p14:creationId xmlns:p14="http://schemas.microsoft.com/office/powerpoint/2010/main" val="1995193060"/>
      </p:ext>
    </p:extLst>
  </p:cSld>
</p:sld>
</file>

<file path=ppt/slides/slide2.xml><?xml version="1.0" encoding="utf-8"?>
<p:sld xmlns:p="http://schemas.openxmlformats.org/presentationml/2006/main">
  <p:cSld>
    <p:bg>
      <p:bgPr>
        <a:solidFill xmlns:a="http://schemas.openxmlformats.org/drawingml/2006/main">
          <a:srgbClr val="102C43"/>
        </a:solidFill>
      </p:bgPr>
    </p:bg>
    <p:spTree>
      <p:nvGrpSpPr>
        <p:cNvPr id="1" name=""/>
        <p:cNvGrpSpPr/>
        <p:nvPr/>
      </p:nvGrpSpPr>
      <p:grpSpPr>
        <a:xfrm xmlns:a="http://schemas.openxmlformats.org/drawingml/2006/main"/>
      </p:grpSpPr>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8a08f7ca72474644"/>
          <a:srcRect xmlns:a="http://schemas.openxmlformats.org/drawingml/2006/main" l="0" t="0" r="0" b="0"/>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0f690eac874c49fe"/>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21E690D1-7CD1-460B-B898-948EE9FAD003}"/>
              </a:ext>
            </a:extLst>
          </p:cNvPr>
          <p:cNvSpPr>
            <a:spLocks xmlns:a="http://schemas.openxmlformats.org/drawingml/2006/main" noGrp="1"/>
          </p:cNvSpPr>
          <p:nvPr/>
        </p:nvSpPr>
        <p:spPr>
          <a:xfrm xmlns:a="http://schemas.openxmlformats.org/drawingml/2006/main">
            <a:off x="685800" y="1343025"/>
            <a:ext cx="6000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125" b="0">
                <a:solidFill>
                  <a:srgbClr val="F8F4EC"/>
                </a:solidFill>
                <a:latin typeface="Liberation Sans"/>
                <a:ea typeface="Liberation Sans"/>
                <a:cs typeface="Liberation Sans"/>
              </a:defRPr>
            </a:pPr>
            <a:r>
              <a:rPr sz="4125" b="0">
                <a:solidFill>
                  <a:srgbClr val="F8F4EC"/>
                </a:solidFill>
                <a:latin typeface="Liberation Sans"/>
                <a:ea typeface="Liberation Sans"/>
                <a:cs typeface="Liberation Sans"/>
              </a:rPr>
              <a:t>The chief actuary</a:t>
            </a:r>
          </a:p>
          <a:p xmlns:a="http://schemas.openxmlformats.org/drawingml/2006/main">
            <a:pPr>
              <a:defRPr sz="4125" b="0">
                <a:solidFill>
                  <a:srgbClr val="F8F4EC"/>
                </a:solidFill>
                <a:latin typeface="Liberation Sans"/>
                <a:ea typeface="Liberation Sans"/>
                <a:cs typeface="Liberation Sans"/>
              </a:defRPr>
            </a:pPr>
            <a:r>
              <a:rPr sz="4125" b="0">
                <a:solidFill>
                  <a:srgbClr val="F8F4EC"/>
                </a:solidFill>
                <a:latin typeface="Liberation Sans"/>
                <a:ea typeface="Liberation Sans"/>
                <a:cs typeface="Liberation Sans"/>
              </a:rPr>
              <a:t>and the review team</a:t>
            </a:r>
          </a:p>
        </p:txBody>
      </p:sp>
      <p:sp>
        <p:nvSpPr>
          <p:cNvPr id="4" name="">
            <a:extLst xmlns:a="http://schemas.openxmlformats.org/drawingml/2006/main">
              <a:ext uri="{FF2B5EF4-FFF2-40B4-BE49-F238E27FC236}">
                <a16:creationId xmlns:a16="http://schemas.microsoft.com/office/drawing/2014/main" id="{D1B74D95-12CC-41C3-BBFC-466246D592C2}"/>
              </a:ext>
            </a:extLst>
          </p:cNvPr>
          <p:cNvSpPr>
            <a:spLocks xmlns:a="http://schemas.openxmlformats.org/drawingml/2006/main" noGrp="1"/>
          </p:cNvSpPr>
          <p:nvPr/>
        </p:nvSpPr>
        <p:spPr>
          <a:xfrm xmlns:a="http://schemas.openxmlformats.org/drawingml/2006/main">
            <a:off x="685800" y="2905125"/>
            <a:ext cx="573405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DEE7EE"/>
                </a:solidFill>
                <a:latin typeface="Liberation Sans"/>
                <a:ea typeface="Liberation Sans"/>
                <a:cs typeface="Liberation Sans"/>
              </a:defRPr>
            </a:pPr>
            <a:r>
              <a:rPr sz="2100" b="0">
                <a:solidFill>
                  <a:srgbClr val="DEE7EE"/>
                </a:solidFill>
                <a:latin typeface="Liberation Sans"/>
                <a:ea typeface="Liberation Sans"/>
                <a:cs typeface="Liberation Sans"/>
              </a:rPr>
              <a:t>The result must be reproducible, explainable and appropriate for its intended use.</a:t>
            </a:r>
          </a:p>
        </p:txBody>
      </p:sp>
      <p:sp>
        <p:nvSpPr>
          <p:cNvPr id="5" name="">
            <a:extLst xmlns:a="http://schemas.openxmlformats.org/drawingml/2006/main">
              <a:ext uri="{FF2B5EF4-FFF2-40B4-BE49-F238E27FC236}">
                <a16:creationId xmlns:a16="http://schemas.microsoft.com/office/drawing/2014/main" id="{1F4B2ED8-3FAE-4500-9058-96B7D535C44C}"/>
              </a:ext>
            </a:extLst>
          </p:cNvPr>
          <p:cNvSpPr>
            <a:spLocks xmlns:a="http://schemas.openxmlformats.org/drawingml/2006/main" noGrp="1"/>
          </p:cNvSpPr>
          <p:nvPr/>
        </p:nvSpPr>
        <p:spPr>
          <a:xfrm xmlns:a="http://schemas.openxmlformats.org/drawingml/2006/main">
            <a:off x="685800" y="4181475"/>
            <a:ext cx="5667375"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F8F4EC"/>
                </a:solidFill>
                <a:latin typeface="Liberation Sans"/>
                <a:ea typeface="Liberation Sans"/>
                <a:cs typeface="Liberation Sans"/>
              </a:defRPr>
            </a:pPr>
            <a:r>
              <a:rPr sz="2025" b="1">
                <a:solidFill>
                  <a:srgbClr val="F8F4EC"/>
                </a:solidFill>
                <a:latin typeface="Liberation Sans"/>
                <a:ea typeface="Liberation Sans"/>
                <a:cs typeface="Liberation Sans"/>
              </a:rPr>
              <a:t>Today’s friction</a:t>
            </a:r>
          </a:p>
        </p:txBody>
      </p:sp>
      <p:sp>
        <p:nvSpPr>
          <p:cNvPr id="6" name="">
            <a:extLst xmlns:a="http://schemas.openxmlformats.org/drawingml/2006/main">
              <a:ext uri="{FF2B5EF4-FFF2-40B4-BE49-F238E27FC236}">
                <a16:creationId xmlns:a16="http://schemas.microsoft.com/office/drawing/2014/main" id="{ABBEA575-34CC-464C-8D45-5038695FA481}"/>
              </a:ext>
            </a:extLst>
          </p:cNvPr>
          <p:cNvSpPr>
            <a:spLocks xmlns:a="http://schemas.openxmlformats.org/drawingml/2006/main" noGrp="1"/>
          </p:cNvSpPr>
          <p:nvPr/>
        </p:nvSpPr>
        <p:spPr>
          <a:xfrm xmlns:a="http://schemas.openxmlformats.org/drawingml/2006/main">
            <a:off x="685800" y="4533900"/>
            <a:ext cx="5667375"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EE7EE"/>
                </a:solidFill>
                <a:latin typeface="Liberation Sans"/>
                <a:ea typeface="Liberation Sans"/>
                <a:cs typeface="Liberation Sans"/>
              </a:defRPr>
            </a:pPr>
            <a:r>
              <a:rPr sz="1800" b="0">
                <a:solidFill>
                  <a:srgbClr val="DEE7EE"/>
                </a:solidFill>
                <a:latin typeface="Liberation Sans"/>
                <a:ea typeface="Liberation Sans"/>
                <a:cs typeface="Liberation Sans"/>
              </a:rPr>
              <a:t>Repeated extracts, spreadsheet reconciliation and unclear versions.</a:t>
            </a:r>
          </a:p>
        </p:txBody>
      </p:sp>
      <p:sp>
        <p:nvSpPr>
          <p:cNvPr id="7" name="">
            <a:extLst xmlns:a="http://schemas.openxmlformats.org/drawingml/2006/main">
              <a:ext uri="{FF2B5EF4-FFF2-40B4-BE49-F238E27FC236}">
                <a16:creationId xmlns:a16="http://schemas.microsoft.com/office/drawing/2014/main" id="{14A1BC71-430B-4857-B247-DAC435D1D2CC}"/>
              </a:ext>
            </a:extLst>
          </p:cNvPr>
          <p:cNvSpPr>
            <a:spLocks xmlns:a="http://schemas.openxmlformats.org/drawingml/2006/main" noGrp="1"/>
          </p:cNvSpPr>
          <p:nvPr/>
        </p:nvSpPr>
        <p:spPr>
          <a:xfrm xmlns:a="http://schemas.openxmlformats.org/drawingml/2006/main">
            <a:off x="685800" y="5086350"/>
            <a:ext cx="5667375"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F8F4EC"/>
                </a:solidFill>
                <a:latin typeface="Liberation Sans"/>
                <a:ea typeface="Liberation Sans"/>
                <a:cs typeface="Liberation Sans"/>
              </a:defRPr>
            </a:pPr>
            <a:r>
              <a:rPr sz="2025" b="1">
                <a:solidFill>
                  <a:srgbClr val="F8F4EC"/>
                </a:solidFill>
                <a:latin typeface="Liberation Sans"/>
                <a:ea typeface="Liberation Sans"/>
                <a:cs typeface="Liberation Sans"/>
              </a:rPr>
              <a:t>The better workflow</a:t>
            </a:r>
          </a:p>
        </p:txBody>
      </p:sp>
      <p:sp>
        <p:nvSpPr>
          <p:cNvPr id="8" name="">
            <a:extLst xmlns:a="http://schemas.openxmlformats.org/drawingml/2006/main">
              <a:ext uri="{FF2B5EF4-FFF2-40B4-BE49-F238E27FC236}">
                <a16:creationId xmlns:a16="http://schemas.microsoft.com/office/drawing/2014/main" id="{F402375A-BA79-4AC2-96BF-E80E58CEC80D}"/>
              </a:ext>
            </a:extLst>
          </p:cNvPr>
          <p:cNvSpPr>
            <a:spLocks xmlns:a="http://schemas.openxmlformats.org/drawingml/2006/main" noGrp="1"/>
          </p:cNvSpPr>
          <p:nvPr/>
        </p:nvSpPr>
        <p:spPr>
          <a:xfrm xmlns:a="http://schemas.openxmlformats.org/drawingml/2006/main">
            <a:off x="685800" y="5438775"/>
            <a:ext cx="5667375"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EE7EE"/>
                </a:solidFill>
                <a:latin typeface="Liberation Sans"/>
                <a:ea typeface="Liberation Sans"/>
                <a:cs typeface="Liberation Sans"/>
              </a:defRPr>
            </a:pPr>
            <a:r>
              <a:rPr sz="1800" b="0">
                <a:solidFill>
                  <a:srgbClr val="DEE7EE"/>
                </a:solidFill>
                <a:latin typeface="Liberation Sans"/>
                <a:ea typeface="Liberation Sans"/>
                <a:cs typeface="Liberation Sans"/>
              </a:rPr>
              <a:t>A reviewed chain from source data to signed-off output.</a:t>
            </a:r>
          </a:p>
        </p:txBody>
      </p:sp>
      <p:sp>
        <p:nvSpPr>
          <p:cNvPr id="9" name="">
            <a:extLst xmlns:a="http://schemas.openxmlformats.org/drawingml/2006/main">
              <a:ext uri="{FF2B5EF4-FFF2-40B4-BE49-F238E27FC236}">
                <a16:creationId xmlns:a16="http://schemas.microsoft.com/office/drawing/2014/main" id="{88A047C6-424C-49CC-A805-26CC9DC790BB}"/>
              </a:ext>
            </a:extLst>
          </p:cNvPr>
          <p:cNvSpPr>
            <a:spLocks xmlns:a="http://schemas.openxmlformats.org/drawingml/2006/main" noGrp="1"/>
          </p:cNvSpPr>
          <p:nvPr/>
        </p:nvSpPr>
        <p:spPr>
          <a:xfrm xmlns:a="http://schemas.openxmlformats.org/drawingml/2006/main">
            <a:off x="685800" y="6191250"/>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EE7EE"/>
                </a:solidFill>
                <a:latin typeface="Liberation Sans"/>
                <a:ea typeface="Liberation Sans"/>
                <a:cs typeface="Liberation Sans"/>
              </a:defRPr>
            </a:pPr>
            <a:r>
              <a:rPr sz="975" b="0">
                <a:solidFill>
                  <a:srgbClr val="DEE7EE"/>
                </a:solidFill>
                <a:latin typeface="Liberation Sans"/>
                <a:ea typeface="Liberation Sans"/>
                <a:cs typeface="Liberation Sans"/>
              </a:rPr>
              <a:t>Illustrative role and AI-generated persona. Not a customer or testimonial.</a:t>
            </a:r>
          </a:p>
        </p:txBody>
      </p:sp>
      <p:sp>
        <p:nvSpPr>
          <p:cNvPr id="10" name="">
            <a:extLst xmlns:a="http://schemas.openxmlformats.org/drawingml/2006/main">
              <a:ext uri="{FF2B5EF4-FFF2-40B4-BE49-F238E27FC236}">
                <a16:creationId xmlns:a16="http://schemas.microsoft.com/office/drawing/2014/main" id="{19738AAA-DCE1-4D28-84C6-5790DEB25111}"/>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EE7EE"/>
                </a:solidFill>
                <a:latin typeface="Liberation Sans"/>
                <a:ea typeface="Liberation Sans"/>
                <a:cs typeface="Liberation Sans"/>
              </a:defRPr>
            </a:pPr>
            <a:r>
              <a:rPr sz="825" b="0">
                <a:solidFill>
                  <a:srgbClr val="DEE7EE"/>
                </a:solidFill>
                <a:latin typeface="Liberation Sans"/>
                <a:ea typeface="Liberation Sans"/>
                <a:cs typeface="Liberation Sans"/>
              </a:rPr>
              <a:t>© 2026 Genellipse Inc. All rights reserved.</a:t>
            </a:r>
          </a:p>
        </p:txBody>
      </p:sp>
      <p:sp>
        <p:nvSpPr>
          <p:cNvPr id="11" name="">
            <a:extLst xmlns:a="http://schemas.openxmlformats.org/drawingml/2006/main">
              <a:ext uri="{FF2B5EF4-FFF2-40B4-BE49-F238E27FC236}">
                <a16:creationId xmlns:a16="http://schemas.microsoft.com/office/drawing/2014/main" id="{025B051B-05ED-4CD0-B7A9-9C1725B25BE2}"/>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EE7EE"/>
                </a:solidFill>
                <a:latin typeface="Liberation Sans"/>
                <a:ea typeface="Liberation Sans"/>
                <a:cs typeface="Liberation Sans"/>
              </a:defRPr>
            </a:pPr>
            <a:r>
              <a:rPr sz="900" b="0">
                <a:solidFill>
                  <a:srgbClr val="DEE7EE"/>
                </a:solidFill>
                <a:latin typeface="Liberation Sans"/>
                <a:ea typeface="Liberation Sans"/>
                <a:cs typeface="Liberation Sans"/>
              </a:rPr>
              <a:t>02 / 20</a:t>
            </a:r>
          </a:p>
        </p:txBody>
      </p:sp>
    </p:spTree>
    <p:extLst>
      <p:ext uri="{BB962C8B-B14F-4D97-AF65-F5344CB8AC3E}">
        <p14:creationId xmlns:p14="http://schemas.microsoft.com/office/powerpoint/2010/main" val="955008032"/>
      </p:ext>
    </p:extLst>
  </p:cSld>
</p:sld>
</file>

<file path=ppt/slides/slide3.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a04bb470d0464be6"/>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D013CD33-216E-4FB0-AB69-8C4F804756EE}"/>
              </a:ext>
            </a:extLst>
          </p:cNvPr>
          <p:cNvSpPr>
            <a:spLocks xmlns:a="http://schemas.openxmlformats.org/drawingml/2006/main" noGrp="1"/>
          </p:cNvSpPr>
          <p:nvPr/>
        </p:nvSpPr>
        <p:spPr>
          <a:xfrm xmlns:a="http://schemas.openxmlformats.org/drawingml/2006/main">
            <a:off x="7858125" y="447675"/>
            <a:ext cx="3524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7606F"/>
                </a:solidFill>
                <a:latin typeface="Liberation Sans"/>
                <a:ea typeface="Liberation Sans"/>
                <a:cs typeface="Liberation Sans"/>
              </a:defRPr>
            </a:pPr>
            <a:r>
              <a:rPr sz="1275" b="0">
                <a:solidFill>
                  <a:srgbClr val="47606F"/>
                </a:solidFill>
                <a:latin typeface="Liberation Sans"/>
                <a:ea typeface="Liberation Sans"/>
                <a:cs typeface="Liberation Sans"/>
              </a:rPr>
              <a:t>The transformation need</a:t>
            </a:r>
          </a:p>
        </p:txBody>
      </p:sp>
      <p:sp>
        <p:nvSpPr>
          <p:cNvPr id="3" name="">
            <a:extLst xmlns:a="http://schemas.openxmlformats.org/drawingml/2006/main">
              <a:ext uri="{FF2B5EF4-FFF2-40B4-BE49-F238E27FC236}">
                <a16:creationId xmlns:a16="http://schemas.microsoft.com/office/drawing/2014/main" id="{CE00DDFB-18E8-460D-A0E8-6ED2FC56D64D}"/>
              </a:ext>
            </a:extLst>
          </p:cNvPr>
          <p:cNvSpPr>
            <a:spLocks xmlns:a="http://schemas.openxmlformats.org/drawingml/2006/main" noGrp="1"/>
          </p:cNvSpPr>
          <p:nvPr/>
        </p:nvSpPr>
        <p:spPr>
          <a:xfrm xmlns:a="http://schemas.openxmlformats.org/drawingml/2006/main">
            <a:off x="685800" y="1304925"/>
            <a:ext cx="107632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Preparation consumes</a:t>
            </a:r>
          </a:p>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expert attention</a:t>
            </a:r>
          </a:p>
        </p:txBody>
      </p:sp>
      <p:sp>
        <p:nvSpPr>
          <p:cNvPr id="4" name="">
            <a:extLst xmlns:a="http://schemas.openxmlformats.org/drawingml/2006/main">
              <a:ext uri="{FF2B5EF4-FFF2-40B4-BE49-F238E27FC236}">
                <a16:creationId xmlns:a16="http://schemas.microsoft.com/office/drawing/2014/main" id="{54D81EDE-36D7-42F0-A6F6-DA0AB48FE79B}"/>
              </a:ext>
            </a:extLst>
          </p:cNvPr>
          <p:cNvSpPr>
            <a:spLocks xmlns:a="http://schemas.openxmlformats.org/drawingml/2006/main" noGrp="1"/>
          </p:cNvSpPr>
          <p:nvPr/>
        </p:nvSpPr>
        <p:spPr>
          <a:xfrm xmlns:a="http://schemas.openxmlformats.org/drawingml/2006/main">
            <a:off x="685800" y="2857500"/>
            <a:ext cx="1066800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47606F"/>
                </a:solidFill>
                <a:latin typeface="Liberation Sans"/>
                <a:ea typeface="Liberation Sans"/>
                <a:cs typeface="Liberation Sans"/>
              </a:defRPr>
            </a:pPr>
            <a:r>
              <a:rPr sz="2100" b="0">
                <a:solidFill>
                  <a:srgbClr val="47606F"/>
                </a:solidFill>
                <a:latin typeface="Liberation Sans"/>
                <a:ea typeface="Liberation Sans"/>
                <a:cs typeface="Liberation Sans"/>
              </a:rPr>
              <a:t>Actuarial transformation starts with the work around the model as well as the model itself.</a:t>
            </a:r>
          </a:p>
        </p:txBody>
      </p:sp>
      <p:sp>
        <p:nvSpPr>
          <p:cNvPr id="5" name="">
            <a:extLst xmlns:a="http://schemas.openxmlformats.org/drawingml/2006/main">
              <a:ext uri="{FF2B5EF4-FFF2-40B4-BE49-F238E27FC236}">
                <a16:creationId xmlns:a16="http://schemas.microsoft.com/office/drawing/2014/main" id="{10C93800-8D15-4E84-ADA2-7D8895604E7B}"/>
              </a:ext>
            </a:extLst>
          </p:cNvPr>
          <p:cNvSpPr>
            <a:spLocks xmlns:a="http://schemas.openxmlformats.org/drawingml/2006/main" noGrp="1"/>
          </p:cNvSpPr>
          <p:nvPr/>
        </p:nvSpPr>
        <p:spPr>
          <a:xfrm xmlns:a="http://schemas.openxmlformats.org/drawingml/2006/main">
            <a:off x="6858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60374F17-962D-4078-A159-0323040C25D7}"/>
              </a:ext>
            </a:extLst>
          </p:cNvPr>
          <p:cNvSpPr>
            <a:spLocks xmlns:a="http://schemas.openxmlformats.org/drawingml/2006/main" noGrp="1"/>
          </p:cNvSpPr>
          <p:nvPr/>
        </p:nvSpPr>
        <p:spPr>
          <a:xfrm xmlns:a="http://schemas.openxmlformats.org/drawingml/2006/main">
            <a:off x="6858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Data preparation</a:t>
            </a:r>
          </a:p>
        </p:txBody>
      </p:sp>
      <p:sp>
        <p:nvSpPr>
          <p:cNvPr id="7" name="">
            <a:extLst xmlns:a="http://schemas.openxmlformats.org/drawingml/2006/main">
              <a:ext uri="{FF2B5EF4-FFF2-40B4-BE49-F238E27FC236}">
                <a16:creationId xmlns:a16="http://schemas.microsoft.com/office/drawing/2014/main" id="{5F902D15-60C2-44CF-B0FE-41F82E4E1836}"/>
              </a:ext>
            </a:extLst>
          </p:cNvPr>
          <p:cNvSpPr>
            <a:spLocks xmlns:a="http://schemas.openxmlformats.org/drawingml/2006/main" noGrp="1"/>
          </p:cNvSpPr>
          <p:nvPr/>
        </p:nvSpPr>
        <p:spPr>
          <a:xfrm xmlns:a="http://schemas.openxmlformats.org/drawingml/2006/main">
            <a:off x="6858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Repeated extracts and unresolved differences.</a:t>
            </a:r>
          </a:p>
        </p:txBody>
      </p:sp>
      <p:sp>
        <p:nvSpPr>
          <p:cNvPr id="8" name="">
            <a:extLst xmlns:a="http://schemas.openxmlformats.org/drawingml/2006/main">
              <a:ext uri="{FF2B5EF4-FFF2-40B4-BE49-F238E27FC236}">
                <a16:creationId xmlns:a16="http://schemas.microsoft.com/office/drawing/2014/main" id="{34DAF67A-5088-46E4-AF30-85E486B4E7AC}"/>
              </a:ext>
            </a:extLst>
          </p:cNvPr>
          <p:cNvSpPr>
            <a:spLocks xmlns:a="http://schemas.openxmlformats.org/drawingml/2006/main" noGrp="1"/>
          </p:cNvSpPr>
          <p:nvPr/>
        </p:nvSpPr>
        <p:spPr>
          <a:xfrm xmlns:a="http://schemas.openxmlformats.org/drawingml/2006/main">
            <a:off x="436245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8F1902D3-6A69-4ED0-8BD4-C2E1555D02C7}"/>
              </a:ext>
            </a:extLst>
          </p:cNvPr>
          <p:cNvSpPr>
            <a:spLocks xmlns:a="http://schemas.openxmlformats.org/drawingml/2006/main" noGrp="1"/>
          </p:cNvSpPr>
          <p:nvPr/>
        </p:nvSpPr>
        <p:spPr>
          <a:xfrm xmlns:a="http://schemas.openxmlformats.org/drawingml/2006/main">
            <a:off x="436245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Analysis preparation</a:t>
            </a:r>
          </a:p>
        </p:txBody>
      </p:sp>
      <p:sp>
        <p:nvSpPr>
          <p:cNvPr id="10" name="">
            <a:extLst xmlns:a="http://schemas.openxmlformats.org/drawingml/2006/main">
              <a:ext uri="{FF2B5EF4-FFF2-40B4-BE49-F238E27FC236}">
                <a16:creationId xmlns:a16="http://schemas.microsoft.com/office/drawing/2014/main" id="{C3B49D76-C933-4728-BCA9-BB364AB3B560}"/>
              </a:ext>
            </a:extLst>
          </p:cNvPr>
          <p:cNvSpPr>
            <a:spLocks xmlns:a="http://schemas.openxmlformats.org/drawingml/2006/main" noGrp="1"/>
          </p:cNvSpPr>
          <p:nvPr/>
        </p:nvSpPr>
        <p:spPr>
          <a:xfrm xmlns:a="http://schemas.openxmlformats.org/drawingml/2006/main">
            <a:off x="436245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Rebuilding assumptions and rerunning changed inputs.</a:t>
            </a:r>
          </a:p>
        </p:txBody>
      </p:sp>
      <p:sp>
        <p:nvSpPr>
          <p:cNvPr id="11" name="">
            <a:extLst xmlns:a="http://schemas.openxmlformats.org/drawingml/2006/main">
              <a:ext uri="{FF2B5EF4-FFF2-40B4-BE49-F238E27FC236}">
                <a16:creationId xmlns:a16="http://schemas.microsoft.com/office/drawing/2014/main" id="{E736A249-CF35-4946-8AD5-75155D360C19}"/>
              </a:ext>
            </a:extLst>
          </p:cNvPr>
          <p:cNvSpPr>
            <a:spLocks xmlns:a="http://schemas.openxmlformats.org/drawingml/2006/main" noGrp="1"/>
          </p:cNvSpPr>
          <p:nvPr/>
        </p:nvSpPr>
        <p:spPr>
          <a:xfrm xmlns:a="http://schemas.openxmlformats.org/drawingml/2006/main">
            <a:off x="80391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BE57F886-5755-4711-BD25-47E384C9C1E3}"/>
              </a:ext>
            </a:extLst>
          </p:cNvPr>
          <p:cNvSpPr>
            <a:spLocks xmlns:a="http://schemas.openxmlformats.org/drawingml/2006/main" noGrp="1"/>
          </p:cNvSpPr>
          <p:nvPr/>
        </p:nvSpPr>
        <p:spPr>
          <a:xfrm xmlns:a="http://schemas.openxmlformats.org/drawingml/2006/main">
            <a:off x="80391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Review preparation</a:t>
            </a:r>
          </a:p>
        </p:txBody>
      </p:sp>
      <p:sp>
        <p:nvSpPr>
          <p:cNvPr id="13" name="">
            <a:extLst xmlns:a="http://schemas.openxmlformats.org/drawingml/2006/main">
              <a:ext uri="{FF2B5EF4-FFF2-40B4-BE49-F238E27FC236}">
                <a16:creationId xmlns:a16="http://schemas.microsoft.com/office/drawing/2014/main" id="{888DA89D-EEC5-421C-B231-782436785017}"/>
              </a:ext>
            </a:extLst>
          </p:cNvPr>
          <p:cNvSpPr>
            <a:spLocks xmlns:a="http://schemas.openxmlformats.org/drawingml/2006/main" noGrp="1"/>
          </p:cNvSpPr>
          <p:nvPr/>
        </p:nvSpPr>
        <p:spPr>
          <a:xfrm xmlns:a="http://schemas.openxmlformats.org/drawingml/2006/main">
            <a:off x="80391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Reconstructing how a result was produced.</a:t>
            </a:r>
          </a:p>
        </p:txBody>
      </p:sp>
      <p:sp>
        <p:nvSpPr>
          <p:cNvPr id="14" name="">
            <a:extLst xmlns:a="http://schemas.openxmlformats.org/drawingml/2006/main">
              <a:ext uri="{FF2B5EF4-FFF2-40B4-BE49-F238E27FC236}">
                <a16:creationId xmlns:a16="http://schemas.microsoft.com/office/drawing/2014/main" id="{7DDC23E7-0238-4121-81E8-E7AC1A217652}"/>
              </a:ext>
            </a:extLst>
          </p:cNvPr>
          <p:cNvSpPr>
            <a:spLocks xmlns:a="http://schemas.openxmlformats.org/drawingml/2006/main" noGrp="1"/>
          </p:cNvSpPr>
          <p:nvPr/>
        </p:nvSpPr>
        <p:spPr>
          <a:xfrm xmlns:a="http://schemas.openxmlformats.org/drawingml/2006/main">
            <a:off x="685800" y="6191250"/>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r>
              <a:t/>
            </a:r>
          </a:p>
        </p:txBody>
      </p:sp>
      <p:sp>
        <p:nvSpPr>
          <p:cNvPr id="15" name="">
            <a:extLst xmlns:a="http://schemas.openxmlformats.org/drawingml/2006/main">
              <a:ext uri="{FF2B5EF4-FFF2-40B4-BE49-F238E27FC236}">
                <a16:creationId xmlns:a16="http://schemas.microsoft.com/office/drawing/2014/main" id="{AAB65190-AE71-4B99-ABDC-5A12EAD78310}"/>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3845393B-C204-4656-B135-E62030108CA6}"/>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03 / 20</a:t>
            </a:r>
          </a:p>
        </p:txBody>
      </p:sp>
    </p:spTree>
    <p:extLst>
      <p:ext uri="{BB962C8B-B14F-4D97-AF65-F5344CB8AC3E}">
        <p14:creationId xmlns:p14="http://schemas.microsoft.com/office/powerpoint/2010/main" val="245115521"/>
      </p:ext>
    </p:extLst>
  </p:cSld>
</p:sld>
</file>

<file path=ppt/slides/slide4.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9eb4e4c515e240ce"/>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91B99FD6-5B4B-4916-AF58-4AA56D69FB2F}"/>
              </a:ext>
            </a:extLst>
          </p:cNvPr>
          <p:cNvSpPr>
            <a:spLocks xmlns:a="http://schemas.openxmlformats.org/drawingml/2006/main" noGrp="1"/>
          </p:cNvSpPr>
          <p:nvPr/>
        </p:nvSpPr>
        <p:spPr>
          <a:xfrm xmlns:a="http://schemas.openxmlformats.org/drawingml/2006/main">
            <a:off x="7858125" y="447675"/>
            <a:ext cx="3524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7606F"/>
                </a:solidFill>
                <a:latin typeface="Liberation Sans"/>
                <a:ea typeface="Liberation Sans"/>
                <a:cs typeface="Liberation Sans"/>
              </a:defRPr>
            </a:pPr>
            <a:r>
              <a:rPr sz="1275" b="0">
                <a:solidFill>
                  <a:srgbClr val="47606F"/>
                </a:solidFill>
                <a:latin typeface="Liberation Sans"/>
                <a:ea typeface="Liberation Sans"/>
                <a:cs typeface="Liberation Sans"/>
              </a:rPr>
              <a:t>Connected actuarial workflow</a:t>
            </a:r>
          </a:p>
        </p:txBody>
      </p:sp>
      <p:sp>
        <p:nvSpPr>
          <p:cNvPr id="3" name="">
            <a:extLst xmlns:a="http://schemas.openxmlformats.org/drawingml/2006/main">
              <a:ext uri="{FF2B5EF4-FFF2-40B4-BE49-F238E27FC236}">
                <a16:creationId xmlns:a16="http://schemas.microsoft.com/office/drawing/2014/main" id="{2E0D9BDB-EF61-413E-BE64-B1B7442FA90A}"/>
              </a:ext>
            </a:extLst>
          </p:cNvPr>
          <p:cNvSpPr>
            <a:spLocks xmlns:a="http://schemas.openxmlformats.org/drawingml/2006/main" noGrp="1"/>
          </p:cNvSpPr>
          <p:nvPr/>
        </p:nvSpPr>
        <p:spPr>
          <a:xfrm xmlns:a="http://schemas.openxmlformats.org/drawingml/2006/main">
            <a:off x="685800" y="1304925"/>
            <a:ext cx="107632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Data, calculation</a:t>
            </a:r>
          </a:p>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and review belong together</a:t>
            </a:r>
          </a:p>
        </p:txBody>
      </p:sp>
      <p:sp>
        <p:nvSpPr>
          <p:cNvPr id="4" name="">
            <a:extLst xmlns:a="http://schemas.openxmlformats.org/drawingml/2006/main">
              <a:ext uri="{FF2B5EF4-FFF2-40B4-BE49-F238E27FC236}">
                <a16:creationId xmlns:a16="http://schemas.microsoft.com/office/drawing/2014/main" id="{18953AD8-F50C-4693-9445-378853CD9C16}"/>
              </a:ext>
            </a:extLst>
          </p:cNvPr>
          <p:cNvSpPr>
            <a:spLocks xmlns:a="http://schemas.openxmlformats.org/drawingml/2006/main" noGrp="1"/>
          </p:cNvSpPr>
          <p:nvPr/>
        </p:nvSpPr>
        <p:spPr>
          <a:xfrm xmlns:a="http://schemas.openxmlformats.org/drawingml/2006/main">
            <a:off x="685800" y="2857500"/>
            <a:ext cx="1066800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47606F"/>
                </a:solidFill>
                <a:latin typeface="Liberation Sans"/>
                <a:ea typeface="Liberation Sans"/>
                <a:cs typeface="Liberation Sans"/>
              </a:defRPr>
            </a:pPr>
            <a:r>
              <a:rPr sz="2100" b="0">
                <a:solidFill>
                  <a:srgbClr val="47606F"/>
                </a:solidFill>
                <a:latin typeface="Liberation Sans"/>
                <a:ea typeface="Liberation Sans"/>
                <a:cs typeface="Liberation Sans"/>
              </a:rPr>
              <a:t>AegisNow supplies actuarial workflow context, supported by GeneData and Cortex AI.</a:t>
            </a:r>
          </a:p>
        </p:txBody>
      </p:sp>
      <p:sp>
        <p:nvSpPr>
          <p:cNvPr id="5" name="">
            <a:extLst xmlns:a="http://schemas.openxmlformats.org/drawingml/2006/main">
              <a:ext uri="{FF2B5EF4-FFF2-40B4-BE49-F238E27FC236}">
                <a16:creationId xmlns:a16="http://schemas.microsoft.com/office/drawing/2014/main" id="{AF87D013-6A15-4BA1-87B5-7925FE90FFDF}"/>
              </a:ext>
            </a:extLst>
          </p:cNvPr>
          <p:cNvSpPr>
            <a:spLocks xmlns:a="http://schemas.openxmlformats.org/drawingml/2006/main" noGrp="1"/>
          </p:cNvSpPr>
          <p:nvPr/>
        </p:nvSpPr>
        <p:spPr>
          <a:xfrm xmlns:a="http://schemas.openxmlformats.org/drawingml/2006/main">
            <a:off x="6858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AA92C55D-5FD1-4AF4-82E1-C1E873681071}"/>
              </a:ext>
            </a:extLst>
          </p:cNvPr>
          <p:cNvSpPr>
            <a:spLocks xmlns:a="http://schemas.openxmlformats.org/drawingml/2006/main" noGrp="1"/>
          </p:cNvSpPr>
          <p:nvPr/>
        </p:nvSpPr>
        <p:spPr>
          <a:xfrm xmlns:a="http://schemas.openxmlformats.org/drawingml/2006/main">
            <a:off x="6858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GeneData</a:t>
            </a:r>
          </a:p>
        </p:txBody>
      </p:sp>
      <p:sp>
        <p:nvSpPr>
          <p:cNvPr id="7" name="">
            <a:extLst xmlns:a="http://schemas.openxmlformats.org/drawingml/2006/main">
              <a:ext uri="{FF2B5EF4-FFF2-40B4-BE49-F238E27FC236}">
                <a16:creationId xmlns:a16="http://schemas.microsoft.com/office/drawing/2014/main" id="{76F98FEB-4840-471F-BC8A-0F01643FCD37}"/>
              </a:ext>
            </a:extLst>
          </p:cNvPr>
          <p:cNvSpPr>
            <a:spLocks xmlns:a="http://schemas.openxmlformats.org/drawingml/2006/main" noGrp="1"/>
          </p:cNvSpPr>
          <p:nvPr/>
        </p:nvSpPr>
        <p:spPr>
          <a:xfrm xmlns:a="http://schemas.openxmlformats.org/drawingml/2006/main">
            <a:off x="6858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Reconciled, versioned inputs and lineage.</a:t>
            </a:r>
          </a:p>
        </p:txBody>
      </p:sp>
      <p:sp>
        <p:nvSpPr>
          <p:cNvPr id="8" name="">
            <a:extLst xmlns:a="http://schemas.openxmlformats.org/drawingml/2006/main">
              <a:ext uri="{FF2B5EF4-FFF2-40B4-BE49-F238E27FC236}">
                <a16:creationId xmlns:a16="http://schemas.microsoft.com/office/drawing/2014/main" id="{F0D06EBF-7063-4780-9D35-6301A8F9AD75}"/>
              </a:ext>
            </a:extLst>
          </p:cNvPr>
          <p:cNvSpPr>
            <a:spLocks xmlns:a="http://schemas.openxmlformats.org/drawingml/2006/main" noGrp="1"/>
          </p:cNvSpPr>
          <p:nvPr/>
        </p:nvSpPr>
        <p:spPr>
          <a:xfrm xmlns:a="http://schemas.openxmlformats.org/drawingml/2006/main">
            <a:off x="436245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FFD3F49D-2409-4E91-AABE-BBBA8A97E464}"/>
              </a:ext>
            </a:extLst>
          </p:cNvPr>
          <p:cNvSpPr>
            <a:spLocks xmlns:a="http://schemas.openxmlformats.org/drawingml/2006/main" noGrp="1"/>
          </p:cNvSpPr>
          <p:nvPr/>
        </p:nvSpPr>
        <p:spPr>
          <a:xfrm xmlns:a="http://schemas.openxmlformats.org/drawingml/2006/main">
            <a:off x="436245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AegisNow</a:t>
            </a:r>
          </a:p>
        </p:txBody>
      </p:sp>
      <p:sp>
        <p:nvSpPr>
          <p:cNvPr id="10" name="">
            <a:extLst xmlns:a="http://schemas.openxmlformats.org/drawingml/2006/main">
              <a:ext uri="{FF2B5EF4-FFF2-40B4-BE49-F238E27FC236}">
                <a16:creationId xmlns:a16="http://schemas.microsoft.com/office/drawing/2014/main" id="{D2C8F35A-9849-4276-96B9-24F71FC82276}"/>
              </a:ext>
            </a:extLst>
          </p:cNvPr>
          <p:cNvSpPr>
            <a:spLocks xmlns:a="http://schemas.openxmlformats.org/drawingml/2006/main" noGrp="1"/>
          </p:cNvSpPr>
          <p:nvPr/>
        </p:nvSpPr>
        <p:spPr>
          <a:xfrm xmlns:a="http://schemas.openxmlformats.org/drawingml/2006/main">
            <a:off x="436245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Methods, assumptions and controlled runs.</a:t>
            </a:r>
          </a:p>
        </p:txBody>
      </p:sp>
      <p:sp>
        <p:nvSpPr>
          <p:cNvPr id="11" name="">
            <a:extLst xmlns:a="http://schemas.openxmlformats.org/drawingml/2006/main">
              <a:ext uri="{FF2B5EF4-FFF2-40B4-BE49-F238E27FC236}">
                <a16:creationId xmlns:a16="http://schemas.microsoft.com/office/drawing/2014/main" id="{9FA10568-9DD3-4D63-8172-B15CC51433F6}"/>
              </a:ext>
            </a:extLst>
          </p:cNvPr>
          <p:cNvSpPr>
            <a:spLocks xmlns:a="http://schemas.openxmlformats.org/drawingml/2006/main" noGrp="1"/>
          </p:cNvSpPr>
          <p:nvPr/>
        </p:nvSpPr>
        <p:spPr>
          <a:xfrm xmlns:a="http://schemas.openxmlformats.org/drawingml/2006/main">
            <a:off x="80391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4768014A-85D4-42A7-A80D-A39B10CA7C51}"/>
              </a:ext>
            </a:extLst>
          </p:cNvPr>
          <p:cNvSpPr>
            <a:spLocks xmlns:a="http://schemas.openxmlformats.org/drawingml/2006/main" noGrp="1"/>
          </p:cNvSpPr>
          <p:nvPr/>
        </p:nvSpPr>
        <p:spPr>
          <a:xfrm xmlns:a="http://schemas.openxmlformats.org/drawingml/2006/main">
            <a:off x="80391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Cortex AI</a:t>
            </a:r>
          </a:p>
        </p:txBody>
      </p:sp>
      <p:sp>
        <p:nvSpPr>
          <p:cNvPr id="13" name="">
            <a:extLst xmlns:a="http://schemas.openxmlformats.org/drawingml/2006/main">
              <a:ext uri="{FF2B5EF4-FFF2-40B4-BE49-F238E27FC236}">
                <a16:creationId xmlns:a16="http://schemas.microsoft.com/office/drawing/2014/main" id="{C590B5B8-E3A2-44B8-ACF6-FEBE78A6A2B6}"/>
              </a:ext>
            </a:extLst>
          </p:cNvPr>
          <p:cNvSpPr>
            <a:spLocks xmlns:a="http://schemas.openxmlformats.org/drawingml/2006/main" noGrp="1"/>
          </p:cNvSpPr>
          <p:nvPr/>
        </p:nvSpPr>
        <p:spPr>
          <a:xfrm xmlns:a="http://schemas.openxmlformats.org/drawingml/2006/main">
            <a:off x="80391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Evidence retrieval and draft explanations for review.</a:t>
            </a:r>
          </a:p>
        </p:txBody>
      </p:sp>
      <p:sp>
        <p:nvSpPr>
          <p:cNvPr id="14" name="">
            <a:extLst xmlns:a="http://schemas.openxmlformats.org/drawingml/2006/main">
              <a:ext uri="{FF2B5EF4-FFF2-40B4-BE49-F238E27FC236}">
                <a16:creationId xmlns:a16="http://schemas.microsoft.com/office/drawing/2014/main" id="{388E6A92-127A-41B3-811F-7695065FAD3D}"/>
              </a:ext>
            </a:extLst>
          </p:cNvPr>
          <p:cNvSpPr>
            <a:spLocks xmlns:a="http://schemas.openxmlformats.org/drawingml/2006/main" noGrp="1"/>
          </p:cNvSpPr>
          <p:nvPr/>
        </p:nvSpPr>
        <p:spPr>
          <a:xfrm xmlns:a="http://schemas.openxmlformats.org/drawingml/2006/main">
            <a:off x="685800" y="6191250"/>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r>
              <a:t/>
            </a:r>
          </a:p>
        </p:txBody>
      </p:sp>
      <p:sp>
        <p:nvSpPr>
          <p:cNvPr id="15" name="">
            <a:extLst xmlns:a="http://schemas.openxmlformats.org/drawingml/2006/main">
              <a:ext uri="{FF2B5EF4-FFF2-40B4-BE49-F238E27FC236}">
                <a16:creationId xmlns:a16="http://schemas.microsoft.com/office/drawing/2014/main" id="{54876E58-1F0F-44F2-BA28-DA1515F81D44}"/>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7FC2BE15-EAE9-40C7-8C37-CBBA226E459D}"/>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04 / 20</a:t>
            </a:r>
          </a:p>
        </p:txBody>
      </p:sp>
    </p:spTree>
    <p:extLst>
      <p:ext uri="{BB962C8B-B14F-4D97-AF65-F5344CB8AC3E}">
        <p14:creationId xmlns:p14="http://schemas.microsoft.com/office/powerpoint/2010/main" val="590223146"/>
      </p:ext>
    </p:extLst>
  </p:cSld>
</p:sld>
</file>

<file path=ppt/slides/slide5.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2c190cbfe45e4398"/>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7774B3BE-0DCD-46EC-88E7-D38EF73FA98B}"/>
              </a:ext>
            </a:extLst>
          </p:cNvPr>
          <p:cNvSpPr>
            <a:spLocks xmlns:a="http://schemas.openxmlformats.org/drawingml/2006/main" noGrp="1"/>
          </p:cNvSpPr>
          <p:nvPr/>
        </p:nvSpPr>
        <p:spPr>
          <a:xfrm xmlns:a="http://schemas.openxmlformats.org/drawingml/2006/main">
            <a:off x="7858125" y="447675"/>
            <a:ext cx="3524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7606F"/>
                </a:solidFill>
                <a:latin typeface="Liberation Sans"/>
                <a:ea typeface="Liberation Sans"/>
                <a:cs typeface="Liberation Sans"/>
              </a:defRPr>
            </a:pPr>
            <a:r>
              <a:rPr sz="1275" b="0">
                <a:solidFill>
                  <a:srgbClr val="47606F"/>
                </a:solidFill>
                <a:latin typeface="Liberation Sans"/>
                <a:ea typeface="Liberation Sans"/>
                <a:cs typeface="Liberation Sans"/>
              </a:rPr>
              <a:t>Certified source data</a:t>
            </a:r>
          </a:p>
        </p:txBody>
      </p:sp>
      <p:sp>
        <p:nvSpPr>
          <p:cNvPr id="3" name="">
            <a:extLst xmlns:a="http://schemas.openxmlformats.org/drawingml/2006/main">
              <a:ext uri="{FF2B5EF4-FFF2-40B4-BE49-F238E27FC236}">
                <a16:creationId xmlns:a16="http://schemas.microsoft.com/office/drawing/2014/main" id="{FBA1A050-2993-4BF1-8E50-E7782890B92C}"/>
              </a:ext>
            </a:extLst>
          </p:cNvPr>
          <p:cNvSpPr>
            <a:spLocks xmlns:a="http://schemas.openxmlformats.org/drawingml/2006/main" noGrp="1"/>
          </p:cNvSpPr>
          <p:nvPr/>
        </p:nvSpPr>
        <p:spPr>
          <a:xfrm xmlns:a="http://schemas.openxmlformats.org/drawingml/2006/main">
            <a:off x="685800" y="1304925"/>
            <a:ext cx="107632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A quality score is</a:t>
            </a:r>
          </a:p>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not a release decision</a:t>
            </a:r>
          </a:p>
        </p:txBody>
      </p:sp>
      <p:sp>
        <p:nvSpPr>
          <p:cNvPr id="4" name="">
            <a:extLst xmlns:a="http://schemas.openxmlformats.org/drawingml/2006/main">
              <a:ext uri="{FF2B5EF4-FFF2-40B4-BE49-F238E27FC236}">
                <a16:creationId xmlns:a16="http://schemas.microsoft.com/office/drawing/2014/main" id="{601AB867-5D93-4FF6-BD86-15618E605EB3}"/>
              </a:ext>
            </a:extLst>
          </p:cNvPr>
          <p:cNvSpPr>
            <a:spLocks xmlns:a="http://schemas.openxmlformats.org/drawingml/2006/main" noGrp="1"/>
          </p:cNvSpPr>
          <p:nvPr/>
        </p:nvSpPr>
        <p:spPr>
          <a:xfrm xmlns:a="http://schemas.openxmlformats.org/drawingml/2006/main">
            <a:off x="685800" y="2857500"/>
            <a:ext cx="1066800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47606F"/>
                </a:solidFill>
                <a:latin typeface="Liberation Sans"/>
                <a:ea typeface="Liberation Sans"/>
                <a:cs typeface="Liberation Sans"/>
              </a:defRPr>
            </a:pPr>
            <a:r>
              <a:rPr sz="2100" b="0">
                <a:solidFill>
                  <a:srgbClr val="47606F"/>
                </a:solidFill>
                <a:latin typeface="Liberation Sans"/>
                <a:ea typeface="Liberation Sans"/>
                <a:cs typeface="Liberation Sans"/>
              </a:rPr>
              <a:t>The accountable data owner determines whether a version can support production work.</a:t>
            </a:r>
          </a:p>
        </p:txBody>
      </p:sp>
      <p:sp>
        <p:nvSpPr>
          <p:cNvPr id="5" name="">
            <a:extLst xmlns:a="http://schemas.openxmlformats.org/drawingml/2006/main">
              <a:ext uri="{FF2B5EF4-FFF2-40B4-BE49-F238E27FC236}">
                <a16:creationId xmlns:a16="http://schemas.microsoft.com/office/drawing/2014/main" id="{2F643223-3C52-497D-8084-3412452FFA74}"/>
              </a:ext>
            </a:extLst>
          </p:cNvPr>
          <p:cNvSpPr>
            <a:spLocks xmlns:a="http://schemas.openxmlformats.org/drawingml/2006/main" noGrp="1"/>
          </p:cNvSpPr>
          <p:nvPr/>
        </p:nvSpPr>
        <p:spPr>
          <a:xfrm xmlns:a="http://schemas.openxmlformats.org/drawingml/2006/main">
            <a:off x="6858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AC4F55BC-1571-4A8E-BBBA-6C47B2C6FD39}"/>
              </a:ext>
            </a:extLst>
          </p:cNvPr>
          <p:cNvSpPr>
            <a:spLocks xmlns:a="http://schemas.openxmlformats.org/drawingml/2006/main" noGrp="1"/>
          </p:cNvSpPr>
          <p:nvPr/>
        </p:nvSpPr>
        <p:spPr>
          <a:xfrm xmlns:a="http://schemas.openxmlformats.org/drawingml/2006/main">
            <a:off x="6858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Measure quality</a:t>
            </a:r>
          </a:p>
        </p:txBody>
      </p:sp>
      <p:sp>
        <p:nvSpPr>
          <p:cNvPr id="7" name="">
            <a:extLst xmlns:a="http://schemas.openxmlformats.org/drawingml/2006/main">
              <a:ext uri="{FF2B5EF4-FFF2-40B4-BE49-F238E27FC236}">
                <a16:creationId xmlns:a16="http://schemas.microsoft.com/office/drawing/2014/main" id="{0CF1D43C-AD8C-424B-A089-C83144EDBA75}"/>
              </a:ext>
            </a:extLst>
          </p:cNvPr>
          <p:cNvSpPr>
            <a:spLocks xmlns:a="http://schemas.openxmlformats.org/drawingml/2006/main" noGrp="1"/>
          </p:cNvSpPr>
          <p:nvPr/>
        </p:nvSpPr>
        <p:spPr>
          <a:xfrm xmlns:a="http://schemas.openxmlformats.org/drawingml/2006/main">
            <a:off x="6858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Check completeness, validity and reconciled totals.</a:t>
            </a:r>
          </a:p>
        </p:txBody>
      </p:sp>
      <p:sp>
        <p:nvSpPr>
          <p:cNvPr id="8" name="">
            <a:extLst xmlns:a="http://schemas.openxmlformats.org/drawingml/2006/main">
              <a:ext uri="{FF2B5EF4-FFF2-40B4-BE49-F238E27FC236}">
                <a16:creationId xmlns:a16="http://schemas.microsoft.com/office/drawing/2014/main" id="{8E992FF1-0EB1-41C6-877A-C7D707A26D0B}"/>
              </a:ext>
            </a:extLst>
          </p:cNvPr>
          <p:cNvSpPr>
            <a:spLocks xmlns:a="http://schemas.openxmlformats.org/drawingml/2006/main" noGrp="1"/>
          </p:cNvSpPr>
          <p:nvPr/>
        </p:nvSpPr>
        <p:spPr>
          <a:xfrm xmlns:a="http://schemas.openxmlformats.org/drawingml/2006/main">
            <a:off x="436245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4DA5DC00-EC98-426C-9BBE-D4EF63368E98}"/>
              </a:ext>
            </a:extLst>
          </p:cNvPr>
          <p:cNvSpPr>
            <a:spLocks xmlns:a="http://schemas.openxmlformats.org/drawingml/2006/main" noGrp="1"/>
          </p:cNvSpPr>
          <p:nvPr/>
        </p:nvSpPr>
        <p:spPr>
          <a:xfrm xmlns:a="http://schemas.openxmlformats.org/drawingml/2006/main">
            <a:off x="436245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Certify the version</a:t>
            </a:r>
          </a:p>
        </p:txBody>
      </p:sp>
      <p:sp>
        <p:nvSpPr>
          <p:cNvPr id="10" name="">
            <a:extLst xmlns:a="http://schemas.openxmlformats.org/drawingml/2006/main">
              <a:ext uri="{FF2B5EF4-FFF2-40B4-BE49-F238E27FC236}">
                <a16:creationId xmlns:a16="http://schemas.microsoft.com/office/drawing/2014/main" id="{83FB9D3A-EF44-44BC-BB92-B745D4F0637B}"/>
              </a:ext>
            </a:extLst>
          </p:cNvPr>
          <p:cNvSpPr>
            <a:spLocks xmlns:a="http://schemas.openxmlformats.org/drawingml/2006/main" noGrp="1"/>
          </p:cNvSpPr>
          <p:nvPr/>
        </p:nvSpPr>
        <p:spPr>
          <a:xfrm xmlns:a="http://schemas.openxmlformats.org/drawingml/2006/main">
            <a:off x="436245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Record the owner, purpose and validity period.</a:t>
            </a:r>
          </a:p>
        </p:txBody>
      </p:sp>
      <p:sp>
        <p:nvSpPr>
          <p:cNvPr id="11" name="">
            <a:extLst xmlns:a="http://schemas.openxmlformats.org/drawingml/2006/main">
              <a:ext uri="{FF2B5EF4-FFF2-40B4-BE49-F238E27FC236}">
                <a16:creationId xmlns:a16="http://schemas.microsoft.com/office/drawing/2014/main" id="{16710D3F-3E21-4430-A4DC-6BC9B6070613}"/>
              </a:ext>
            </a:extLst>
          </p:cNvPr>
          <p:cNvSpPr>
            <a:spLocks xmlns:a="http://schemas.openxmlformats.org/drawingml/2006/main" noGrp="1"/>
          </p:cNvSpPr>
          <p:nvPr/>
        </p:nvSpPr>
        <p:spPr>
          <a:xfrm xmlns:a="http://schemas.openxmlformats.org/drawingml/2006/main">
            <a:off x="80391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EACFC23B-997A-4939-96AF-2D5DDF0387E3}"/>
              </a:ext>
            </a:extLst>
          </p:cNvPr>
          <p:cNvSpPr>
            <a:spLocks xmlns:a="http://schemas.openxmlformats.org/drawingml/2006/main" noGrp="1"/>
          </p:cNvSpPr>
          <p:nvPr/>
        </p:nvSpPr>
        <p:spPr>
          <a:xfrm xmlns:a="http://schemas.openxmlformats.org/drawingml/2006/main">
            <a:off x="80391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Handle exceptions</a:t>
            </a:r>
          </a:p>
        </p:txBody>
      </p:sp>
      <p:sp>
        <p:nvSpPr>
          <p:cNvPr id="13" name="">
            <a:extLst xmlns:a="http://schemas.openxmlformats.org/drawingml/2006/main">
              <a:ext uri="{FF2B5EF4-FFF2-40B4-BE49-F238E27FC236}">
                <a16:creationId xmlns:a16="http://schemas.microsoft.com/office/drawing/2014/main" id="{7BDD05A3-16AA-4E87-BA47-F53979C23DEC}"/>
              </a:ext>
            </a:extLst>
          </p:cNvPr>
          <p:cNvSpPr>
            <a:spLocks xmlns:a="http://schemas.openxmlformats.org/drawingml/2006/main" noGrp="1"/>
          </p:cNvSpPr>
          <p:nvPr/>
        </p:nvSpPr>
        <p:spPr>
          <a:xfrm xmlns:a="http://schemas.openxmlformats.org/drawingml/2006/main">
            <a:off x="80391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Use a scoped waiver or a restricted exploratory run.</a:t>
            </a:r>
          </a:p>
        </p:txBody>
      </p:sp>
      <p:sp>
        <p:nvSpPr>
          <p:cNvPr id="14" name="">
            <a:extLst xmlns:a="http://schemas.openxmlformats.org/drawingml/2006/main">
              <a:ext uri="{FF2B5EF4-FFF2-40B4-BE49-F238E27FC236}">
                <a16:creationId xmlns:a16="http://schemas.microsoft.com/office/drawing/2014/main" id="{B450AF39-C3A1-4B2F-BA90-DD18C573A8FD}"/>
              </a:ext>
            </a:extLst>
          </p:cNvPr>
          <p:cNvSpPr>
            <a:spLocks xmlns:a="http://schemas.openxmlformats.org/drawingml/2006/main" noGrp="1"/>
          </p:cNvSpPr>
          <p:nvPr/>
        </p:nvSpPr>
        <p:spPr>
          <a:xfrm xmlns:a="http://schemas.openxmlformats.org/drawingml/2006/main">
            <a:off x="685800" y="6191250"/>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r>
              <a:t/>
            </a:r>
          </a:p>
        </p:txBody>
      </p:sp>
      <p:sp>
        <p:nvSpPr>
          <p:cNvPr id="15" name="">
            <a:extLst xmlns:a="http://schemas.openxmlformats.org/drawingml/2006/main">
              <a:ext uri="{FF2B5EF4-FFF2-40B4-BE49-F238E27FC236}">
                <a16:creationId xmlns:a16="http://schemas.microsoft.com/office/drawing/2014/main" id="{836F7681-13BC-4BCA-BABF-95885DC98391}"/>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60C43496-BFC5-4A05-A2B1-4F6A55B0E0FA}"/>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05 / 20</a:t>
            </a:r>
          </a:p>
        </p:txBody>
      </p:sp>
    </p:spTree>
    <p:extLst>
      <p:ext uri="{BB962C8B-B14F-4D97-AF65-F5344CB8AC3E}">
        <p14:creationId xmlns:p14="http://schemas.microsoft.com/office/powerpoint/2010/main" val="1417570034"/>
      </p:ext>
    </p:extLst>
  </p:cSld>
</p:sld>
</file>

<file path=ppt/slides/slide6.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5673f613df3641a6"/>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9014C743-647A-4284-9BB5-FC5C94BF0495}"/>
              </a:ext>
            </a:extLst>
          </p:cNvPr>
          <p:cNvSpPr>
            <a:spLocks xmlns:a="http://schemas.openxmlformats.org/drawingml/2006/main" noGrp="1"/>
          </p:cNvSpPr>
          <p:nvPr/>
        </p:nvSpPr>
        <p:spPr>
          <a:xfrm xmlns:a="http://schemas.openxmlformats.org/drawingml/2006/main">
            <a:off x="7858125" y="447675"/>
            <a:ext cx="3524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7606F"/>
                </a:solidFill>
                <a:latin typeface="Liberation Sans"/>
                <a:ea typeface="Liberation Sans"/>
                <a:cs typeface="Liberation Sans"/>
              </a:defRPr>
            </a:pPr>
            <a:r>
              <a:rPr sz="1275" b="0">
                <a:solidFill>
                  <a:srgbClr val="47606F"/>
                </a:solidFill>
                <a:latin typeface="Liberation Sans"/>
                <a:ea typeface="Liberation Sans"/>
                <a:cs typeface="Liberation Sans"/>
              </a:rPr>
              <a:t>P&amp;C reserving methods</a:t>
            </a:r>
          </a:p>
        </p:txBody>
      </p:sp>
      <p:sp>
        <p:nvSpPr>
          <p:cNvPr id="3" name="">
            <a:extLst xmlns:a="http://schemas.openxmlformats.org/drawingml/2006/main">
              <a:ext uri="{FF2B5EF4-FFF2-40B4-BE49-F238E27FC236}">
                <a16:creationId xmlns:a16="http://schemas.microsoft.com/office/drawing/2014/main" id="{89A04FDB-8224-4AFF-AC7E-1EA860EE67FC}"/>
              </a:ext>
            </a:extLst>
          </p:cNvPr>
          <p:cNvSpPr>
            <a:spLocks xmlns:a="http://schemas.openxmlformats.org/drawingml/2006/main" noGrp="1"/>
          </p:cNvSpPr>
          <p:nvPr/>
        </p:nvSpPr>
        <p:spPr>
          <a:xfrm xmlns:a="http://schemas.openxmlformats.org/drawingml/2006/main">
            <a:off x="685800" y="1304925"/>
            <a:ext cx="107632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Several methods</a:t>
            </a:r>
          </a:p>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expose different assumptions</a:t>
            </a:r>
          </a:p>
        </p:txBody>
      </p:sp>
      <p:sp>
        <p:nvSpPr>
          <p:cNvPr id="4" name="">
            <a:extLst xmlns:a="http://schemas.openxmlformats.org/drawingml/2006/main">
              <a:ext uri="{FF2B5EF4-FFF2-40B4-BE49-F238E27FC236}">
                <a16:creationId xmlns:a16="http://schemas.microsoft.com/office/drawing/2014/main" id="{95A7CB7B-2164-4F5B-AAD4-C66511599E98}"/>
              </a:ext>
            </a:extLst>
          </p:cNvPr>
          <p:cNvSpPr>
            <a:spLocks xmlns:a="http://schemas.openxmlformats.org/drawingml/2006/main" noGrp="1"/>
          </p:cNvSpPr>
          <p:nvPr/>
        </p:nvSpPr>
        <p:spPr>
          <a:xfrm xmlns:a="http://schemas.openxmlformats.org/drawingml/2006/main">
            <a:off x="685800" y="2857500"/>
            <a:ext cx="1066800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47606F"/>
                </a:solidFill>
                <a:latin typeface="Liberation Sans"/>
                <a:ea typeface="Liberation Sans"/>
                <a:cs typeface="Liberation Sans"/>
              </a:defRPr>
            </a:pPr>
            <a:r>
              <a:rPr sz="2100" b="0">
                <a:solidFill>
                  <a:srgbClr val="47606F"/>
                </a:solidFill>
                <a:latin typeface="Liberation Sans"/>
                <a:ea typeface="Liberation Sans"/>
                <a:cs typeface="Liberation Sans"/>
              </a:rPr>
              <a:t>Evaluate the fit of each method against the portfolio and data.</a:t>
            </a:r>
          </a:p>
        </p:txBody>
      </p:sp>
      <p:sp>
        <p:nvSpPr>
          <p:cNvPr id="5" name="">
            <a:extLst xmlns:a="http://schemas.openxmlformats.org/drawingml/2006/main">
              <a:ext uri="{FF2B5EF4-FFF2-40B4-BE49-F238E27FC236}">
                <a16:creationId xmlns:a16="http://schemas.microsoft.com/office/drawing/2014/main" id="{A1734F71-A3D1-439C-8269-FE888DED4B8A}"/>
              </a:ext>
            </a:extLst>
          </p:cNvPr>
          <p:cNvSpPr>
            <a:spLocks xmlns:a="http://schemas.openxmlformats.org/drawingml/2006/main" noGrp="1"/>
          </p:cNvSpPr>
          <p:nvPr/>
        </p:nvSpPr>
        <p:spPr>
          <a:xfrm xmlns:a="http://schemas.openxmlformats.org/drawingml/2006/main">
            <a:off x="6858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EEC1F2C8-341F-45FB-8FB4-C43E75CF04B2}"/>
              </a:ext>
            </a:extLst>
          </p:cNvPr>
          <p:cNvSpPr>
            <a:spLocks xmlns:a="http://schemas.openxmlformats.org/drawingml/2006/main" noGrp="1"/>
          </p:cNvSpPr>
          <p:nvPr/>
        </p:nvSpPr>
        <p:spPr>
          <a:xfrm xmlns:a="http://schemas.openxmlformats.org/drawingml/2006/main">
            <a:off x="6858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Development methods</a:t>
            </a:r>
          </a:p>
        </p:txBody>
      </p:sp>
      <p:sp>
        <p:nvSpPr>
          <p:cNvPr id="7" name="">
            <a:extLst xmlns:a="http://schemas.openxmlformats.org/drawingml/2006/main">
              <a:ext uri="{FF2B5EF4-FFF2-40B4-BE49-F238E27FC236}">
                <a16:creationId xmlns:a16="http://schemas.microsoft.com/office/drawing/2014/main" id="{BDFD3BF1-4873-40AE-9EE2-86460A519519}"/>
              </a:ext>
            </a:extLst>
          </p:cNvPr>
          <p:cNvSpPr>
            <a:spLocks xmlns:a="http://schemas.openxmlformats.org/drawingml/2006/main" noGrp="1"/>
          </p:cNvSpPr>
          <p:nvPr/>
        </p:nvSpPr>
        <p:spPr>
          <a:xfrm xmlns:a="http://schemas.openxmlformats.org/drawingml/2006/main">
            <a:off x="6858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Chain ladder and paid/incurred reconciliation.</a:t>
            </a:r>
          </a:p>
        </p:txBody>
      </p:sp>
      <p:sp>
        <p:nvSpPr>
          <p:cNvPr id="8" name="">
            <a:extLst xmlns:a="http://schemas.openxmlformats.org/drawingml/2006/main">
              <a:ext uri="{FF2B5EF4-FFF2-40B4-BE49-F238E27FC236}">
                <a16:creationId xmlns:a16="http://schemas.microsoft.com/office/drawing/2014/main" id="{10F2AD79-3201-4F8E-A8FB-63C0C9180485}"/>
              </a:ext>
            </a:extLst>
          </p:cNvPr>
          <p:cNvSpPr>
            <a:spLocks xmlns:a="http://schemas.openxmlformats.org/drawingml/2006/main" noGrp="1"/>
          </p:cNvSpPr>
          <p:nvPr/>
        </p:nvSpPr>
        <p:spPr>
          <a:xfrm xmlns:a="http://schemas.openxmlformats.org/drawingml/2006/main">
            <a:off x="436245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B41C633C-B515-4A64-9D04-D0B9D24D2F2F}"/>
              </a:ext>
            </a:extLst>
          </p:cNvPr>
          <p:cNvSpPr>
            <a:spLocks xmlns:a="http://schemas.openxmlformats.org/drawingml/2006/main" noGrp="1"/>
          </p:cNvSpPr>
          <p:nvPr/>
        </p:nvSpPr>
        <p:spPr>
          <a:xfrm xmlns:a="http://schemas.openxmlformats.org/drawingml/2006/main">
            <a:off x="436245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Expected-loss methods</a:t>
            </a:r>
          </a:p>
        </p:txBody>
      </p:sp>
      <p:sp>
        <p:nvSpPr>
          <p:cNvPr id="10" name="">
            <a:extLst xmlns:a="http://schemas.openxmlformats.org/drawingml/2006/main">
              <a:ext uri="{FF2B5EF4-FFF2-40B4-BE49-F238E27FC236}">
                <a16:creationId xmlns:a16="http://schemas.microsoft.com/office/drawing/2014/main" id="{930F8FC9-79E7-41F2-A4EA-87ED4153B27E}"/>
              </a:ext>
            </a:extLst>
          </p:cNvPr>
          <p:cNvSpPr>
            <a:spLocks xmlns:a="http://schemas.openxmlformats.org/drawingml/2006/main" noGrp="1"/>
          </p:cNvSpPr>
          <p:nvPr/>
        </p:nvSpPr>
        <p:spPr>
          <a:xfrm xmlns:a="http://schemas.openxmlformats.org/drawingml/2006/main">
            <a:off x="436245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Bornhuetter-Ferguson, Cape Cod and expected loss ratio.</a:t>
            </a:r>
          </a:p>
        </p:txBody>
      </p:sp>
      <p:sp>
        <p:nvSpPr>
          <p:cNvPr id="11" name="">
            <a:extLst xmlns:a="http://schemas.openxmlformats.org/drawingml/2006/main">
              <a:ext uri="{FF2B5EF4-FFF2-40B4-BE49-F238E27FC236}">
                <a16:creationId xmlns:a16="http://schemas.microsoft.com/office/drawing/2014/main" id="{FB0F96D8-849C-47C2-9924-B99E2158CBF4}"/>
              </a:ext>
            </a:extLst>
          </p:cNvPr>
          <p:cNvSpPr>
            <a:spLocks xmlns:a="http://schemas.openxmlformats.org/drawingml/2006/main" noGrp="1"/>
          </p:cNvSpPr>
          <p:nvPr/>
        </p:nvSpPr>
        <p:spPr>
          <a:xfrm xmlns:a="http://schemas.openxmlformats.org/drawingml/2006/main">
            <a:off x="80391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90894B59-B161-4A2C-B546-90CA266761C2}"/>
              </a:ext>
            </a:extLst>
          </p:cNvPr>
          <p:cNvSpPr>
            <a:spLocks xmlns:a="http://schemas.openxmlformats.org/drawingml/2006/main" noGrp="1"/>
          </p:cNvSpPr>
          <p:nvPr/>
        </p:nvSpPr>
        <p:spPr>
          <a:xfrm xmlns:a="http://schemas.openxmlformats.org/drawingml/2006/main">
            <a:off x="80391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Uncertainty methods</a:t>
            </a:r>
          </a:p>
        </p:txBody>
      </p:sp>
      <p:sp>
        <p:nvSpPr>
          <p:cNvPr id="13" name="">
            <a:extLst xmlns:a="http://schemas.openxmlformats.org/drawingml/2006/main">
              <a:ext uri="{FF2B5EF4-FFF2-40B4-BE49-F238E27FC236}">
                <a16:creationId xmlns:a16="http://schemas.microsoft.com/office/drawing/2014/main" id="{14F53D0A-34BF-4E7E-A8B1-38F3AE9464BC}"/>
              </a:ext>
            </a:extLst>
          </p:cNvPr>
          <p:cNvSpPr>
            <a:spLocks xmlns:a="http://schemas.openxmlformats.org/drawingml/2006/main" noGrp="1"/>
          </p:cNvSpPr>
          <p:nvPr/>
        </p:nvSpPr>
        <p:spPr>
          <a:xfrm xmlns:a="http://schemas.openxmlformats.org/drawingml/2006/main">
            <a:off x="80391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Mack and a reproducible residual bootstrap.</a:t>
            </a:r>
          </a:p>
        </p:txBody>
      </p:sp>
      <p:sp>
        <p:nvSpPr>
          <p:cNvPr id="14" name="">
            <a:extLst xmlns:a="http://schemas.openxmlformats.org/drawingml/2006/main">
              <a:ext uri="{FF2B5EF4-FFF2-40B4-BE49-F238E27FC236}">
                <a16:creationId xmlns:a16="http://schemas.microsoft.com/office/drawing/2014/main" id="{BB51A4BF-8589-4E84-B222-EB9B80E24DCE}"/>
              </a:ext>
            </a:extLst>
          </p:cNvPr>
          <p:cNvSpPr>
            <a:spLocks xmlns:a="http://schemas.openxmlformats.org/drawingml/2006/main" noGrp="1"/>
          </p:cNvSpPr>
          <p:nvPr/>
        </p:nvSpPr>
        <p:spPr>
          <a:xfrm xmlns:a="http://schemas.openxmlformats.org/drawingml/2006/main">
            <a:off x="685800" y="6191250"/>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r>
              <a:t/>
            </a:r>
          </a:p>
        </p:txBody>
      </p:sp>
      <p:sp>
        <p:nvSpPr>
          <p:cNvPr id="15" name="">
            <a:extLst xmlns:a="http://schemas.openxmlformats.org/drawingml/2006/main">
              <a:ext uri="{FF2B5EF4-FFF2-40B4-BE49-F238E27FC236}">
                <a16:creationId xmlns:a16="http://schemas.microsoft.com/office/drawing/2014/main" id="{BAAEDC61-27EA-4B2B-A267-9D6A7D474684}"/>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6C357814-13BD-4302-B936-0791898ED1FC}"/>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06 / 20</a:t>
            </a:r>
          </a:p>
        </p:txBody>
      </p:sp>
    </p:spTree>
    <p:extLst>
      <p:ext uri="{BB962C8B-B14F-4D97-AF65-F5344CB8AC3E}">
        <p14:creationId xmlns:p14="http://schemas.microsoft.com/office/powerpoint/2010/main" val="904925316"/>
      </p:ext>
    </p:extLst>
  </p:cSld>
</p:sld>
</file>

<file path=ppt/slides/slide7.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69ddb99ca8bd434f"/>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3330738A-B2C8-4682-9313-61C868E5C268}"/>
              </a:ext>
            </a:extLst>
          </p:cNvPr>
          <p:cNvSpPr>
            <a:spLocks xmlns:a="http://schemas.openxmlformats.org/drawingml/2006/main" noGrp="1"/>
          </p:cNvSpPr>
          <p:nvPr/>
        </p:nvSpPr>
        <p:spPr>
          <a:xfrm xmlns:a="http://schemas.openxmlformats.org/drawingml/2006/main">
            <a:off x="7858125" y="447675"/>
            <a:ext cx="3524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7606F"/>
                </a:solidFill>
                <a:latin typeface="Liberation Sans"/>
                <a:ea typeface="Liberation Sans"/>
                <a:cs typeface="Liberation Sans"/>
              </a:defRPr>
            </a:pPr>
            <a:r>
              <a:rPr sz="1275" b="0">
                <a:solidFill>
                  <a:srgbClr val="47606F"/>
                </a:solidFill>
                <a:latin typeface="Liberation Sans"/>
                <a:ea typeface="Liberation Sans"/>
                <a:cs typeface="Liberation Sans"/>
              </a:rPr>
              <a:t>Reserving uncertainty</a:t>
            </a:r>
          </a:p>
        </p:txBody>
      </p:sp>
      <p:sp>
        <p:nvSpPr>
          <p:cNvPr id="3" name="">
            <a:extLst xmlns:a="http://schemas.openxmlformats.org/drawingml/2006/main">
              <a:ext uri="{FF2B5EF4-FFF2-40B4-BE49-F238E27FC236}">
                <a16:creationId xmlns:a16="http://schemas.microsoft.com/office/drawing/2014/main" id="{62B5B227-C858-4D25-8851-9C4F35CD21A7}"/>
              </a:ext>
            </a:extLst>
          </p:cNvPr>
          <p:cNvSpPr>
            <a:spLocks xmlns:a="http://schemas.openxmlformats.org/drawingml/2006/main" noGrp="1"/>
          </p:cNvSpPr>
          <p:nvPr/>
        </p:nvSpPr>
        <p:spPr>
          <a:xfrm xmlns:a="http://schemas.openxmlformats.org/drawingml/2006/main">
            <a:off x="685800" y="1304925"/>
            <a:ext cx="107632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A range needs</a:t>
            </a:r>
          </a:p>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a reproducible basis</a:t>
            </a:r>
          </a:p>
        </p:txBody>
      </p:sp>
      <p:sp>
        <p:nvSpPr>
          <p:cNvPr id="4" name="">
            <a:extLst xmlns:a="http://schemas.openxmlformats.org/drawingml/2006/main">
              <a:ext uri="{FF2B5EF4-FFF2-40B4-BE49-F238E27FC236}">
                <a16:creationId xmlns:a16="http://schemas.microsoft.com/office/drawing/2014/main" id="{D59F666C-E8BD-4C15-961B-AED800864B17}"/>
              </a:ext>
            </a:extLst>
          </p:cNvPr>
          <p:cNvSpPr>
            <a:spLocks xmlns:a="http://schemas.openxmlformats.org/drawingml/2006/main" noGrp="1"/>
          </p:cNvSpPr>
          <p:nvPr/>
        </p:nvSpPr>
        <p:spPr>
          <a:xfrm xmlns:a="http://schemas.openxmlformats.org/drawingml/2006/main">
            <a:off x="685800" y="2857500"/>
            <a:ext cx="1066800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47606F"/>
                </a:solidFill>
                <a:latin typeface="Liberation Sans"/>
                <a:ea typeface="Liberation Sans"/>
                <a:cs typeface="Liberation Sans"/>
              </a:defRPr>
            </a:pPr>
            <a:r>
              <a:rPr sz="2100" b="0">
                <a:solidFill>
                  <a:srgbClr val="47606F"/>
                </a:solidFill>
                <a:latin typeface="Liberation Sans"/>
                <a:ea typeface="Liberation Sans"/>
                <a:cs typeface="Liberation Sans"/>
              </a:rPr>
              <a:t>A stochastic output is useful only with its assumptions and limitations.</a:t>
            </a:r>
          </a:p>
        </p:txBody>
      </p:sp>
      <p:sp>
        <p:nvSpPr>
          <p:cNvPr id="5" name="">
            <a:extLst xmlns:a="http://schemas.openxmlformats.org/drawingml/2006/main">
              <a:ext uri="{FF2B5EF4-FFF2-40B4-BE49-F238E27FC236}">
                <a16:creationId xmlns:a16="http://schemas.microsoft.com/office/drawing/2014/main" id="{3A4FD139-8635-49FA-8D83-5737811D9275}"/>
              </a:ext>
            </a:extLst>
          </p:cNvPr>
          <p:cNvSpPr>
            <a:spLocks xmlns:a="http://schemas.openxmlformats.org/drawingml/2006/main" noGrp="1"/>
          </p:cNvSpPr>
          <p:nvPr/>
        </p:nvSpPr>
        <p:spPr>
          <a:xfrm xmlns:a="http://schemas.openxmlformats.org/drawingml/2006/main">
            <a:off x="6858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CBE64D3A-263F-4453-A8AB-B469302B2145}"/>
              </a:ext>
            </a:extLst>
          </p:cNvPr>
          <p:cNvSpPr>
            <a:spLocks xmlns:a="http://schemas.openxmlformats.org/drawingml/2006/main" noGrp="1"/>
          </p:cNvSpPr>
          <p:nvPr/>
        </p:nvSpPr>
        <p:spPr>
          <a:xfrm xmlns:a="http://schemas.openxmlformats.org/drawingml/2006/main">
            <a:off x="6858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Stable reproduction</a:t>
            </a:r>
          </a:p>
        </p:txBody>
      </p:sp>
      <p:sp>
        <p:nvSpPr>
          <p:cNvPr id="7" name="">
            <a:extLst xmlns:a="http://schemas.openxmlformats.org/drawingml/2006/main">
              <a:ext uri="{FF2B5EF4-FFF2-40B4-BE49-F238E27FC236}">
                <a16:creationId xmlns:a16="http://schemas.microsoft.com/office/drawing/2014/main" id="{E2DCC9CA-73D6-4262-B18F-C5872AA6B15F}"/>
              </a:ext>
            </a:extLst>
          </p:cNvPr>
          <p:cNvSpPr>
            <a:spLocks xmlns:a="http://schemas.openxmlformats.org/drawingml/2006/main" noGrp="1"/>
          </p:cNvSpPr>
          <p:nvPr/>
        </p:nvSpPr>
        <p:spPr>
          <a:xfrm xmlns:a="http://schemas.openxmlformats.org/drawingml/2006/main">
            <a:off x="6858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Keep the input, parameters and random seed.</a:t>
            </a:r>
          </a:p>
        </p:txBody>
      </p:sp>
      <p:sp>
        <p:nvSpPr>
          <p:cNvPr id="8" name="">
            <a:extLst xmlns:a="http://schemas.openxmlformats.org/drawingml/2006/main">
              <a:ext uri="{FF2B5EF4-FFF2-40B4-BE49-F238E27FC236}">
                <a16:creationId xmlns:a16="http://schemas.microsoft.com/office/drawing/2014/main" id="{BBA91D2F-1E2D-4713-9549-CA2D5EA8B9B8}"/>
              </a:ext>
            </a:extLst>
          </p:cNvPr>
          <p:cNvSpPr>
            <a:spLocks xmlns:a="http://schemas.openxmlformats.org/drawingml/2006/main" noGrp="1"/>
          </p:cNvSpPr>
          <p:nvPr/>
        </p:nvSpPr>
        <p:spPr>
          <a:xfrm xmlns:a="http://schemas.openxmlformats.org/drawingml/2006/main">
            <a:off x="436245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72FA3451-19B7-4682-A033-2C131B5811E6}"/>
              </a:ext>
            </a:extLst>
          </p:cNvPr>
          <p:cNvSpPr>
            <a:spLocks xmlns:a="http://schemas.openxmlformats.org/drawingml/2006/main" noGrp="1"/>
          </p:cNvSpPr>
          <p:nvPr/>
        </p:nvSpPr>
        <p:spPr>
          <a:xfrm xmlns:a="http://schemas.openxmlformats.org/drawingml/2006/main">
            <a:off x="436245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Method diagnostics</a:t>
            </a:r>
          </a:p>
        </p:txBody>
      </p:sp>
      <p:sp>
        <p:nvSpPr>
          <p:cNvPr id="10" name="">
            <a:extLst xmlns:a="http://schemas.openxmlformats.org/drawingml/2006/main">
              <a:ext uri="{FF2B5EF4-FFF2-40B4-BE49-F238E27FC236}">
                <a16:creationId xmlns:a16="http://schemas.microsoft.com/office/drawing/2014/main" id="{D4E1DDFF-14C6-4EC2-8F2E-43146BC73256}"/>
              </a:ext>
            </a:extLst>
          </p:cNvPr>
          <p:cNvSpPr>
            <a:spLocks xmlns:a="http://schemas.openxmlformats.org/drawingml/2006/main" noGrp="1"/>
          </p:cNvSpPr>
          <p:nvPr/>
        </p:nvSpPr>
        <p:spPr>
          <a:xfrm xmlns:a="http://schemas.openxmlformats.org/drawingml/2006/main">
            <a:off x="436245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Review residuals, sparse data and tail sensitivity.</a:t>
            </a:r>
          </a:p>
        </p:txBody>
      </p:sp>
      <p:sp>
        <p:nvSpPr>
          <p:cNvPr id="11" name="">
            <a:extLst xmlns:a="http://schemas.openxmlformats.org/drawingml/2006/main">
              <a:ext uri="{FF2B5EF4-FFF2-40B4-BE49-F238E27FC236}">
                <a16:creationId xmlns:a16="http://schemas.microsoft.com/office/drawing/2014/main" id="{C371FBB3-4367-4AFB-8468-2094A4316E1D}"/>
              </a:ext>
            </a:extLst>
          </p:cNvPr>
          <p:cNvSpPr>
            <a:spLocks xmlns:a="http://schemas.openxmlformats.org/drawingml/2006/main" noGrp="1"/>
          </p:cNvSpPr>
          <p:nvPr/>
        </p:nvSpPr>
        <p:spPr>
          <a:xfrm xmlns:a="http://schemas.openxmlformats.org/drawingml/2006/main">
            <a:off x="80391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21463EA2-0B80-48A7-B7A8-4D60330EBEB8}"/>
              </a:ext>
            </a:extLst>
          </p:cNvPr>
          <p:cNvSpPr>
            <a:spLocks xmlns:a="http://schemas.openxmlformats.org/drawingml/2006/main" noGrp="1"/>
          </p:cNvSpPr>
          <p:nvPr/>
        </p:nvSpPr>
        <p:spPr>
          <a:xfrm xmlns:a="http://schemas.openxmlformats.org/drawingml/2006/main">
            <a:off x="80391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Responsible interpretation</a:t>
            </a:r>
          </a:p>
        </p:txBody>
      </p:sp>
      <p:sp>
        <p:nvSpPr>
          <p:cNvPr id="13" name="">
            <a:extLst xmlns:a="http://schemas.openxmlformats.org/drawingml/2006/main">
              <a:ext uri="{FF2B5EF4-FFF2-40B4-BE49-F238E27FC236}">
                <a16:creationId xmlns:a16="http://schemas.microsoft.com/office/drawing/2014/main" id="{B9AE34B2-A28F-475C-A2AC-F2D746294CD5}"/>
              </a:ext>
            </a:extLst>
          </p:cNvPr>
          <p:cNvSpPr>
            <a:spLocks xmlns:a="http://schemas.openxmlformats.org/drawingml/2006/main" noGrp="1"/>
          </p:cNvSpPr>
          <p:nvPr/>
        </p:nvSpPr>
        <p:spPr>
          <a:xfrm xmlns:a="http://schemas.openxmlformats.org/drawingml/2006/main">
            <a:off x="80391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Explain what the range does and does not measure.</a:t>
            </a:r>
          </a:p>
        </p:txBody>
      </p:sp>
      <p:sp>
        <p:nvSpPr>
          <p:cNvPr id="14" name="">
            <a:extLst xmlns:a="http://schemas.openxmlformats.org/drawingml/2006/main">
              <a:ext uri="{FF2B5EF4-FFF2-40B4-BE49-F238E27FC236}">
                <a16:creationId xmlns:a16="http://schemas.microsoft.com/office/drawing/2014/main" id="{90E7E367-AB78-493B-BCF5-AE33DA78C7C5}"/>
              </a:ext>
            </a:extLst>
          </p:cNvPr>
          <p:cNvSpPr>
            <a:spLocks xmlns:a="http://schemas.openxmlformats.org/drawingml/2006/main" noGrp="1"/>
          </p:cNvSpPr>
          <p:nvPr/>
        </p:nvSpPr>
        <p:spPr>
          <a:xfrm xmlns:a="http://schemas.openxmlformats.org/drawingml/2006/main">
            <a:off x="685800" y="6191250"/>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r>
              <a:t/>
            </a:r>
          </a:p>
        </p:txBody>
      </p:sp>
      <p:sp>
        <p:nvSpPr>
          <p:cNvPr id="15" name="">
            <a:extLst xmlns:a="http://schemas.openxmlformats.org/drawingml/2006/main">
              <a:ext uri="{FF2B5EF4-FFF2-40B4-BE49-F238E27FC236}">
                <a16:creationId xmlns:a16="http://schemas.microsoft.com/office/drawing/2014/main" id="{26B48720-E917-49FB-9227-5577B48F76DE}"/>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17AB8FC9-B36C-43FE-A638-04C8579E48D3}"/>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07 / 20</a:t>
            </a:r>
          </a:p>
        </p:txBody>
      </p:sp>
    </p:spTree>
    <p:extLst>
      <p:ext uri="{BB962C8B-B14F-4D97-AF65-F5344CB8AC3E}">
        <p14:creationId xmlns:p14="http://schemas.microsoft.com/office/powerpoint/2010/main" val="322510053"/>
      </p:ext>
    </p:extLst>
  </p:cSld>
</p:sld>
</file>

<file path=ppt/slides/slide8.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92e7fe70b6e444fb"/>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CBD375B5-5906-487F-82B4-3E462F978973}"/>
              </a:ext>
            </a:extLst>
          </p:cNvPr>
          <p:cNvSpPr>
            <a:spLocks xmlns:a="http://schemas.openxmlformats.org/drawingml/2006/main" noGrp="1"/>
          </p:cNvSpPr>
          <p:nvPr/>
        </p:nvSpPr>
        <p:spPr>
          <a:xfrm xmlns:a="http://schemas.openxmlformats.org/drawingml/2006/main">
            <a:off x="7858125" y="447675"/>
            <a:ext cx="3524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7606F"/>
                </a:solidFill>
                <a:latin typeface="Liberation Sans"/>
                <a:ea typeface="Liberation Sans"/>
                <a:cs typeface="Liberation Sans"/>
              </a:defRPr>
            </a:pPr>
            <a:r>
              <a:rPr sz="1275" b="0">
                <a:solidFill>
                  <a:srgbClr val="47606F"/>
                </a:solidFill>
                <a:latin typeface="Liberation Sans"/>
                <a:ea typeface="Liberation Sans"/>
                <a:cs typeface="Liberation Sans"/>
              </a:rPr>
              <a:t>Life experience studies</a:t>
            </a:r>
          </a:p>
        </p:txBody>
      </p:sp>
      <p:sp>
        <p:nvSpPr>
          <p:cNvPr id="3" name="">
            <a:extLst xmlns:a="http://schemas.openxmlformats.org/drawingml/2006/main">
              <a:ext uri="{FF2B5EF4-FFF2-40B4-BE49-F238E27FC236}">
                <a16:creationId xmlns:a16="http://schemas.microsoft.com/office/drawing/2014/main" id="{24A76D58-CB0C-4D50-A7AC-220C1F157E02}"/>
              </a:ext>
            </a:extLst>
          </p:cNvPr>
          <p:cNvSpPr>
            <a:spLocks xmlns:a="http://schemas.openxmlformats.org/drawingml/2006/main" noGrp="1"/>
          </p:cNvSpPr>
          <p:nvPr/>
        </p:nvSpPr>
        <p:spPr>
          <a:xfrm xmlns:a="http://schemas.openxmlformats.org/drawingml/2006/main">
            <a:off x="685800" y="1304925"/>
            <a:ext cx="107632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Experience informs</a:t>
            </a:r>
          </a:p>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the next assumption set</a:t>
            </a:r>
          </a:p>
        </p:txBody>
      </p:sp>
      <p:sp>
        <p:nvSpPr>
          <p:cNvPr id="4" name="">
            <a:extLst xmlns:a="http://schemas.openxmlformats.org/drawingml/2006/main">
              <a:ext uri="{FF2B5EF4-FFF2-40B4-BE49-F238E27FC236}">
                <a16:creationId xmlns:a16="http://schemas.microsoft.com/office/drawing/2014/main" id="{F7117A94-A5D6-444B-A7E8-C9663BE4DF13}"/>
              </a:ext>
            </a:extLst>
          </p:cNvPr>
          <p:cNvSpPr>
            <a:spLocks xmlns:a="http://schemas.openxmlformats.org/drawingml/2006/main" noGrp="1"/>
          </p:cNvSpPr>
          <p:nvPr/>
        </p:nvSpPr>
        <p:spPr>
          <a:xfrm xmlns:a="http://schemas.openxmlformats.org/drawingml/2006/main">
            <a:off x="685800" y="2857500"/>
            <a:ext cx="1066800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47606F"/>
                </a:solidFill>
                <a:latin typeface="Liberation Sans"/>
                <a:ea typeface="Liberation Sans"/>
                <a:cs typeface="Liberation Sans"/>
              </a:defRPr>
            </a:pPr>
            <a:r>
              <a:rPr sz="2100" b="0">
                <a:solidFill>
                  <a:srgbClr val="47606F"/>
                </a:solidFill>
                <a:latin typeface="Liberation Sans"/>
                <a:ea typeface="Liberation Sans"/>
                <a:cs typeface="Liberation Sans"/>
              </a:rPr>
              <a:t>Connect mortality, lapse and persistency observations with the valuation basis.</a:t>
            </a:r>
          </a:p>
        </p:txBody>
      </p:sp>
      <p:sp>
        <p:nvSpPr>
          <p:cNvPr id="5" name="">
            <a:extLst xmlns:a="http://schemas.openxmlformats.org/drawingml/2006/main">
              <a:ext uri="{FF2B5EF4-FFF2-40B4-BE49-F238E27FC236}">
                <a16:creationId xmlns:a16="http://schemas.microsoft.com/office/drawing/2014/main" id="{0F21C8C0-2342-42D0-8D91-5C4E36376DB4}"/>
              </a:ext>
            </a:extLst>
          </p:cNvPr>
          <p:cNvSpPr>
            <a:spLocks xmlns:a="http://schemas.openxmlformats.org/drawingml/2006/main" noGrp="1"/>
          </p:cNvSpPr>
          <p:nvPr/>
        </p:nvSpPr>
        <p:spPr>
          <a:xfrm xmlns:a="http://schemas.openxmlformats.org/drawingml/2006/main">
            <a:off x="6858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B792F403-5C9F-4B8A-A386-73E8E0571243}"/>
              </a:ext>
            </a:extLst>
          </p:cNvPr>
          <p:cNvSpPr>
            <a:spLocks xmlns:a="http://schemas.openxmlformats.org/drawingml/2006/main" noGrp="1"/>
          </p:cNvSpPr>
          <p:nvPr/>
        </p:nvSpPr>
        <p:spPr>
          <a:xfrm xmlns:a="http://schemas.openxmlformats.org/drawingml/2006/main">
            <a:off x="6858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Prepare exposure</a:t>
            </a:r>
          </a:p>
        </p:txBody>
      </p:sp>
      <p:sp>
        <p:nvSpPr>
          <p:cNvPr id="7" name="">
            <a:extLst xmlns:a="http://schemas.openxmlformats.org/drawingml/2006/main">
              <a:ext uri="{FF2B5EF4-FFF2-40B4-BE49-F238E27FC236}">
                <a16:creationId xmlns:a16="http://schemas.microsoft.com/office/drawing/2014/main" id="{ABC61117-F618-4C92-AE71-000D1B7F75DD}"/>
              </a:ext>
            </a:extLst>
          </p:cNvPr>
          <p:cNvSpPr>
            <a:spLocks xmlns:a="http://schemas.openxmlformats.org/drawingml/2006/main" noGrp="1"/>
          </p:cNvSpPr>
          <p:nvPr/>
        </p:nvSpPr>
        <p:spPr>
          <a:xfrm xmlns:a="http://schemas.openxmlformats.org/drawingml/2006/main">
            <a:off x="6858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Align observation periods and cohort definitions.</a:t>
            </a:r>
          </a:p>
        </p:txBody>
      </p:sp>
      <p:sp>
        <p:nvSpPr>
          <p:cNvPr id="8" name="">
            <a:extLst xmlns:a="http://schemas.openxmlformats.org/drawingml/2006/main">
              <a:ext uri="{FF2B5EF4-FFF2-40B4-BE49-F238E27FC236}">
                <a16:creationId xmlns:a16="http://schemas.microsoft.com/office/drawing/2014/main" id="{29DB9C6F-F653-4F29-A741-31C545E6172B}"/>
              </a:ext>
            </a:extLst>
          </p:cNvPr>
          <p:cNvSpPr>
            <a:spLocks xmlns:a="http://schemas.openxmlformats.org/drawingml/2006/main" noGrp="1"/>
          </p:cNvSpPr>
          <p:nvPr/>
        </p:nvSpPr>
        <p:spPr>
          <a:xfrm xmlns:a="http://schemas.openxmlformats.org/drawingml/2006/main">
            <a:off x="436245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42B29227-3EAE-42AA-B818-FC9B9459FD75}"/>
              </a:ext>
            </a:extLst>
          </p:cNvPr>
          <p:cNvSpPr>
            <a:spLocks xmlns:a="http://schemas.openxmlformats.org/drawingml/2006/main" noGrp="1"/>
          </p:cNvSpPr>
          <p:nvPr/>
        </p:nvSpPr>
        <p:spPr>
          <a:xfrm xmlns:a="http://schemas.openxmlformats.org/drawingml/2006/main">
            <a:off x="436245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Compare experience</a:t>
            </a:r>
          </a:p>
        </p:txBody>
      </p:sp>
      <p:sp>
        <p:nvSpPr>
          <p:cNvPr id="10" name="">
            <a:extLst xmlns:a="http://schemas.openxmlformats.org/drawingml/2006/main">
              <a:ext uri="{FF2B5EF4-FFF2-40B4-BE49-F238E27FC236}">
                <a16:creationId xmlns:a16="http://schemas.microsoft.com/office/drawing/2014/main" id="{D401C5DF-F512-4E49-B1BD-2D600EA0D4A1}"/>
              </a:ext>
            </a:extLst>
          </p:cNvPr>
          <p:cNvSpPr>
            <a:spLocks xmlns:a="http://schemas.openxmlformats.org/drawingml/2006/main" noGrp="1"/>
          </p:cNvSpPr>
          <p:nvPr/>
        </p:nvSpPr>
        <p:spPr>
          <a:xfrm xmlns:a="http://schemas.openxmlformats.org/drawingml/2006/main">
            <a:off x="436245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Review actual versus expected with credibility.</a:t>
            </a:r>
          </a:p>
        </p:txBody>
      </p:sp>
      <p:sp>
        <p:nvSpPr>
          <p:cNvPr id="11" name="">
            <a:extLst xmlns:a="http://schemas.openxmlformats.org/drawingml/2006/main">
              <a:ext uri="{FF2B5EF4-FFF2-40B4-BE49-F238E27FC236}">
                <a16:creationId xmlns:a16="http://schemas.microsoft.com/office/drawing/2014/main" id="{F70A989F-F903-491A-AE35-8917D670BCFB}"/>
              </a:ext>
            </a:extLst>
          </p:cNvPr>
          <p:cNvSpPr>
            <a:spLocks xmlns:a="http://schemas.openxmlformats.org/drawingml/2006/main" noGrp="1"/>
          </p:cNvSpPr>
          <p:nvPr/>
        </p:nvSpPr>
        <p:spPr>
          <a:xfrm xmlns:a="http://schemas.openxmlformats.org/drawingml/2006/main">
            <a:off x="80391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C34E35AE-D7C8-4648-BEAA-46555F2B2F33}"/>
              </a:ext>
            </a:extLst>
          </p:cNvPr>
          <p:cNvSpPr>
            <a:spLocks xmlns:a="http://schemas.openxmlformats.org/drawingml/2006/main" noGrp="1"/>
          </p:cNvSpPr>
          <p:nvPr/>
        </p:nvSpPr>
        <p:spPr>
          <a:xfrm xmlns:a="http://schemas.openxmlformats.org/drawingml/2006/main">
            <a:off x="80391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Approve changes</a:t>
            </a:r>
          </a:p>
        </p:txBody>
      </p:sp>
      <p:sp>
        <p:nvSpPr>
          <p:cNvPr id="13" name="">
            <a:extLst xmlns:a="http://schemas.openxmlformats.org/drawingml/2006/main">
              <a:ext uri="{FF2B5EF4-FFF2-40B4-BE49-F238E27FC236}">
                <a16:creationId xmlns:a16="http://schemas.microsoft.com/office/drawing/2014/main" id="{843DC6A1-CFDA-44B7-BED4-7EA6A71A446B}"/>
              </a:ext>
            </a:extLst>
          </p:cNvPr>
          <p:cNvSpPr>
            <a:spLocks xmlns:a="http://schemas.openxmlformats.org/drawingml/2006/main" noGrp="1"/>
          </p:cNvSpPr>
          <p:nvPr/>
        </p:nvSpPr>
        <p:spPr>
          <a:xfrm xmlns:a="http://schemas.openxmlformats.org/drawingml/2006/main">
            <a:off x="80391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Record the rationale and updated assumption version.</a:t>
            </a:r>
          </a:p>
        </p:txBody>
      </p:sp>
      <p:sp>
        <p:nvSpPr>
          <p:cNvPr id="14" name="">
            <a:extLst xmlns:a="http://schemas.openxmlformats.org/drawingml/2006/main">
              <a:ext uri="{FF2B5EF4-FFF2-40B4-BE49-F238E27FC236}">
                <a16:creationId xmlns:a16="http://schemas.microsoft.com/office/drawing/2014/main" id="{09C5F51B-EB14-408B-AFD2-F54D868809A3}"/>
              </a:ext>
            </a:extLst>
          </p:cNvPr>
          <p:cNvSpPr>
            <a:spLocks xmlns:a="http://schemas.openxmlformats.org/drawingml/2006/main" noGrp="1"/>
          </p:cNvSpPr>
          <p:nvPr/>
        </p:nvSpPr>
        <p:spPr>
          <a:xfrm xmlns:a="http://schemas.openxmlformats.org/drawingml/2006/main">
            <a:off x="685800" y="6191250"/>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r>
              <a:t/>
            </a:r>
          </a:p>
        </p:txBody>
      </p:sp>
      <p:sp>
        <p:nvSpPr>
          <p:cNvPr id="15" name="">
            <a:extLst xmlns:a="http://schemas.openxmlformats.org/drawingml/2006/main">
              <a:ext uri="{FF2B5EF4-FFF2-40B4-BE49-F238E27FC236}">
                <a16:creationId xmlns:a16="http://schemas.microsoft.com/office/drawing/2014/main" id="{80A90617-A053-42A4-9A85-A7F511C819F7}"/>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923EACDD-5A50-4EC7-902A-2A9D0560238A}"/>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08 / 20</a:t>
            </a:r>
          </a:p>
        </p:txBody>
      </p:sp>
    </p:spTree>
    <p:extLst>
      <p:ext uri="{BB962C8B-B14F-4D97-AF65-F5344CB8AC3E}">
        <p14:creationId xmlns:p14="http://schemas.microsoft.com/office/powerpoint/2010/main" val="957029439"/>
      </p:ext>
    </p:extLst>
  </p:cSld>
</p:sld>
</file>

<file path=ppt/slides/slide9.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bda4c34234ea4eb1"/>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E6DA970B-9267-4A7B-BF15-787C4F42565C}"/>
              </a:ext>
            </a:extLst>
          </p:cNvPr>
          <p:cNvSpPr>
            <a:spLocks xmlns:a="http://schemas.openxmlformats.org/drawingml/2006/main" noGrp="1"/>
          </p:cNvSpPr>
          <p:nvPr/>
        </p:nvSpPr>
        <p:spPr>
          <a:xfrm xmlns:a="http://schemas.openxmlformats.org/drawingml/2006/main">
            <a:off x="7858125" y="447675"/>
            <a:ext cx="3524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7606F"/>
                </a:solidFill>
                <a:latin typeface="Liberation Sans"/>
                <a:ea typeface="Liberation Sans"/>
                <a:cs typeface="Liberation Sans"/>
              </a:defRPr>
            </a:pPr>
            <a:r>
              <a:rPr sz="1275" b="0">
                <a:solidFill>
                  <a:srgbClr val="47606F"/>
                </a:solidFill>
                <a:latin typeface="Liberation Sans"/>
                <a:ea typeface="Liberation Sans"/>
                <a:cs typeface="Liberation Sans"/>
              </a:rPr>
              <a:t>P&amp;C pricing</a:t>
            </a:r>
          </a:p>
        </p:txBody>
      </p:sp>
      <p:sp>
        <p:nvSpPr>
          <p:cNvPr id="3" name="">
            <a:extLst xmlns:a="http://schemas.openxmlformats.org/drawingml/2006/main">
              <a:ext uri="{FF2B5EF4-FFF2-40B4-BE49-F238E27FC236}">
                <a16:creationId xmlns:a16="http://schemas.microsoft.com/office/drawing/2014/main" id="{83FC77C8-D38B-47AB-BE84-650D47159D78}"/>
              </a:ext>
            </a:extLst>
          </p:cNvPr>
          <p:cNvSpPr>
            <a:spLocks xmlns:a="http://schemas.openxmlformats.org/drawingml/2006/main" noGrp="1"/>
          </p:cNvSpPr>
          <p:nvPr/>
        </p:nvSpPr>
        <p:spPr>
          <a:xfrm xmlns:a="http://schemas.openxmlformats.org/drawingml/2006/main">
            <a:off x="685800" y="1304925"/>
            <a:ext cx="107632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A reviewed pricing</a:t>
            </a:r>
          </a:p>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basis has several inputs</a:t>
            </a:r>
          </a:p>
        </p:txBody>
      </p:sp>
      <p:sp>
        <p:nvSpPr>
          <p:cNvPr id="4" name="">
            <a:extLst xmlns:a="http://schemas.openxmlformats.org/drawingml/2006/main">
              <a:ext uri="{FF2B5EF4-FFF2-40B4-BE49-F238E27FC236}">
                <a16:creationId xmlns:a16="http://schemas.microsoft.com/office/drawing/2014/main" id="{B4D0F8B6-2351-4D87-B59A-71D7642AE769}"/>
              </a:ext>
            </a:extLst>
          </p:cNvPr>
          <p:cNvSpPr>
            <a:spLocks xmlns:a="http://schemas.openxmlformats.org/drawingml/2006/main" noGrp="1"/>
          </p:cNvSpPr>
          <p:nvPr/>
        </p:nvSpPr>
        <p:spPr>
          <a:xfrm xmlns:a="http://schemas.openxmlformats.org/drawingml/2006/main">
            <a:off x="685800" y="2857500"/>
            <a:ext cx="1066800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47606F"/>
                </a:solidFill>
                <a:latin typeface="Liberation Sans"/>
                <a:ea typeface="Liberation Sans"/>
                <a:cs typeface="Liberation Sans"/>
              </a:defRPr>
            </a:pPr>
            <a:r>
              <a:rPr sz="2100" b="0">
                <a:solidFill>
                  <a:srgbClr val="47606F"/>
                </a:solidFill>
                <a:latin typeface="Liberation Sans"/>
                <a:ea typeface="Liberation Sans"/>
                <a:cs typeface="Liberation Sans"/>
              </a:rPr>
              <a:t>Prepare analysis that a pricing actuary can explain.</a:t>
            </a:r>
          </a:p>
        </p:txBody>
      </p:sp>
      <p:sp>
        <p:nvSpPr>
          <p:cNvPr id="5" name="">
            <a:extLst xmlns:a="http://schemas.openxmlformats.org/drawingml/2006/main">
              <a:ext uri="{FF2B5EF4-FFF2-40B4-BE49-F238E27FC236}">
                <a16:creationId xmlns:a16="http://schemas.microsoft.com/office/drawing/2014/main" id="{F37CFDCC-C629-4F8A-B47C-6E651559302A}"/>
              </a:ext>
            </a:extLst>
          </p:cNvPr>
          <p:cNvSpPr>
            <a:spLocks xmlns:a="http://schemas.openxmlformats.org/drawingml/2006/main" noGrp="1"/>
          </p:cNvSpPr>
          <p:nvPr/>
        </p:nvSpPr>
        <p:spPr>
          <a:xfrm xmlns:a="http://schemas.openxmlformats.org/drawingml/2006/main">
            <a:off x="6858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4444468E-4246-4D8D-B293-9BA6E521340C}"/>
              </a:ext>
            </a:extLst>
          </p:cNvPr>
          <p:cNvSpPr>
            <a:spLocks xmlns:a="http://schemas.openxmlformats.org/drawingml/2006/main" noGrp="1"/>
          </p:cNvSpPr>
          <p:nvPr/>
        </p:nvSpPr>
        <p:spPr>
          <a:xfrm xmlns:a="http://schemas.openxmlformats.org/drawingml/2006/main">
            <a:off x="6858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Historical basis</a:t>
            </a:r>
          </a:p>
        </p:txBody>
      </p:sp>
      <p:sp>
        <p:nvSpPr>
          <p:cNvPr id="7" name="">
            <a:extLst xmlns:a="http://schemas.openxmlformats.org/drawingml/2006/main">
              <a:ext uri="{FF2B5EF4-FFF2-40B4-BE49-F238E27FC236}">
                <a16:creationId xmlns:a16="http://schemas.microsoft.com/office/drawing/2014/main" id="{46A20D8C-3428-4B0C-ACF1-2B53D7615070}"/>
              </a:ext>
            </a:extLst>
          </p:cNvPr>
          <p:cNvSpPr>
            <a:spLocks xmlns:a="http://schemas.openxmlformats.org/drawingml/2006/main" noGrp="1"/>
          </p:cNvSpPr>
          <p:nvPr/>
        </p:nvSpPr>
        <p:spPr>
          <a:xfrm xmlns:a="http://schemas.openxmlformats.org/drawingml/2006/main">
            <a:off x="6858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Bring premium and losses to a comparable period.</a:t>
            </a:r>
          </a:p>
        </p:txBody>
      </p:sp>
      <p:sp>
        <p:nvSpPr>
          <p:cNvPr id="8" name="">
            <a:extLst xmlns:a="http://schemas.openxmlformats.org/drawingml/2006/main">
              <a:ext uri="{FF2B5EF4-FFF2-40B4-BE49-F238E27FC236}">
                <a16:creationId xmlns:a16="http://schemas.microsoft.com/office/drawing/2014/main" id="{9EEA2FED-3A5C-4506-8A9E-379BF0A5888F}"/>
              </a:ext>
            </a:extLst>
          </p:cNvPr>
          <p:cNvSpPr>
            <a:spLocks xmlns:a="http://schemas.openxmlformats.org/drawingml/2006/main" noGrp="1"/>
          </p:cNvSpPr>
          <p:nvPr/>
        </p:nvSpPr>
        <p:spPr>
          <a:xfrm xmlns:a="http://schemas.openxmlformats.org/drawingml/2006/main">
            <a:off x="436245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701FE8F1-A4B5-41A8-B0AD-23848FB1C33B}"/>
              </a:ext>
            </a:extLst>
          </p:cNvPr>
          <p:cNvSpPr>
            <a:spLocks xmlns:a="http://schemas.openxmlformats.org/drawingml/2006/main" noGrp="1"/>
          </p:cNvSpPr>
          <p:nvPr/>
        </p:nvSpPr>
        <p:spPr>
          <a:xfrm xmlns:a="http://schemas.openxmlformats.org/drawingml/2006/main">
            <a:off x="436245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Risk components</a:t>
            </a:r>
          </a:p>
        </p:txBody>
      </p:sp>
      <p:sp>
        <p:nvSpPr>
          <p:cNvPr id="10" name="">
            <a:extLst xmlns:a="http://schemas.openxmlformats.org/drawingml/2006/main">
              <a:ext uri="{FF2B5EF4-FFF2-40B4-BE49-F238E27FC236}">
                <a16:creationId xmlns:a16="http://schemas.microsoft.com/office/drawing/2014/main" id="{AC784AC5-D1A9-44A0-8E70-AF138D6C93A8}"/>
              </a:ext>
            </a:extLst>
          </p:cNvPr>
          <p:cNvSpPr>
            <a:spLocks xmlns:a="http://schemas.openxmlformats.org/drawingml/2006/main" noGrp="1"/>
          </p:cNvSpPr>
          <p:nvPr/>
        </p:nvSpPr>
        <p:spPr>
          <a:xfrm xmlns:a="http://schemas.openxmlformats.org/drawingml/2006/main">
            <a:off x="436245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Review frequency and severity separately.</a:t>
            </a:r>
          </a:p>
        </p:txBody>
      </p:sp>
      <p:sp>
        <p:nvSpPr>
          <p:cNvPr id="11" name="">
            <a:extLst xmlns:a="http://schemas.openxmlformats.org/drawingml/2006/main">
              <a:ext uri="{FF2B5EF4-FFF2-40B4-BE49-F238E27FC236}">
                <a16:creationId xmlns:a16="http://schemas.microsoft.com/office/drawing/2014/main" id="{E1832A30-BC4C-4D20-9288-62B574C2BE35}"/>
              </a:ext>
            </a:extLst>
          </p:cNvPr>
          <p:cNvSpPr>
            <a:spLocks xmlns:a="http://schemas.openxmlformats.org/drawingml/2006/main" noGrp="1"/>
          </p:cNvSpPr>
          <p:nvPr/>
        </p:nvSpPr>
        <p:spPr>
          <a:xfrm xmlns:a="http://schemas.openxmlformats.org/drawingml/2006/main">
            <a:off x="80391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0C1831D3-A38D-4B73-BB52-3E33B1C70110}"/>
              </a:ext>
            </a:extLst>
          </p:cNvPr>
          <p:cNvSpPr>
            <a:spLocks xmlns:a="http://schemas.openxmlformats.org/drawingml/2006/main" noGrp="1"/>
          </p:cNvSpPr>
          <p:nvPr/>
        </p:nvSpPr>
        <p:spPr>
          <a:xfrm xmlns:a="http://schemas.openxmlformats.org/drawingml/2006/main">
            <a:off x="80391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Indication</a:t>
            </a:r>
          </a:p>
        </p:txBody>
      </p:sp>
      <p:sp>
        <p:nvSpPr>
          <p:cNvPr id="13" name="">
            <a:extLst xmlns:a="http://schemas.openxmlformats.org/drawingml/2006/main">
              <a:ext uri="{FF2B5EF4-FFF2-40B4-BE49-F238E27FC236}">
                <a16:creationId xmlns:a16="http://schemas.microsoft.com/office/drawing/2014/main" id="{FCDC5F0B-1663-4BA7-86D4-46B2A197CF3B}"/>
              </a:ext>
            </a:extLst>
          </p:cNvPr>
          <p:cNvSpPr>
            <a:spLocks xmlns:a="http://schemas.openxmlformats.org/drawingml/2006/main" noGrp="1"/>
          </p:cNvSpPr>
          <p:nvPr/>
        </p:nvSpPr>
        <p:spPr>
          <a:xfrm xmlns:a="http://schemas.openxmlformats.org/drawingml/2006/main">
            <a:off x="80391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Apply credibility and record the selected assumptions.</a:t>
            </a:r>
          </a:p>
        </p:txBody>
      </p:sp>
      <p:sp>
        <p:nvSpPr>
          <p:cNvPr id="14" name="">
            <a:extLst xmlns:a="http://schemas.openxmlformats.org/drawingml/2006/main">
              <a:ext uri="{FF2B5EF4-FFF2-40B4-BE49-F238E27FC236}">
                <a16:creationId xmlns:a16="http://schemas.microsoft.com/office/drawing/2014/main" id="{6C02E8A7-F420-42F6-992F-1A80BE5C24C2}"/>
              </a:ext>
            </a:extLst>
          </p:cNvPr>
          <p:cNvSpPr>
            <a:spLocks xmlns:a="http://schemas.openxmlformats.org/drawingml/2006/main" noGrp="1"/>
          </p:cNvSpPr>
          <p:nvPr/>
        </p:nvSpPr>
        <p:spPr>
          <a:xfrm xmlns:a="http://schemas.openxmlformats.org/drawingml/2006/main">
            <a:off x="685800" y="6191250"/>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r>
              <a:t/>
            </a:r>
          </a:p>
        </p:txBody>
      </p:sp>
      <p:sp>
        <p:nvSpPr>
          <p:cNvPr id="15" name="">
            <a:extLst xmlns:a="http://schemas.openxmlformats.org/drawingml/2006/main">
              <a:ext uri="{FF2B5EF4-FFF2-40B4-BE49-F238E27FC236}">
                <a16:creationId xmlns:a16="http://schemas.microsoft.com/office/drawing/2014/main" id="{8933681C-996B-4522-8799-4C16E226B1C8}"/>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593D90E9-20E4-49E2-9D92-F61CB13985A3}"/>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09 / 20</a:t>
            </a:r>
          </a:p>
        </p:txBody>
      </p:sp>
    </p:spTree>
    <p:extLst>
      <p:ext uri="{BB962C8B-B14F-4D97-AF65-F5344CB8AC3E}">
        <p14:creationId xmlns:p14="http://schemas.microsoft.com/office/powerpoint/2010/main" val="138968132"/>
      </p:ext>
    </p:extLst>
  </p:cSld>
</p:sld>
</file>

<file path=ppt/slides/slide10.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40c40fa8352b494d"/>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AF229271-E714-4CC3-9234-8B02D40EE10D}"/>
              </a:ext>
            </a:extLst>
          </p:cNvPr>
          <p:cNvSpPr>
            <a:spLocks xmlns:a="http://schemas.openxmlformats.org/drawingml/2006/main" noGrp="1"/>
          </p:cNvSpPr>
          <p:nvPr/>
        </p:nvSpPr>
        <p:spPr>
          <a:xfrm xmlns:a="http://schemas.openxmlformats.org/drawingml/2006/main">
            <a:off x="7858125" y="447675"/>
            <a:ext cx="3524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7606F"/>
                </a:solidFill>
                <a:latin typeface="Liberation Sans"/>
                <a:ea typeface="Liberation Sans"/>
                <a:cs typeface="Liberation Sans"/>
              </a:defRPr>
            </a:pPr>
            <a:r>
              <a:rPr sz="1275" b="0">
                <a:solidFill>
                  <a:srgbClr val="47606F"/>
                </a:solidFill>
                <a:latin typeface="Liberation Sans"/>
                <a:ea typeface="Liberation Sans"/>
                <a:cs typeface="Liberation Sans"/>
              </a:rPr>
              <a:t>IFRS 17 workflow</a:t>
            </a:r>
          </a:p>
        </p:txBody>
      </p:sp>
      <p:sp>
        <p:nvSpPr>
          <p:cNvPr id="3" name="">
            <a:extLst xmlns:a="http://schemas.openxmlformats.org/drawingml/2006/main">
              <a:ext uri="{FF2B5EF4-FFF2-40B4-BE49-F238E27FC236}">
                <a16:creationId xmlns:a16="http://schemas.microsoft.com/office/drawing/2014/main" id="{E815E130-683A-4033-AC7E-D5974991719D}"/>
              </a:ext>
            </a:extLst>
          </p:cNvPr>
          <p:cNvSpPr>
            <a:spLocks xmlns:a="http://schemas.openxmlformats.org/drawingml/2006/main" noGrp="1"/>
          </p:cNvSpPr>
          <p:nvPr/>
        </p:nvSpPr>
        <p:spPr>
          <a:xfrm xmlns:a="http://schemas.openxmlformats.org/drawingml/2006/main">
            <a:off x="685800" y="1304925"/>
            <a:ext cx="107632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Measurement and</a:t>
            </a:r>
          </a:p>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movement need a clear trail</a:t>
            </a:r>
          </a:p>
        </p:txBody>
      </p:sp>
      <p:sp>
        <p:nvSpPr>
          <p:cNvPr id="4" name="">
            <a:extLst xmlns:a="http://schemas.openxmlformats.org/drawingml/2006/main">
              <a:ext uri="{FF2B5EF4-FFF2-40B4-BE49-F238E27FC236}">
                <a16:creationId xmlns:a16="http://schemas.microsoft.com/office/drawing/2014/main" id="{446AFC30-D1EA-46FF-87F0-6F710AF4E7C5}"/>
              </a:ext>
            </a:extLst>
          </p:cNvPr>
          <p:cNvSpPr>
            <a:spLocks xmlns:a="http://schemas.openxmlformats.org/drawingml/2006/main" noGrp="1"/>
          </p:cNvSpPr>
          <p:nvPr/>
        </p:nvSpPr>
        <p:spPr>
          <a:xfrm xmlns:a="http://schemas.openxmlformats.org/drawingml/2006/main">
            <a:off x="685800" y="2857500"/>
            <a:ext cx="1066800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47606F"/>
                </a:solidFill>
                <a:latin typeface="Liberation Sans"/>
                <a:ea typeface="Liberation Sans"/>
                <a:cs typeface="Liberation Sans"/>
              </a:defRPr>
            </a:pPr>
            <a:r>
              <a:rPr sz="2100" b="0">
                <a:solidFill>
                  <a:srgbClr val="47606F"/>
                </a:solidFill>
                <a:latin typeface="Liberation Sans"/>
                <a:ea typeface="Liberation Sans"/>
                <a:cs typeface="Liberation Sans"/>
              </a:rPr>
              <a:t>AegisNow publicly describes GMM, VFA and PAA calculation support.</a:t>
            </a:r>
          </a:p>
        </p:txBody>
      </p:sp>
      <p:sp>
        <p:nvSpPr>
          <p:cNvPr id="5" name="">
            <a:extLst xmlns:a="http://schemas.openxmlformats.org/drawingml/2006/main">
              <a:ext uri="{FF2B5EF4-FFF2-40B4-BE49-F238E27FC236}">
                <a16:creationId xmlns:a16="http://schemas.microsoft.com/office/drawing/2014/main" id="{CE351F7C-9C7C-40C4-ACBE-123C3D4B351F}"/>
              </a:ext>
            </a:extLst>
          </p:cNvPr>
          <p:cNvSpPr>
            <a:spLocks xmlns:a="http://schemas.openxmlformats.org/drawingml/2006/main" noGrp="1"/>
          </p:cNvSpPr>
          <p:nvPr/>
        </p:nvSpPr>
        <p:spPr>
          <a:xfrm xmlns:a="http://schemas.openxmlformats.org/drawingml/2006/main">
            <a:off x="6858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899F4960-D560-445B-8EF6-36C53AAA2C61}"/>
              </a:ext>
            </a:extLst>
          </p:cNvPr>
          <p:cNvSpPr>
            <a:spLocks xmlns:a="http://schemas.openxmlformats.org/drawingml/2006/main" noGrp="1"/>
          </p:cNvSpPr>
          <p:nvPr/>
        </p:nvSpPr>
        <p:spPr>
          <a:xfrm xmlns:a="http://schemas.openxmlformats.org/drawingml/2006/main">
            <a:off x="6858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Model selection</a:t>
            </a:r>
          </a:p>
        </p:txBody>
      </p:sp>
      <p:sp>
        <p:nvSpPr>
          <p:cNvPr id="7" name="">
            <a:extLst xmlns:a="http://schemas.openxmlformats.org/drawingml/2006/main">
              <a:ext uri="{FF2B5EF4-FFF2-40B4-BE49-F238E27FC236}">
                <a16:creationId xmlns:a16="http://schemas.microsoft.com/office/drawing/2014/main" id="{55739339-52D2-450C-910E-143BA9C627B9}"/>
              </a:ext>
            </a:extLst>
          </p:cNvPr>
          <p:cNvSpPr>
            <a:spLocks xmlns:a="http://schemas.openxmlformats.org/drawingml/2006/main" noGrp="1"/>
          </p:cNvSpPr>
          <p:nvPr/>
        </p:nvSpPr>
        <p:spPr>
          <a:xfrm xmlns:a="http://schemas.openxmlformats.org/drawingml/2006/main">
            <a:off x="6858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Confirm the appropriate approach and contract grouping.</a:t>
            </a:r>
          </a:p>
        </p:txBody>
      </p:sp>
      <p:sp>
        <p:nvSpPr>
          <p:cNvPr id="8" name="">
            <a:extLst xmlns:a="http://schemas.openxmlformats.org/drawingml/2006/main">
              <a:ext uri="{FF2B5EF4-FFF2-40B4-BE49-F238E27FC236}">
                <a16:creationId xmlns:a16="http://schemas.microsoft.com/office/drawing/2014/main" id="{3459284E-A33B-4510-A38D-DA2767ACE84F}"/>
              </a:ext>
            </a:extLst>
          </p:cNvPr>
          <p:cNvSpPr>
            <a:spLocks xmlns:a="http://schemas.openxmlformats.org/drawingml/2006/main" noGrp="1"/>
          </p:cNvSpPr>
          <p:nvPr/>
        </p:nvSpPr>
        <p:spPr>
          <a:xfrm xmlns:a="http://schemas.openxmlformats.org/drawingml/2006/main">
            <a:off x="436245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DCB74463-2184-4AE2-BD90-2D6B0E51EF50}"/>
              </a:ext>
            </a:extLst>
          </p:cNvPr>
          <p:cNvSpPr>
            <a:spLocks xmlns:a="http://schemas.openxmlformats.org/drawingml/2006/main" noGrp="1"/>
          </p:cNvSpPr>
          <p:nvPr/>
        </p:nvSpPr>
        <p:spPr>
          <a:xfrm xmlns:a="http://schemas.openxmlformats.org/drawingml/2006/main">
            <a:off x="436245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Movement analysis</a:t>
            </a:r>
          </a:p>
        </p:txBody>
      </p:sp>
      <p:sp>
        <p:nvSpPr>
          <p:cNvPr id="10" name="">
            <a:extLst xmlns:a="http://schemas.openxmlformats.org/drawingml/2006/main">
              <a:ext uri="{FF2B5EF4-FFF2-40B4-BE49-F238E27FC236}">
                <a16:creationId xmlns:a16="http://schemas.microsoft.com/office/drawing/2014/main" id="{3EFC3BF0-5E2F-4A43-921E-7BF584F244B5}"/>
              </a:ext>
            </a:extLst>
          </p:cNvPr>
          <p:cNvSpPr>
            <a:spLocks xmlns:a="http://schemas.openxmlformats.org/drawingml/2006/main" noGrp="1"/>
          </p:cNvSpPr>
          <p:nvPr/>
        </p:nvSpPr>
        <p:spPr>
          <a:xfrm xmlns:a="http://schemas.openxmlformats.org/drawingml/2006/main">
            <a:off x="436245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Reconcile the CSM and relevant components.</a:t>
            </a:r>
          </a:p>
        </p:txBody>
      </p:sp>
      <p:sp>
        <p:nvSpPr>
          <p:cNvPr id="11" name="">
            <a:extLst xmlns:a="http://schemas.openxmlformats.org/drawingml/2006/main">
              <a:ext uri="{FF2B5EF4-FFF2-40B4-BE49-F238E27FC236}">
                <a16:creationId xmlns:a16="http://schemas.microsoft.com/office/drawing/2014/main" id="{05E538D9-0EEC-42FC-A5E7-152A0C8BC165}"/>
              </a:ext>
            </a:extLst>
          </p:cNvPr>
          <p:cNvSpPr>
            <a:spLocks xmlns:a="http://schemas.openxmlformats.org/drawingml/2006/main" noGrp="1"/>
          </p:cNvSpPr>
          <p:nvPr/>
        </p:nvSpPr>
        <p:spPr>
          <a:xfrm xmlns:a="http://schemas.openxmlformats.org/drawingml/2006/main">
            <a:off x="80391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6FF2F655-D2A1-4B1B-B12E-361C871EB904}"/>
              </a:ext>
            </a:extLst>
          </p:cNvPr>
          <p:cNvSpPr>
            <a:spLocks xmlns:a="http://schemas.openxmlformats.org/drawingml/2006/main" noGrp="1"/>
          </p:cNvSpPr>
          <p:nvPr/>
        </p:nvSpPr>
        <p:spPr>
          <a:xfrm xmlns:a="http://schemas.openxmlformats.org/drawingml/2006/main">
            <a:off x="80391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Finance review</a:t>
            </a:r>
          </a:p>
        </p:txBody>
      </p:sp>
      <p:sp>
        <p:nvSpPr>
          <p:cNvPr id="13" name="">
            <a:extLst xmlns:a="http://schemas.openxmlformats.org/drawingml/2006/main">
              <a:ext uri="{FF2B5EF4-FFF2-40B4-BE49-F238E27FC236}">
                <a16:creationId xmlns:a16="http://schemas.microsoft.com/office/drawing/2014/main" id="{07176ACD-C90E-4F20-87B7-2FEAC950A3B3}"/>
              </a:ext>
            </a:extLst>
          </p:cNvPr>
          <p:cNvSpPr>
            <a:spLocks xmlns:a="http://schemas.openxmlformats.org/drawingml/2006/main" noGrp="1"/>
          </p:cNvSpPr>
          <p:nvPr/>
        </p:nvSpPr>
        <p:spPr>
          <a:xfrm xmlns:a="http://schemas.openxmlformats.org/drawingml/2006/main">
            <a:off x="80391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Connect the reviewed output to the close process.</a:t>
            </a:r>
          </a:p>
        </p:txBody>
      </p:sp>
      <p:sp>
        <p:nvSpPr>
          <p:cNvPr id="14" name="">
            <a:extLst xmlns:a="http://schemas.openxmlformats.org/drawingml/2006/main">
              <a:ext uri="{FF2B5EF4-FFF2-40B4-BE49-F238E27FC236}">
                <a16:creationId xmlns:a16="http://schemas.microsoft.com/office/drawing/2014/main" id="{FEDFB851-F77E-4B83-8DEC-C9C4F70879F0}"/>
              </a:ext>
            </a:extLst>
          </p:cNvPr>
          <p:cNvSpPr>
            <a:spLocks xmlns:a="http://schemas.openxmlformats.org/drawingml/2006/main" noGrp="1"/>
          </p:cNvSpPr>
          <p:nvPr/>
        </p:nvSpPr>
        <p:spPr>
          <a:xfrm xmlns:a="http://schemas.openxmlformats.org/drawingml/2006/main">
            <a:off x="685800" y="6191250"/>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r>
              <a:t/>
            </a:r>
          </a:p>
        </p:txBody>
      </p:sp>
      <p:sp>
        <p:nvSpPr>
          <p:cNvPr id="15" name="">
            <a:extLst xmlns:a="http://schemas.openxmlformats.org/drawingml/2006/main">
              <a:ext uri="{FF2B5EF4-FFF2-40B4-BE49-F238E27FC236}">
                <a16:creationId xmlns:a16="http://schemas.microsoft.com/office/drawing/2014/main" id="{0E2C245B-2F85-459D-B58E-78CEFE2A6C1D}"/>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5A7AB618-7EC7-436B-87F0-1A621AB63FE0}"/>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10 / 20</a:t>
            </a:r>
          </a:p>
        </p:txBody>
      </p:sp>
    </p:spTree>
    <p:extLst>
      <p:ext uri="{BB962C8B-B14F-4D97-AF65-F5344CB8AC3E}">
        <p14:creationId xmlns:p14="http://schemas.microsoft.com/office/powerpoint/2010/main" val="1508469712"/>
      </p:ext>
    </p:extLst>
  </p:cSld>
</p:sld>
</file>

<file path=ppt/slides/slide11.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99fcd70dfea74f2d"/>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F472FCE2-5FE1-49B5-889D-F9FEDDA4B6A2}"/>
              </a:ext>
            </a:extLst>
          </p:cNvPr>
          <p:cNvSpPr>
            <a:spLocks xmlns:a="http://schemas.openxmlformats.org/drawingml/2006/main" noGrp="1"/>
          </p:cNvSpPr>
          <p:nvPr/>
        </p:nvSpPr>
        <p:spPr>
          <a:xfrm xmlns:a="http://schemas.openxmlformats.org/drawingml/2006/main">
            <a:off x="7858125" y="447675"/>
            <a:ext cx="3524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7606F"/>
                </a:solidFill>
                <a:latin typeface="Liberation Sans"/>
                <a:ea typeface="Liberation Sans"/>
                <a:cs typeface="Liberation Sans"/>
              </a:defRPr>
            </a:pPr>
            <a:r>
              <a:rPr sz="1275" b="0">
                <a:solidFill>
                  <a:srgbClr val="47606F"/>
                </a:solidFill>
                <a:latin typeface="Liberation Sans"/>
                <a:ea typeface="Liberation Sans"/>
                <a:cs typeface="Liberation Sans"/>
              </a:rPr>
              <a:t>Assumption governance</a:t>
            </a:r>
          </a:p>
        </p:txBody>
      </p:sp>
      <p:sp>
        <p:nvSpPr>
          <p:cNvPr id="3" name="">
            <a:extLst xmlns:a="http://schemas.openxmlformats.org/drawingml/2006/main">
              <a:ext uri="{FF2B5EF4-FFF2-40B4-BE49-F238E27FC236}">
                <a16:creationId xmlns:a16="http://schemas.microsoft.com/office/drawing/2014/main" id="{9899ECFE-668C-44B4-B8A6-B5091CC19FD4}"/>
              </a:ext>
            </a:extLst>
          </p:cNvPr>
          <p:cNvSpPr>
            <a:spLocks xmlns:a="http://schemas.openxmlformats.org/drawingml/2006/main" noGrp="1"/>
          </p:cNvSpPr>
          <p:nvPr/>
        </p:nvSpPr>
        <p:spPr>
          <a:xfrm xmlns:a="http://schemas.openxmlformats.org/drawingml/2006/main">
            <a:off x="685800" y="1304925"/>
            <a:ext cx="107632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Every run has</a:t>
            </a:r>
          </a:p>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a recorded basis</a:t>
            </a:r>
          </a:p>
        </p:txBody>
      </p:sp>
      <p:sp>
        <p:nvSpPr>
          <p:cNvPr id="4" name="">
            <a:extLst xmlns:a="http://schemas.openxmlformats.org/drawingml/2006/main">
              <a:ext uri="{FF2B5EF4-FFF2-40B4-BE49-F238E27FC236}">
                <a16:creationId xmlns:a16="http://schemas.microsoft.com/office/drawing/2014/main" id="{6E14C4E0-59CE-4D55-95C0-49C83166DFF3}"/>
              </a:ext>
            </a:extLst>
          </p:cNvPr>
          <p:cNvSpPr>
            <a:spLocks xmlns:a="http://schemas.openxmlformats.org/drawingml/2006/main" noGrp="1"/>
          </p:cNvSpPr>
          <p:nvPr/>
        </p:nvSpPr>
        <p:spPr>
          <a:xfrm xmlns:a="http://schemas.openxmlformats.org/drawingml/2006/main">
            <a:off x="685800" y="2857500"/>
            <a:ext cx="1066800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47606F"/>
                </a:solidFill>
                <a:latin typeface="Liberation Sans"/>
                <a:ea typeface="Liberation Sans"/>
                <a:cs typeface="Liberation Sans"/>
              </a:defRPr>
            </a:pPr>
            <a:r>
              <a:rPr sz="2100" b="0">
                <a:solidFill>
                  <a:srgbClr val="47606F"/>
                </a:solidFill>
                <a:latin typeface="Liberation Sans"/>
                <a:ea typeface="Liberation Sans"/>
                <a:cs typeface="Liberation Sans"/>
              </a:rPr>
              <a:t>Versioning makes a prior result reproducible after the assumptions change.</a:t>
            </a:r>
          </a:p>
        </p:txBody>
      </p:sp>
      <p:sp>
        <p:nvSpPr>
          <p:cNvPr id="5" name="">
            <a:extLst xmlns:a="http://schemas.openxmlformats.org/drawingml/2006/main">
              <a:ext uri="{FF2B5EF4-FFF2-40B4-BE49-F238E27FC236}">
                <a16:creationId xmlns:a16="http://schemas.microsoft.com/office/drawing/2014/main" id="{36E1652F-00A4-4C6E-8049-D243D9B93069}"/>
              </a:ext>
            </a:extLst>
          </p:cNvPr>
          <p:cNvSpPr>
            <a:spLocks xmlns:a="http://schemas.openxmlformats.org/drawingml/2006/main" noGrp="1"/>
          </p:cNvSpPr>
          <p:nvPr/>
        </p:nvSpPr>
        <p:spPr>
          <a:xfrm xmlns:a="http://schemas.openxmlformats.org/drawingml/2006/main">
            <a:off x="6858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518F9F59-4A18-45DE-83AD-F86C80046E36}"/>
              </a:ext>
            </a:extLst>
          </p:cNvPr>
          <p:cNvSpPr>
            <a:spLocks xmlns:a="http://schemas.openxmlformats.org/drawingml/2006/main" noGrp="1"/>
          </p:cNvSpPr>
          <p:nvPr/>
        </p:nvSpPr>
        <p:spPr>
          <a:xfrm xmlns:a="http://schemas.openxmlformats.org/drawingml/2006/main">
            <a:off x="6858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Version</a:t>
            </a:r>
          </a:p>
        </p:txBody>
      </p:sp>
      <p:sp>
        <p:nvSpPr>
          <p:cNvPr id="7" name="">
            <a:extLst xmlns:a="http://schemas.openxmlformats.org/drawingml/2006/main">
              <a:ext uri="{FF2B5EF4-FFF2-40B4-BE49-F238E27FC236}">
                <a16:creationId xmlns:a16="http://schemas.microsoft.com/office/drawing/2014/main" id="{5737D308-A22F-47DC-B11B-1039D7FFAB65}"/>
              </a:ext>
            </a:extLst>
          </p:cNvPr>
          <p:cNvSpPr>
            <a:spLocks xmlns:a="http://schemas.openxmlformats.org/drawingml/2006/main" noGrp="1"/>
          </p:cNvSpPr>
          <p:nvPr/>
        </p:nvSpPr>
        <p:spPr>
          <a:xfrm xmlns:a="http://schemas.openxmlformats.org/drawingml/2006/main">
            <a:off x="6858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Retain the parameter set and effective context.</a:t>
            </a:r>
          </a:p>
        </p:txBody>
      </p:sp>
      <p:sp>
        <p:nvSpPr>
          <p:cNvPr id="8" name="">
            <a:extLst xmlns:a="http://schemas.openxmlformats.org/drawingml/2006/main">
              <a:ext uri="{FF2B5EF4-FFF2-40B4-BE49-F238E27FC236}">
                <a16:creationId xmlns:a16="http://schemas.microsoft.com/office/drawing/2014/main" id="{23F3C9EC-5BF3-4839-9063-685E3E67A908}"/>
              </a:ext>
            </a:extLst>
          </p:cNvPr>
          <p:cNvSpPr>
            <a:spLocks xmlns:a="http://schemas.openxmlformats.org/drawingml/2006/main" noGrp="1"/>
          </p:cNvSpPr>
          <p:nvPr/>
        </p:nvSpPr>
        <p:spPr>
          <a:xfrm xmlns:a="http://schemas.openxmlformats.org/drawingml/2006/main">
            <a:off x="436245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430E90C7-5DB1-45F4-994E-05C344FFB407}"/>
              </a:ext>
            </a:extLst>
          </p:cNvPr>
          <p:cNvSpPr>
            <a:spLocks xmlns:a="http://schemas.openxmlformats.org/drawingml/2006/main" noGrp="1"/>
          </p:cNvSpPr>
          <p:nvPr/>
        </p:nvSpPr>
        <p:spPr>
          <a:xfrm xmlns:a="http://schemas.openxmlformats.org/drawingml/2006/main">
            <a:off x="436245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Separate approval</a:t>
            </a:r>
          </a:p>
        </p:txBody>
      </p:sp>
      <p:sp>
        <p:nvSpPr>
          <p:cNvPr id="10" name="">
            <a:extLst xmlns:a="http://schemas.openxmlformats.org/drawingml/2006/main">
              <a:ext uri="{FF2B5EF4-FFF2-40B4-BE49-F238E27FC236}">
                <a16:creationId xmlns:a16="http://schemas.microsoft.com/office/drawing/2014/main" id="{951477A6-EC44-48F3-B40D-650AAD4DE824}"/>
              </a:ext>
            </a:extLst>
          </p:cNvPr>
          <p:cNvSpPr>
            <a:spLocks xmlns:a="http://schemas.openxmlformats.org/drawingml/2006/main" noGrp="1"/>
          </p:cNvSpPr>
          <p:nvPr/>
        </p:nvSpPr>
        <p:spPr>
          <a:xfrm xmlns:a="http://schemas.openxmlformats.org/drawingml/2006/main">
            <a:off x="436245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Distinguish authorship from authorized review.</a:t>
            </a:r>
          </a:p>
        </p:txBody>
      </p:sp>
      <p:sp>
        <p:nvSpPr>
          <p:cNvPr id="11" name="">
            <a:extLst xmlns:a="http://schemas.openxmlformats.org/drawingml/2006/main">
              <a:ext uri="{FF2B5EF4-FFF2-40B4-BE49-F238E27FC236}">
                <a16:creationId xmlns:a16="http://schemas.microsoft.com/office/drawing/2014/main" id="{6151C9CC-75F3-4F4B-B2D2-6B65519B6230}"/>
              </a:ext>
            </a:extLst>
          </p:cNvPr>
          <p:cNvSpPr>
            <a:spLocks xmlns:a="http://schemas.openxmlformats.org/drawingml/2006/main" noGrp="1"/>
          </p:cNvSpPr>
          <p:nvPr/>
        </p:nvSpPr>
        <p:spPr>
          <a:xfrm xmlns:a="http://schemas.openxmlformats.org/drawingml/2006/main">
            <a:off x="80391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2FF1ACD4-4CEF-4D90-9E48-E5F2BD6BEB2F}"/>
              </a:ext>
            </a:extLst>
          </p:cNvPr>
          <p:cNvSpPr>
            <a:spLocks xmlns:a="http://schemas.openxmlformats.org/drawingml/2006/main" noGrp="1"/>
          </p:cNvSpPr>
          <p:nvPr/>
        </p:nvSpPr>
        <p:spPr>
          <a:xfrm xmlns:a="http://schemas.openxmlformats.org/drawingml/2006/main">
            <a:off x="80391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Pin the run</a:t>
            </a:r>
          </a:p>
        </p:txBody>
      </p:sp>
      <p:sp>
        <p:nvSpPr>
          <p:cNvPr id="13" name="">
            <a:extLst xmlns:a="http://schemas.openxmlformats.org/drawingml/2006/main">
              <a:ext uri="{FF2B5EF4-FFF2-40B4-BE49-F238E27FC236}">
                <a16:creationId xmlns:a16="http://schemas.microsoft.com/office/drawing/2014/main" id="{B537D527-D699-4353-963F-F520EC00E684}"/>
              </a:ext>
            </a:extLst>
          </p:cNvPr>
          <p:cNvSpPr>
            <a:spLocks xmlns:a="http://schemas.openxmlformats.org/drawingml/2006/main" noGrp="1"/>
          </p:cNvSpPr>
          <p:nvPr/>
        </p:nvSpPr>
        <p:spPr>
          <a:xfrm xmlns:a="http://schemas.openxmlformats.org/drawingml/2006/main">
            <a:off x="80391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Link each output to the exact input basis.</a:t>
            </a:r>
          </a:p>
        </p:txBody>
      </p:sp>
      <p:sp>
        <p:nvSpPr>
          <p:cNvPr id="14" name="">
            <a:extLst xmlns:a="http://schemas.openxmlformats.org/drawingml/2006/main">
              <a:ext uri="{FF2B5EF4-FFF2-40B4-BE49-F238E27FC236}">
                <a16:creationId xmlns:a16="http://schemas.microsoft.com/office/drawing/2014/main" id="{0FA91F8E-3B07-4534-A3E8-37FAEEC19E17}"/>
              </a:ext>
            </a:extLst>
          </p:cNvPr>
          <p:cNvSpPr>
            <a:spLocks xmlns:a="http://schemas.openxmlformats.org/drawingml/2006/main" noGrp="1"/>
          </p:cNvSpPr>
          <p:nvPr/>
        </p:nvSpPr>
        <p:spPr>
          <a:xfrm xmlns:a="http://schemas.openxmlformats.org/drawingml/2006/main">
            <a:off x="685800" y="6191250"/>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r>
              <a:t/>
            </a:r>
          </a:p>
        </p:txBody>
      </p:sp>
      <p:sp>
        <p:nvSpPr>
          <p:cNvPr id="15" name="">
            <a:extLst xmlns:a="http://schemas.openxmlformats.org/drawingml/2006/main">
              <a:ext uri="{FF2B5EF4-FFF2-40B4-BE49-F238E27FC236}">
                <a16:creationId xmlns:a16="http://schemas.microsoft.com/office/drawing/2014/main" id="{7FD4795F-A800-4753-84F5-00A29817D02D}"/>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3F53CE73-7A71-4FBC-AFF9-CA96E48C828C}"/>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11 / 20</a:t>
            </a:r>
          </a:p>
        </p:txBody>
      </p:sp>
    </p:spTree>
    <p:extLst>
      <p:ext uri="{BB962C8B-B14F-4D97-AF65-F5344CB8AC3E}">
        <p14:creationId xmlns:p14="http://schemas.microsoft.com/office/powerpoint/2010/main" val="1842895992"/>
      </p:ext>
    </p:extLst>
  </p:cSld>
</p:sld>
</file>

<file path=ppt/slides/slide12.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485f033bba924aaf"/>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B779441F-8CEE-4F2A-A495-9C866E65D179}"/>
              </a:ext>
            </a:extLst>
          </p:cNvPr>
          <p:cNvSpPr>
            <a:spLocks xmlns:a="http://schemas.openxmlformats.org/drawingml/2006/main" noGrp="1"/>
          </p:cNvSpPr>
          <p:nvPr/>
        </p:nvSpPr>
        <p:spPr>
          <a:xfrm xmlns:a="http://schemas.openxmlformats.org/drawingml/2006/main">
            <a:off x="7858125" y="447675"/>
            <a:ext cx="3524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7606F"/>
                </a:solidFill>
                <a:latin typeface="Liberation Sans"/>
                <a:ea typeface="Liberation Sans"/>
                <a:cs typeface="Liberation Sans"/>
              </a:defRPr>
            </a:pPr>
            <a:r>
              <a:rPr sz="1275" b="0">
                <a:solidFill>
                  <a:srgbClr val="47606F"/>
                </a:solidFill>
                <a:latin typeface="Liberation Sans"/>
                <a:ea typeface="Liberation Sans"/>
                <a:cs typeface="Liberation Sans"/>
              </a:rPr>
              <a:t>Model validation</a:t>
            </a:r>
          </a:p>
        </p:txBody>
      </p:sp>
      <p:sp>
        <p:nvSpPr>
          <p:cNvPr id="3" name="">
            <a:extLst xmlns:a="http://schemas.openxmlformats.org/drawingml/2006/main">
              <a:ext uri="{FF2B5EF4-FFF2-40B4-BE49-F238E27FC236}">
                <a16:creationId xmlns:a16="http://schemas.microsoft.com/office/drawing/2014/main" id="{F704224C-FD74-4B90-95B1-C9183E45A23F}"/>
              </a:ext>
            </a:extLst>
          </p:cNvPr>
          <p:cNvSpPr>
            <a:spLocks xmlns:a="http://schemas.openxmlformats.org/drawingml/2006/main" noGrp="1"/>
          </p:cNvSpPr>
          <p:nvPr/>
        </p:nvSpPr>
        <p:spPr>
          <a:xfrm xmlns:a="http://schemas.openxmlformats.org/drawingml/2006/main">
            <a:off x="685800" y="1304925"/>
            <a:ext cx="107632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The intended use</a:t>
            </a:r>
          </a:p>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defines the validation</a:t>
            </a:r>
          </a:p>
        </p:txBody>
      </p:sp>
      <p:sp>
        <p:nvSpPr>
          <p:cNvPr id="4" name="">
            <a:extLst xmlns:a="http://schemas.openxmlformats.org/drawingml/2006/main">
              <a:ext uri="{FF2B5EF4-FFF2-40B4-BE49-F238E27FC236}">
                <a16:creationId xmlns:a16="http://schemas.microsoft.com/office/drawing/2014/main" id="{1D86CA37-E064-44C6-BAE7-6E96A23C99B7}"/>
              </a:ext>
            </a:extLst>
          </p:cNvPr>
          <p:cNvSpPr>
            <a:spLocks xmlns:a="http://schemas.openxmlformats.org/drawingml/2006/main" noGrp="1"/>
          </p:cNvSpPr>
          <p:nvPr/>
        </p:nvSpPr>
        <p:spPr>
          <a:xfrm xmlns:a="http://schemas.openxmlformats.org/drawingml/2006/main">
            <a:off x="685800" y="2857500"/>
            <a:ext cx="1066800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47606F"/>
                </a:solidFill>
                <a:latin typeface="Liberation Sans"/>
                <a:ea typeface="Liberation Sans"/>
                <a:cs typeface="Liberation Sans"/>
              </a:defRPr>
            </a:pPr>
            <a:r>
              <a:rPr sz="2100" b="0">
                <a:solidFill>
                  <a:srgbClr val="47606F"/>
                </a:solidFill>
                <a:latin typeface="Liberation Sans"/>
                <a:ea typeface="Liberation Sans"/>
                <a:cs typeface="Liberation Sans"/>
              </a:rPr>
              <a:t>A model can be technically executable and still be unsuitable for a decision.</a:t>
            </a:r>
          </a:p>
        </p:txBody>
      </p:sp>
      <p:sp>
        <p:nvSpPr>
          <p:cNvPr id="5" name="">
            <a:extLst xmlns:a="http://schemas.openxmlformats.org/drawingml/2006/main">
              <a:ext uri="{FF2B5EF4-FFF2-40B4-BE49-F238E27FC236}">
                <a16:creationId xmlns:a16="http://schemas.microsoft.com/office/drawing/2014/main" id="{0216A139-9AE7-4E4D-9F02-DE0318761EB9}"/>
              </a:ext>
            </a:extLst>
          </p:cNvPr>
          <p:cNvSpPr>
            <a:spLocks xmlns:a="http://schemas.openxmlformats.org/drawingml/2006/main" noGrp="1"/>
          </p:cNvSpPr>
          <p:nvPr/>
        </p:nvSpPr>
        <p:spPr>
          <a:xfrm xmlns:a="http://schemas.openxmlformats.org/drawingml/2006/main">
            <a:off x="6858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202667A7-CA02-4CAF-A08C-42F93E7EF914}"/>
              </a:ext>
            </a:extLst>
          </p:cNvPr>
          <p:cNvSpPr>
            <a:spLocks xmlns:a="http://schemas.openxmlformats.org/drawingml/2006/main" noGrp="1"/>
          </p:cNvSpPr>
          <p:nvPr/>
        </p:nvSpPr>
        <p:spPr>
          <a:xfrm xmlns:a="http://schemas.openxmlformats.org/drawingml/2006/main">
            <a:off x="6858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Test behavior</a:t>
            </a:r>
          </a:p>
        </p:txBody>
      </p:sp>
      <p:sp>
        <p:nvSpPr>
          <p:cNvPr id="7" name="">
            <a:extLst xmlns:a="http://schemas.openxmlformats.org/drawingml/2006/main">
              <a:ext uri="{FF2B5EF4-FFF2-40B4-BE49-F238E27FC236}">
                <a16:creationId xmlns:a16="http://schemas.microsoft.com/office/drawing/2014/main" id="{E5ED774F-E86D-4890-A8E5-EBA2DF629FD3}"/>
              </a:ext>
            </a:extLst>
          </p:cNvPr>
          <p:cNvSpPr>
            <a:spLocks xmlns:a="http://schemas.openxmlformats.org/drawingml/2006/main" noGrp="1"/>
          </p:cNvSpPr>
          <p:nvPr/>
        </p:nvSpPr>
        <p:spPr>
          <a:xfrm xmlns:a="http://schemas.openxmlformats.org/drawingml/2006/main">
            <a:off x="6858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Use representative and challenging input cases.</a:t>
            </a:r>
          </a:p>
        </p:txBody>
      </p:sp>
      <p:sp>
        <p:nvSpPr>
          <p:cNvPr id="8" name="">
            <a:extLst xmlns:a="http://schemas.openxmlformats.org/drawingml/2006/main">
              <a:ext uri="{FF2B5EF4-FFF2-40B4-BE49-F238E27FC236}">
                <a16:creationId xmlns:a16="http://schemas.microsoft.com/office/drawing/2014/main" id="{F7DD84C6-7C3A-4FEA-854F-548DB0A01A69}"/>
              </a:ext>
            </a:extLst>
          </p:cNvPr>
          <p:cNvSpPr>
            <a:spLocks xmlns:a="http://schemas.openxmlformats.org/drawingml/2006/main" noGrp="1"/>
          </p:cNvSpPr>
          <p:nvPr/>
        </p:nvSpPr>
        <p:spPr>
          <a:xfrm xmlns:a="http://schemas.openxmlformats.org/drawingml/2006/main">
            <a:off x="436245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52DE9039-467B-44BC-8DB7-10315B787328}"/>
              </a:ext>
            </a:extLst>
          </p:cNvPr>
          <p:cNvSpPr>
            <a:spLocks xmlns:a="http://schemas.openxmlformats.org/drawingml/2006/main" noGrp="1"/>
          </p:cNvSpPr>
          <p:nvPr/>
        </p:nvSpPr>
        <p:spPr>
          <a:xfrm xmlns:a="http://schemas.openxmlformats.org/drawingml/2006/main">
            <a:off x="436245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Compare results</a:t>
            </a:r>
          </a:p>
        </p:txBody>
      </p:sp>
      <p:sp>
        <p:nvSpPr>
          <p:cNvPr id="10" name="">
            <a:extLst xmlns:a="http://schemas.openxmlformats.org/drawingml/2006/main">
              <a:ext uri="{FF2B5EF4-FFF2-40B4-BE49-F238E27FC236}">
                <a16:creationId xmlns:a16="http://schemas.microsoft.com/office/drawing/2014/main" id="{14CBE9B2-E656-4AF8-BA0F-AF1BE0981BD6}"/>
              </a:ext>
            </a:extLst>
          </p:cNvPr>
          <p:cNvSpPr>
            <a:spLocks xmlns:a="http://schemas.openxmlformats.org/drawingml/2006/main" noGrp="1"/>
          </p:cNvSpPr>
          <p:nvPr/>
        </p:nvSpPr>
        <p:spPr>
          <a:xfrm xmlns:a="http://schemas.openxmlformats.org/drawingml/2006/main">
            <a:off x="436245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Investigate unexpected movement and benchmarks.</a:t>
            </a:r>
          </a:p>
        </p:txBody>
      </p:sp>
      <p:sp>
        <p:nvSpPr>
          <p:cNvPr id="11" name="">
            <a:extLst xmlns:a="http://schemas.openxmlformats.org/drawingml/2006/main">
              <a:ext uri="{FF2B5EF4-FFF2-40B4-BE49-F238E27FC236}">
                <a16:creationId xmlns:a16="http://schemas.microsoft.com/office/drawing/2014/main" id="{8507C6AD-4459-4FBB-AD7F-AA49B7E9EC36}"/>
              </a:ext>
            </a:extLst>
          </p:cNvPr>
          <p:cNvSpPr>
            <a:spLocks xmlns:a="http://schemas.openxmlformats.org/drawingml/2006/main" noGrp="1"/>
          </p:cNvSpPr>
          <p:nvPr/>
        </p:nvSpPr>
        <p:spPr>
          <a:xfrm xmlns:a="http://schemas.openxmlformats.org/drawingml/2006/main">
            <a:off x="80391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415D67DC-5479-4173-8A48-F7EB7DD0D4A5}"/>
              </a:ext>
            </a:extLst>
          </p:cNvPr>
          <p:cNvSpPr>
            <a:spLocks xmlns:a="http://schemas.openxmlformats.org/drawingml/2006/main" noGrp="1"/>
          </p:cNvSpPr>
          <p:nvPr/>
        </p:nvSpPr>
        <p:spPr>
          <a:xfrm xmlns:a="http://schemas.openxmlformats.org/drawingml/2006/main">
            <a:off x="80391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Document limits</a:t>
            </a:r>
          </a:p>
        </p:txBody>
      </p:sp>
      <p:sp>
        <p:nvSpPr>
          <p:cNvPr id="13" name="">
            <a:extLst xmlns:a="http://schemas.openxmlformats.org/drawingml/2006/main">
              <a:ext uri="{FF2B5EF4-FFF2-40B4-BE49-F238E27FC236}">
                <a16:creationId xmlns:a16="http://schemas.microsoft.com/office/drawing/2014/main" id="{2AEC854D-B43F-424B-BF19-DFF46BE694F6}"/>
              </a:ext>
            </a:extLst>
          </p:cNvPr>
          <p:cNvSpPr>
            <a:spLocks xmlns:a="http://schemas.openxmlformats.org/drawingml/2006/main" noGrp="1"/>
          </p:cNvSpPr>
          <p:nvPr/>
        </p:nvSpPr>
        <p:spPr>
          <a:xfrm xmlns:a="http://schemas.openxmlformats.org/drawingml/2006/main">
            <a:off x="80391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Record assumptions, review and unresolved concerns.</a:t>
            </a:r>
          </a:p>
        </p:txBody>
      </p:sp>
      <p:sp>
        <p:nvSpPr>
          <p:cNvPr id="14" name="">
            <a:extLst xmlns:a="http://schemas.openxmlformats.org/drawingml/2006/main">
              <a:ext uri="{FF2B5EF4-FFF2-40B4-BE49-F238E27FC236}">
                <a16:creationId xmlns:a16="http://schemas.microsoft.com/office/drawing/2014/main" id="{622926AC-A9AC-4E76-82F5-F5F319761AE3}"/>
              </a:ext>
            </a:extLst>
          </p:cNvPr>
          <p:cNvSpPr>
            <a:spLocks xmlns:a="http://schemas.openxmlformats.org/drawingml/2006/main" noGrp="1"/>
          </p:cNvSpPr>
          <p:nvPr/>
        </p:nvSpPr>
        <p:spPr>
          <a:xfrm xmlns:a="http://schemas.openxmlformats.org/drawingml/2006/main">
            <a:off x="685800" y="6191250"/>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r>
              <a:t/>
            </a:r>
          </a:p>
        </p:txBody>
      </p:sp>
      <p:sp>
        <p:nvSpPr>
          <p:cNvPr id="15" name="">
            <a:extLst xmlns:a="http://schemas.openxmlformats.org/drawingml/2006/main">
              <a:ext uri="{FF2B5EF4-FFF2-40B4-BE49-F238E27FC236}">
                <a16:creationId xmlns:a16="http://schemas.microsoft.com/office/drawing/2014/main" id="{84F8A958-8EB6-414C-AE29-3B2950206DF6}"/>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9F38FF2F-252D-4D63-8DB1-A4FEC221192A}"/>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12 / 20</a:t>
            </a:r>
          </a:p>
        </p:txBody>
      </p:sp>
    </p:spTree>
    <p:extLst>
      <p:ext uri="{BB962C8B-B14F-4D97-AF65-F5344CB8AC3E}">
        <p14:creationId xmlns:p14="http://schemas.microsoft.com/office/powerpoint/2010/main" val="2135424149"/>
      </p:ext>
    </p:extLst>
  </p:cSld>
</p:sld>
</file>

<file path=ppt/slides/slide13.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db082d1ae55a4acb"/>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54FE8DD8-FC7F-4A3C-87E8-6063D92CBD97}"/>
              </a:ext>
            </a:extLst>
          </p:cNvPr>
          <p:cNvSpPr>
            <a:spLocks xmlns:a="http://schemas.openxmlformats.org/drawingml/2006/main" noGrp="1"/>
          </p:cNvSpPr>
          <p:nvPr/>
        </p:nvSpPr>
        <p:spPr>
          <a:xfrm xmlns:a="http://schemas.openxmlformats.org/drawingml/2006/main">
            <a:off x="7858125" y="447675"/>
            <a:ext cx="3524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7606F"/>
                </a:solidFill>
                <a:latin typeface="Liberation Sans"/>
                <a:ea typeface="Liberation Sans"/>
                <a:cs typeface="Liberation Sans"/>
              </a:defRPr>
            </a:pPr>
            <a:r>
              <a:rPr sz="1275" b="0">
                <a:solidFill>
                  <a:srgbClr val="47606F"/>
                </a:solidFill>
                <a:latin typeface="Liberation Sans"/>
                <a:ea typeface="Liberation Sans"/>
                <a:cs typeface="Liberation Sans"/>
              </a:rPr>
              <a:t>Capital and advanced scope</a:t>
            </a:r>
          </a:p>
        </p:txBody>
      </p:sp>
      <p:sp>
        <p:nvSpPr>
          <p:cNvPr id="3" name="">
            <a:extLst xmlns:a="http://schemas.openxmlformats.org/drawingml/2006/main">
              <a:ext uri="{FF2B5EF4-FFF2-40B4-BE49-F238E27FC236}">
                <a16:creationId xmlns:a16="http://schemas.microsoft.com/office/drawing/2014/main" id="{EEEE1BA3-F9A6-4F5C-8BFA-A33B728788A4}"/>
              </a:ext>
            </a:extLst>
          </p:cNvPr>
          <p:cNvSpPr>
            <a:spLocks xmlns:a="http://schemas.openxmlformats.org/drawingml/2006/main" noGrp="1"/>
          </p:cNvSpPr>
          <p:nvPr/>
        </p:nvSpPr>
        <p:spPr>
          <a:xfrm xmlns:a="http://schemas.openxmlformats.org/drawingml/2006/main">
            <a:off x="685800" y="1304925"/>
            <a:ext cx="107632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Capital planning</a:t>
            </a:r>
          </a:p>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with a defined scope</a:t>
            </a:r>
          </a:p>
        </p:txBody>
      </p:sp>
      <p:sp>
        <p:nvSpPr>
          <p:cNvPr id="4" name="">
            <a:extLst xmlns:a="http://schemas.openxmlformats.org/drawingml/2006/main">
              <a:ext uri="{FF2B5EF4-FFF2-40B4-BE49-F238E27FC236}">
                <a16:creationId xmlns:a16="http://schemas.microsoft.com/office/drawing/2014/main" id="{2F583943-3B78-49A5-AA55-E75B21D7016E}"/>
              </a:ext>
            </a:extLst>
          </p:cNvPr>
          <p:cNvSpPr>
            <a:spLocks xmlns:a="http://schemas.openxmlformats.org/drawingml/2006/main" noGrp="1"/>
          </p:cNvSpPr>
          <p:nvPr/>
        </p:nvSpPr>
        <p:spPr>
          <a:xfrm xmlns:a="http://schemas.openxmlformats.org/drawingml/2006/main">
            <a:off x="685800" y="2857500"/>
            <a:ext cx="1066800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47606F"/>
                </a:solidFill>
                <a:latin typeface="Liberation Sans"/>
                <a:ea typeface="Liberation Sans"/>
                <a:cs typeface="Liberation Sans"/>
              </a:defRPr>
            </a:pPr>
            <a:r>
              <a:rPr sz="2100" b="0">
                <a:solidFill>
                  <a:srgbClr val="47606F"/>
                </a:solidFill>
                <a:latin typeface="Liberation Sans"/>
                <a:ea typeface="Liberation Sans"/>
                <a:cs typeface="Liberation Sans"/>
              </a:rPr>
              <a:t>Regulatory capital work needs jurisdiction-specific methods, validation and approval.</a:t>
            </a:r>
          </a:p>
        </p:txBody>
      </p:sp>
      <p:sp>
        <p:nvSpPr>
          <p:cNvPr id="5" name="">
            <a:extLst xmlns:a="http://schemas.openxmlformats.org/drawingml/2006/main">
              <a:ext uri="{FF2B5EF4-FFF2-40B4-BE49-F238E27FC236}">
                <a16:creationId xmlns:a16="http://schemas.microsoft.com/office/drawing/2014/main" id="{85158F92-4C15-40C9-9BAE-30401C2D583A}"/>
              </a:ext>
            </a:extLst>
          </p:cNvPr>
          <p:cNvSpPr>
            <a:spLocks xmlns:a="http://schemas.openxmlformats.org/drawingml/2006/main" noGrp="1"/>
          </p:cNvSpPr>
          <p:nvPr/>
        </p:nvSpPr>
        <p:spPr>
          <a:xfrm xmlns:a="http://schemas.openxmlformats.org/drawingml/2006/main">
            <a:off x="6858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4D2373FA-3E79-4F3A-AE26-63A5A77B50AE}"/>
              </a:ext>
            </a:extLst>
          </p:cNvPr>
          <p:cNvSpPr>
            <a:spLocks xmlns:a="http://schemas.openxmlformats.org/drawingml/2006/main" noGrp="1"/>
          </p:cNvSpPr>
          <p:nvPr/>
        </p:nvSpPr>
        <p:spPr>
          <a:xfrm xmlns:a="http://schemas.openxmlformats.org/drawingml/2006/main">
            <a:off x="6858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NAIC RBC</a:t>
            </a:r>
          </a:p>
        </p:txBody>
      </p:sp>
      <p:sp>
        <p:nvSpPr>
          <p:cNvPr id="7" name="">
            <a:extLst xmlns:a="http://schemas.openxmlformats.org/drawingml/2006/main">
              <a:ext uri="{FF2B5EF4-FFF2-40B4-BE49-F238E27FC236}">
                <a16:creationId xmlns:a16="http://schemas.microsoft.com/office/drawing/2014/main" id="{C66B1D9C-C567-490A-92D0-EE6199D4A04A}"/>
              </a:ext>
            </a:extLst>
          </p:cNvPr>
          <p:cNvSpPr>
            <a:spLocks xmlns:a="http://schemas.openxmlformats.org/drawingml/2006/main" noGrp="1"/>
          </p:cNvSpPr>
          <p:nvPr/>
        </p:nvSpPr>
        <p:spPr>
          <a:xfrm xmlns:a="http://schemas.openxmlformats.org/drawingml/2006/main">
            <a:off x="6858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Evaluate the described risk-based capital calculation scope.</a:t>
            </a:r>
          </a:p>
        </p:txBody>
      </p:sp>
      <p:sp>
        <p:nvSpPr>
          <p:cNvPr id="8" name="">
            <a:extLst xmlns:a="http://schemas.openxmlformats.org/drawingml/2006/main">
              <a:ext uri="{FF2B5EF4-FFF2-40B4-BE49-F238E27FC236}">
                <a16:creationId xmlns:a16="http://schemas.microsoft.com/office/drawing/2014/main" id="{94F1FE41-5147-4DE6-807D-7DEC7C84B305}"/>
              </a:ext>
            </a:extLst>
          </p:cNvPr>
          <p:cNvSpPr>
            <a:spLocks xmlns:a="http://schemas.openxmlformats.org/drawingml/2006/main" noGrp="1"/>
          </p:cNvSpPr>
          <p:nvPr/>
        </p:nvSpPr>
        <p:spPr>
          <a:xfrm xmlns:a="http://schemas.openxmlformats.org/drawingml/2006/main">
            <a:off x="436245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619260BD-8275-4842-8916-6E0F97FFA752}"/>
              </a:ext>
            </a:extLst>
          </p:cNvPr>
          <p:cNvSpPr>
            <a:spLocks xmlns:a="http://schemas.openxmlformats.org/drawingml/2006/main" noGrp="1"/>
          </p:cNvSpPr>
          <p:nvPr/>
        </p:nvSpPr>
        <p:spPr>
          <a:xfrm xmlns:a="http://schemas.openxmlformats.org/drawingml/2006/main">
            <a:off x="436245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Solvency II SCR</a:t>
            </a:r>
          </a:p>
        </p:txBody>
      </p:sp>
      <p:sp>
        <p:nvSpPr>
          <p:cNvPr id="10" name="">
            <a:extLst xmlns:a="http://schemas.openxmlformats.org/drawingml/2006/main">
              <a:ext uri="{FF2B5EF4-FFF2-40B4-BE49-F238E27FC236}">
                <a16:creationId xmlns:a16="http://schemas.microsoft.com/office/drawing/2014/main" id="{78FD9AD5-FB93-4B79-A4F7-02D7E91EFC6B}"/>
              </a:ext>
            </a:extLst>
          </p:cNvPr>
          <p:cNvSpPr>
            <a:spLocks xmlns:a="http://schemas.openxmlformats.org/drawingml/2006/main" noGrp="1"/>
          </p:cNvSpPr>
          <p:nvPr/>
        </p:nvSpPr>
        <p:spPr>
          <a:xfrm xmlns:a="http://schemas.openxmlformats.org/drawingml/2006/main">
            <a:off x="436245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Confirm availability and accepted methods before committing scope.</a:t>
            </a:r>
          </a:p>
        </p:txBody>
      </p:sp>
      <p:sp>
        <p:nvSpPr>
          <p:cNvPr id="11" name="">
            <a:extLst xmlns:a="http://schemas.openxmlformats.org/drawingml/2006/main">
              <a:ext uri="{FF2B5EF4-FFF2-40B4-BE49-F238E27FC236}">
                <a16:creationId xmlns:a16="http://schemas.microsoft.com/office/drawing/2014/main" id="{9811ABB2-9646-42E4-8AA4-BC44F40DBCE3}"/>
              </a:ext>
            </a:extLst>
          </p:cNvPr>
          <p:cNvSpPr>
            <a:spLocks xmlns:a="http://schemas.openxmlformats.org/drawingml/2006/main" noGrp="1"/>
          </p:cNvSpPr>
          <p:nvPr/>
        </p:nvSpPr>
        <p:spPr>
          <a:xfrm xmlns:a="http://schemas.openxmlformats.org/drawingml/2006/main">
            <a:off x="80391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1565E8EC-2AD2-4484-85E8-0B60CAC4D535}"/>
              </a:ext>
            </a:extLst>
          </p:cNvPr>
          <p:cNvSpPr>
            <a:spLocks xmlns:a="http://schemas.openxmlformats.org/drawingml/2006/main" noGrp="1"/>
          </p:cNvSpPr>
          <p:nvPr/>
        </p:nvSpPr>
        <p:spPr>
          <a:xfrm xmlns:a="http://schemas.openxmlformats.org/drawingml/2006/main">
            <a:off x="80391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Further capabilities</a:t>
            </a:r>
          </a:p>
        </p:txBody>
      </p:sp>
      <p:sp>
        <p:nvSpPr>
          <p:cNvPr id="13" name="">
            <a:extLst xmlns:a="http://schemas.openxmlformats.org/drawingml/2006/main">
              <a:ext uri="{FF2B5EF4-FFF2-40B4-BE49-F238E27FC236}">
                <a16:creationId xmlns:a16="http://schemas.microsoft.com/office/drawing/2014/main" id="{81279328-A538-4819-8E4A-1B25AD6ABC08}"/>
              </a:ext>
            </a:extLst>
          </p:cNvPr>
          <p:cNvSpPr>
            <a:spLocks xmlns:a="http://schemas.openxmlformats.org/drawingml/2006/main" noGrp="1"/>
          </p:cNvSpPr>
          <p:nvPr/>
        </p:nvSpPr>
        <p:spPr>
          <a:xfrm xmlns:a="http://schemas.openxmlformats.org/drawingml/2006/main">
            <a:off x="80391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Scope PBR / VM-20, capital lab and model-drift monitoring separately.</a:t>
            </a:r>
          </a:p>
        </p:txBody>
      </p:sp>
      <p:sp>
        <p:nvSpPr>
          <p:cNvPr id="14" name="">
            <a:extLst xmlns:a="http://schemas.openxmlformats.org/drawingml/2006/main">
              <a:ext uri="{FF2B5EF4-FFF2-40B4-BE49-F238E27FC236}">
                <a16:creationId xmlns:a16="http://schemas.microsoft.com/office/drawing/2014/main" id="{BD8421A6-BF38-4AFD-9EE8-80E7F5448B6E}"/>
              </a:ext>
            </a:extLst>
          </p:cNvPr>
          <p:cNvSpPr>
            <a:spLocks xmlns:a="http://schemas.openxmlformats.org/drawingml/2006/main" noGrp="1"/>
          </p:cNvSpPr>
          <p:nvPr/>
        </p:nvSpPr>
        <p:spPr>
          <a:xfrm xmlns:a="http://schemas.openxmlformats.org/drawingml/2006/main">
            <a:off x="685800" y="6191250"/>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Advanced extensions are not presented as current capabilities. Confirm availability and intended use.</a:t>
            </a:r>
          </a:p>
        </p:txBody>
      </p:sp>
      <p:sp>
        <p:nvSpPr>
          <p:cNvPr id="15" name="">
            <a:extLst xmlns:a="http://schemas.openxmlformats.org/drawingml/2006/main">
              <a:ext uri="{FF2B5EF4-FFF2-40B4-BE49-F238E27FC236}">
                <a16:creationId xmlns:a16="http://schemas.microsoft.com/office/drawing/2014/main" id="{9ADADE10-0C21-4789-88AD-B2039843B0D7}"/>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65E94D03-FB1B-4DE8-A34B-20EBD45248E4}"/>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13 / 20</a:t>
            </a:r>
          </a:p>
        </p:txBody>
      </p:sp>
    </p:spTree>
    <p:extLst>
      <p:ext uri="{BB962C8B-B14F-4D97-AF65-F5344CB8AC3E}">
        <p14:creationId xmlns:p14="http://schemas.microsoft.com/office/powerpoint/2010/main" val="1278929852"/>
      </p:ext>
    </p:extLst>
  </p:cSld>
</p:sld>
</file>

<file path=ppt/slides/slide14.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4a0e6d0f07b748fa"/>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49870228-652E-4D91-B0A3-0467E6753B35}"/>
              </a:ext>
            </a:extLst>
          </p:cNvPr>
          <p:cNvSpPr>
            <a:spLocks xmlns:a="http://schemas.openxmlformats.org/drawingml/2006/main" noGrp="1"/>
          </p:cNvSpPr>
          <p:nvPr/>
        </p:nvSpPr>
        <p:spPr>
          <a:xfrm xmlns:a="http://schemas.openxmlformats.org/drawingml/2006/main">
            <a:off x="7858125" y="447675"/>
            <a:ext cx="3524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7606F"/>
                </a:solidFill>
                <a:latin typeface="Liberation Sans"/>
                <a:ea typeface="Liberation Sans"/>
                <a:cs typeface="Liberation Sans"/>
              </a:defRPr>
            </a:pPr>
            <a:r>
              <a:rPr sz="1275" b="0">
                <a:solidFill>
                  <a:srgbClr val="47606F"/>
                </a:solidFill>
                <a:latin typeface="Liberation Sans"/>
                <a:ea typeface="Liberation Sans"/>
                <a:cs typeface="Liberation Sans"/>
              </a:rPr>
              <a:t>Evidence and sign-off</a:t>
            </a:r>
          </a:p>
        </p:txBody>
      </p:sp>
      <p:sp>
        <p:nvSpPr>
          <p:cNvPr id="3" name="">
            <a:extLst xmlns:a="http://schemas.openxmlformats.org/drawingml/2006/main">
              <a:ext uri="{FF2B5EF4-FFF2-40B4-BE49-F238E27FC236}">
                <a16:creationId xmlns:a16="http://schemas.microsoft.com/office/drawing/2014/main" id="{3D90ED26-5B16-46E8-97FA-A30FA25E1496}"/>
              </a:ext>
            </a:extLst>
          </p:cNvPr>
          <p:cNvSpPr>
            <a:spLocks xmlns:a="http://schemas.openxmlformats.org/drawingml/2006/main" noGrp="1"/>
          </p:cNvSpPr>
          <p:nvPr/>
        </p:nvSpPr>
        <p:spPr>
          <a:xfrm xmlns:a="http://schemas.openxmlformats.org/drawingml/2006/main">
            <a:off x="685800" y="1304925"/>
            <a:ext cx="107632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A result includes</a:t>
            </a:r>
          </a:p>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the record behind it</a:t>
            </a:r>
          </a:p>
        </p:txBody>
      </p:sp>
      <p:sp>
        <p:nvSpPr>
          <p:cNvPr id="4" name="">
            <a:extLst xmlns:a="http://schemas.openxmlformats.org/drawingml/2006/main">
              <a:ext uri="{FF2B5EF4-FFF2-40B4-BE49-F238E27FC236}">
                <a16:creationId xmlns:a16="http://schemas.microsoft.com/office/drawing/2014/main" id="{48C1B66E-8822-4901-952F-028C5870A4F8}"/>
              </a:ext>
            </a:extLst>
          </p:cNvPr>
          <p:cNvSpPr>
            <a:spLocks xmlns:a="http://schemas.openxmlformats.org/drawingml/2006/main" noGrp="1"/>
          </p:cNvSpPr>
          <p:nvPr/>
        </p:nvSpPr>
        <p:spPr>
          <a:xfrm xmlns:a="http://schemas.openxmlformats.org/drawingml/2006/main">
            <a:off x="685800" y="2857500"/>
            <a:ext cx="1066800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47606F"/>
                </a:solidFill>
                <a:latin typeface="Liberation Sans"/>
                <a:ea typeface="Liberation Sans"/>
                <a:cs typeface="Liberation Sans"/>
              </a:defRPr>
            </a:pPr>
            <a:r>
              <a:rPr sz="2100" b="0">
                <a:solidFill>
                  <a:srgbClr val="47606F"/>
                </a:solidFill>
                <a:latin typeface="Liberation Sans"/>
                <a:ea typeface="Liberation Sans"/>
                <a:cs typeface="Liberation Sans"/>
              </a:rPr>
              <a:t>The review pack should preserve inputs, decisions and limitations.</a:t>
            </a:r>
          </a:p>
        </p:txBody>
      </p:sp>
      <p:sp>
        <p:nvSpPr>
          <p:cNvPr id="5" name="">
            <a:extLst xmlns:a="http://schemas.openxmlformats.org/drawingml/2006/main">
              <a:ext uri="{FF2B5EF4-FFF2-40B4-BE49-F238E27FC236}">
                <a16:creationId xmlns:a16="http://schemas.microsoft.com/office/drawing/2014/main" id="{329B2DC5-4AA7-4924-BEE0-082B7FDC2A98}"/>
              </a:ext>
            </a:extLst>
          </p:cNvPr>
          <p:cNvSpPr>
            <a:spLocks xmlns:a="http://schemas.openxmlformats.org/drawingml/2006/main" noGrp="1"/>
          </p:cNvSpPr>
          <p:nvPr/>
        </p:nvSpPr>
        <p:spPr>
          <a:xfrm xmlns:a="http://schemas.openxmlformats.org/drawingml/2006/main">
            <a:off x="6858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462F12D7-A233-49FE-84A0-ED0599DBFC1E}"/>
              </a:ext>
            </a:extLst>
          </p:cNvPr>
          <p:cNvSpPr>
            <a:spLocks xmlns:a="http://schemas.openxmlformats.org/drawingml/2006/main" noGrp="1"/>
          </p:cNvSpPr>
          <p:nvPr/>
        </p:nvSpPr>
        <p:spPr>
          <a:xfrm xmlns:a="http://schemas.openxmlformats.org/drawingml/2006/main">
            <a:off x="6858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Reproducibility</a:t>
            </a:r>
          </a:p>
        </p:txBody>
      </p:sp>
      <p:sp>
        <p:nvSpPr>
          <p:cNvPr id="7" name="">
            <a:extLst xmlns:a="http://schemas.openxmlformats.org/drawingml/2006/main">
              <a:ext uri="{FF2B5EF4-FFF2-40B4-BE49-F238E27FC236}">
                <a16:creationId xmlns:a16="http://schemas.microsoft.com/office/drawing/2014/main" id="{20606BD7-93C7-43A9-B3FB-92CE3AA0C65C}"/>
              </a:ext>
            </a:extLst>
          </p:cNvPr>
          <p:cNvSpPr>
            <a:spLocks xmlns:a="http://schemas.openxmlformats.org/drawingml/2006/main" noGrp="1"/>
          </p:cNvSpPr>
          <p:nvPr/>
        </p:nvSpPr>
        <p:spPr>
          <a:xfrm xmlns:a="http://schemas.openxmlformats.org/drawingml/2006/main">
            <a:off x="6858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Data, model, assumptions and execution context.</a:t>
            </a:r>
          </a:p>
        </p:txBody>
      </p:sp>
      <p:sp>
        <p:nvSpPr>
          <p:cNvPr id="8" name="">
            <a:extLst xmlns:a="http://schemas.openxmlformats.org/drawingml/2006/main">
              <a:ext uri="{FF2B5EF4-FFF2-40B4-BE49-F238E27FC236}">
                <a16:creationId xmlns:a16="http://schemas.microsoft.com/office/drawing/2014/main" id="{D056BAB6-13C6-49F1-AAD7-9A24EC8DB93D}"/>
              </a:ext>
            </a:extLst>
          </p:cNvPr>
          <p:cNvSpPr>
            <a:spLocks xmlns:a="http://schemas.openxmlformats.org/drawingml/2006/main" noGrp="1"/>
          </p:cNvSpPr>
          <p:nvPr/>
        </p:nvSpPr>
        <p:spPr>
          <a:xfrm xmlns:a="http://schemas.openxmlformats.org/drawingml/2006/main">
            <a:off x="436245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C7486152-4A7D-4047-AEF6-833B1FCD6275}"/>
              </a:ext>
            </a:extLst>
          </p:cNvPr>
          <p:cNvSpPr>
            <a:spLocks xmlns:a="http://schemas.openxmlformats.org/drawingml/2006/main" noGrp="1"/>
          </p:cNvSpPr>
          <p:nvPr/>
        </p:nvSpPr>
        <p:spPr>
          <a:xfrm xmlns:a="http://schemas.openxmlformats.org/drawingml/2006/main">
            <a:off x="436245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Review evidence</a:t>
            </a:r>
          </a:p>
        </p:txBody>
      </p:sp>
      <p:sp>
        <p:nvSpPr>
          <p:cNvPr id="10" name="">
            <a:extLst xmlns:a="http://schemas.openxmlformats.org/drawingml/2006/main">
              <a:ext uri="{FF2B5EF4-FFF2-40B4-BE49-F238E27FC236}">
                <a16:creationId xmlns:a16="http://schemas.microsoft.com/office/drawing/2014/main" id="{A9E0B318-7108-4B18-A0C5-BB5683B28A0B}"/>
              </a:ext>
            </a:extLst>
          </p:cNvPr>
          <p:cNvSpPr>
            <a:spLocks xmlns:a="http://schemas.openxmlformats.org/drawingml/2006/main" noGrp="1"/>
          </p:cNvSpPr>
          <p:nvPr/>
        </p:nvSpPr>
        <p:spPr>
          <a:xfrm xmlns:a="http://schemas.openxmlformats.org/drawingml/2006/main">
            <a:off x="436245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Diagnostics, comments and recorded approvals.</a:t>
            </a:r>
          </a:p>
        </p:txBody>
      </p:sp>
      <p:sp>
        <p:nvSpPr>
          <p:cNvPr id="11" name="">
            <a:extLst xmlns:a="http://schemas.openxmlformats.org/drawingml/2006/main">
              <a:ext uri="{FF2B5EF4-FFF2-40B4-BE49-F238E27FC236}">
                <a16:creationId xmlns:a16="http://schemas.microsoft.com/office/drawing/2014/main" id="{35395E53-482A-47EE-BCBC-B51F58527D01}"/>
              </a:ext>
            </a:extLst>
          </p:cNvPr>
          <p:cNvSpPr>
            <a:spLocks xmlns:a="http://schemas.openxmlformats.org/drawingml/2006/main" noGrp="1"/>
          </p:cNvSpPr>
          <p:nvPr/>
        </p:nvSpPr>
        <p:spPr>
          <a:xfrm xmlns:a="http://schemas.openxmlformats.org/drawingml/2006/main">
            <a:off x="80391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7BEB8249-8097-432B-843C-44E761191479}"/>
              </a:ext>
            </a:extLst>
          </p:cNvPr>
          <p:cNvSpPr>
            <a:spLocks xmlns:a="http://schemas.openxmlformats.org/drawingml/2006/main" noGrp="1"/>
          </p:cNvSpPr>
          <p:nvPr/>
        </p:nvSpPr>
        <p:spPr>
          <a:xfrm xmlns:a="http://schemas.openxmlformats.org/drawingml/2006/main">
            <a:off x="80391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Sealed record</a:t>
            </a:r>
          </a:p>
        </p:txBody>
      </p:sp>
      <p:sp>
        <p:nvSpPr>
          <p:cNvPr id="13" name="">
            <a:extLst xmlns:a="http://schemas.openxmlformats.org/drawingml/2006/main">
              <a:ext uri="{FF2B5EF4-FFF2-40B4-BE49-F238E27FC236}">
                <a16:creationId xmlns:a16="http://schemas.microsoft.com/office/drawing/2014/main" id="{27BAFF6F-14E6-4F26-90A6-1340D639FB93}"/>
              </a:ext>
            </a:extLst>
          </p:cNvPr>
          <p:cNvSpPr>
            <a:spLocks xmlns:a="http://schemas.openxmlformats.org/drawingml/2006/main" noGrp="1"/>
          </p:cNvSpPr>
          <p:nvPr/>
        </p:nvSpPr>
        <p:spPr>
          <a:xfrm xmlns:a="http://schemas.openxmlformats.org/drawingml/2006/main">
            <a:off x="80391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A verifiable version with corrections superseding it.</a:t>
            </a:r>
          </a:p>
        </p:txBody>
      </p:sp>
      <p:sp>
        <p:nvSpPr>
          <p:cNvPr id="14" name="">
            <a:extLst xmlns:a="http://schemas.openxmlformats.org/drawingml/2006/main">
              <a:ext uri="{FF2B5EF4-FFF2-40B4-BE49-F238E27FC236}">
                <a16:creationId xmlns:a16="http://schemas.microsoft.com/office/drawing/2014/main" id="{AA6012D2-55D7-4652-83FE-4E22153D601B}"/>
              </a:ext>
            </a:extLst>
          </p:cNvPr>
          <p:cNvSpPr>
            <a:spLocks xmlns:a="http://schemas.openxmlformats.org/drawingml/2006/main" noGrp="1"/>
          </p:cNvSpPr>
          <p:nvPr/>
        </p:nvSpPr>
        <p:spPr>
          <a:xfrm xmlns:a="http://schemas.openxmlformats.org/drawingml/2006/main">
            <a:off x="685800" y="6191250"/>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r>
              <a:t/>
            </a:r>
          </a:p>
        </p:txBody>
      </p:sp>
      <p:sp>
        <p:nvSpPr>
          <p:cNvPr id="15" name="">
            <a:extLst xmlns:a="http://schemas.openxmlformats.org/drawingml/2006/main">
              <a:ext uri="{FF2B5EF4-FFF2-40B4-BE49-F238E27FC236}">
                <a16:creationId xmlns:a16="http://schemas.microsoft.com/office/drawing/2014/main" id="{09FE3E2F-B36E-49D0-943F-646ABC9ACE28}"/>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F9D215B6-A857-4995-A51C-33F4487781FD}"/>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14 / 20</a:t>
            </a:r>
          </a:p>
        </p:txBody>
      </p:sp>
    </p:spTree>
    <p:extLst>
      <p:ext uri="{BB962C8B-B14F-4D97-AF65-F5344CB8AC3E}">
        <p14:creationId xmlns:p14="http://schemas.microsoft.com/office/powerpoint/2010/main" val="295207237"/>
      </p:ext>
    </p:extLst>
  </p:cSld>
</p:sld>
</file>

<file path=ppt/slides/slide15.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fa7fbac1ba534560"/>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918A1DEF-45D7-4062-BDCC-BE59A52A8483}"/>
              </a:ext>
            </a:extLst>
          </p:cNvPr>
          <p:cNvSpPr>
            <a:spLocks xmlns:a="http://schemas.openxmlformats.org/drawingml/2006/main" noGrp="1"/>
          </p:cNvSpPr>
          <p:nvPr/>
        </p:nvSpPr>
        <p:spPr>
          <a:xfrm xmlns:a="http://schemas.openxmlformats.org/drawingml/2006/main">
            <a:off x="7858125" y="447675"/>
            <a:ext cx="3524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7606F"/>
                </a:solidFill>
                <a:latin typeface="Liberation Sans"/>
                <a:ea typeface="Liberation Sans"/>
                <a:cs typeface="Liberation Sans"/>
              </a:defRPr>
            </a:pPr>
            <a:r>
              <a:rPr sz="1275" b="0">
                <a:solidFill>
                  <a:srgbClr val="47606F"/>
                </a:solidFill>
                <a:latin typeface="Liberation Sans"/>
                <a:ea typeface="Liberation Sans"/>
                <a:cs typeface="Liberation Sans"/>
              </a:rPr>
              <a:t>Worked reserving exception</a:t>
            </a:r>
          </a:p>
        </p:txBody>
      </p:sp>
      <p:sp>
        <p:nvSpPr>
          <p:cNvPr id="3" name="">
            <a:extLst xmlns:a="http://schemas.openxmlformats.org/drawingml/2006/main">
              <a:ext uri="{FF2B5EF4-FFF2-40B4-BE49-F238E27FC236}">
                <a16:creationId xmlns:a16="http://schemas.microsoft.com/office/drawing/2014/main" id="{660D7913-093F-4FA9-A844-F558B1A7FD9E}"/>
              </a:ext>
            </a:extLst>
          </p:cNvPr>
          <p:cNvSpPr>
            <a:spLocks xmlns:a="http://schemas.openxmlformats.org/drawingml/2006/main" noGrp="1"/>
          </p:cNvSpPr>
          <p:nvPr/>
        </p:nvSpPr>
        <p:spPr>
          <a:xfrm xmlns:a="http://schemas.openxmlformats.org/drawingml/2006/main">
            <a:off x="685800" y="1304925"/>
            <a:ext cx="107632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An unexplained movement</a:t>
            </a:r>
          </a:p>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stops the reporting handoff</a:t>
            </a:r>
          </a:p>
        </p:txBody>
      </p:sp>
      <p:sp>
        <p:nvSpPr>
          <p:cNvPr id="4" name="">
            <a:extLst xmlns:a="http://schemas.openxmlformats.org/drawingml/2006/main">
              <a:ext uri="{FF2B5EF4-FFF2-40B4-BE49-F238E27FC236}">
                <a16:creationId xmlns:a16="http://schemas.microsoft.com/office/drawing/2014/main" id="{B81DAA0B-2B7A-4A96-80E0-CC4764CD2BA9}"/>
              </a:ext>
            </a:extLst>
          </p:cNvPr>
          <p:cNvSpPr>
            <a:spLocks xmlns:a="http://schemas.openxmlformats.org/drawingml/2006/main" noGrp="1"/>
          </p:cNvSpPr>
          <p:nvPr/>
        </p:nvSpPr>
        <p:spPr>
          <a:xfrm xmlns:a="http://schemas.openxmlformats.org/drawingml/2006/main">
            <a:off x="685800" y="2857500"/>
            <a:ext cx="1066800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47606F"/>
                </a:solidFill>
                <a:latin typeface="Liberation Sans"/>
                <a:ea typeface="Liberation Sans"/>
                <a:cs typeface="Liberation Sans"/>
              </a:defRPr>
            </a:pPr>
            <a:r>
              <a:rPr sz="2100" b="0">
                <a:solidFill>
                  <a:srgbClr val="47606F"/>
                </a:solidFill>
                <a:latin typeface="Liberation Sans"/>
                <a:ea typeface="Liberation Sans"/>
                <a:cs typeface="Liberation Sans"/>
              </a:rPr>
              <a:t>An illustrative close reveals a difference between the source extract and the result.</a:t>
            </a:r>
          </a:p>
        </p:txBody>
      </p:sp>
      <p:sp>
        <p:nvSpPr>
          <p:cNvPr id="5" name="">
            <a:extLst xmlns:a="http://schemas.openxmlformats.org/drawingml/2006/main">
              <a:ext uri="{FF2B5EF4-FFF2-40B4-BE49-F238E27FC236}">
                <a16:creationId xmlns:a16="http://schemas.microsoft.com/office/drawing/2014/main" id="{C1015ED6-A53B-4AC7-8989-51663D6F5656}"/>
              </a:ext>
            </a:extLst>
          </p:cNvPr>
          <p:cNvSpPr>
            <a:spLocks xmlns:a="http://schemas.openxmlformats.org/drawingml/2006/main" noGrp="1"/>
          </p:cNvSpPr>
          <p:nvPr/>
        </p:nvSpPr>
        <p:spPr>
          <a:xfrm xmlns:a="http://schemas.openxmlformats.org/drawingml/2006/main">
            <a:off x="6858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9459BD01-05F3-4762-B030-25C27F3A3492}"/>
              </a:ext>
            </a:extLst>
          </p:cNvPr>
          <p:cNvSpPr>
            <a:spLocks xmlns:a="http://schemas.openxmlformats.org/drawingml/2006/main" noGrp="1"/>
          </p:cNvSpPr>
          <p:nvPr/>
        </p:nvSpPr>
        <p:spPr>
          <a:xfrm xmlns:a="http://schemas.openxmlformats.org/drawingml/2006/main">
            <a:off x="6858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Detect</a:t>
            </a:r>
          </a:p>
        </p:txBody>
      </p:sp>
      <p:sp>
        <p:nvSpPr>
          <p:cNvPr id="7" name="">
            <a:extLst xmlns:a="http://schemas.openxmlformats.org/drawingml/2006/main">
              <a:ext uri="{FF2B5EF4-FFF2-40B4-BE49-F238E27FC236}">
                <a16:creationId xmlns:a16="http://schemas.microsoft.com/office/drawing/2014/main" id="{6CCA8547-A3AD-4E55-B824-86A25E2E55B4}"/>
              </a:ext>
            </a:extLst>
          </p:cNvPr>
          <p:cNvSpPr>
            <a:spLocks xmlns:a="http://schemas.openxmlformats.org/drawingml/2006/main" noGrp="1"/>
          </p:cNvSpPr>
          <p:nvPr/>
        </p:nvSpPr>
        <p:spPr>
          <a:xfrm xmlns:a="http://schemas.openxmlformats.org/drawingml/2006/main">
            <a:off x="6858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Reconciliation flags the difference.</a:t>
            </a:r>
          </a:p>
        </p:txBody>
      </p:sp>
      <p:sp>
        <p:nvSpPr>
          <p:cNvPr id="8" name="">
            <a:extLst xmlns:a="http://schemas.openxmlformats.org/drawingml/2006/main">
              <a:ext uri="{FF2B5EF4-FFF2-40B4-BE49-F238E27FC236}">
                <a16:creationId xmlns:a16="http://schemas.microsoft.com/office/drawing/2014/main" id="{AF7FE9A1-1CC5-446F-9778-8D0F78BD3BD0}"/>
              </a:ext>
            </a:extLst>
          </p:cNvPr>
          <p:cNvSpPr>
            <a:spLocks xmlns:a="http://schemas.openxmlformats.org/drawingml/2006/main" noGrp="1"/>
          </p:cNvSpPr>
          <p:nvPr/>
        </p:nvSpPr>
        <p:spPr>
          <a:xfrm xmlns:a="http://schemas.openxmlformats.org/drawingml/2006/main">
            <a:off x="436245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A729F801-9E0C-4473-8FF9-29A47A6F0C06}"/>
              </a:ext>
            </a:extLst>
          </p:cNvPr>
          <p:cNvSpPr>
            <a:spLocks xmlns:a="http://schemas.openxmlformats.org/drawingml/2006/main" noGrp="1"/>
          </p:cNvSpPr>
          <p:nvPr/>
        </p:nvSpPr>
        <p:spPr>
          <a:xfrm xmlns:a="http://schemas.openxmlformats.org/drawingml/2006/main">
            <a:off x="436245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Investigate</a:t>
            </a:r>
          </a:p>
        </p:txBody>
      </p:sp>
      <p:sp>
        <p:nvSpPr>
          <p:cNvPr id="10" name="">
            <a:extLst xmlns:a="http://schemas.openxmlformats.org/drawingml/2006/main">
              <a:ext uri="{FF2B5EF4-FFF2-40B4-BE49-F238E27FC236}">
                <a16:creationId xmlns:a16="http://schemas.microsoft.com/office/drawing/2014/main" id="{790A4217-7433-4DB6-8250-247606304ACB}"/>
              </a:ext>
            </a:extLst>
          </p:cNvPr>
          <p:cNvSpPr>
            <a:spLocks xmlns:a="http://schemas.openxmlformats.org/drawingml/2006/main" noGrp="1"/>
          </p:cNvSpPr>
          <p:nvPr/>
        </p:nvSpPr>
        <p:spPr>
          <a:xfrm xmlns:a="http://schemas.openxmlformats.org/drawingml/2006/main">
            <a:off x="436245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The actuary traces the data and model version.</a:t>
            </a:r>
          </a:p>
        </p:txBody>
      </p:sp>
      <p:sp>
        <p:nvSpPr>
          <p:cNvPr id="11" name="">
            <a:extLst xmlns:a="http://schemas.openxmlformats.org/drawingml/2006/main">
              <a:ext uri="{FF2B5EF4-FFF2-40B4-BE49-F238E27FC236}">
                <a16:creationId xmlns:a16="http://schemas.microsoft.com/office/drawing/2014/main" id="{D6872908-BFEC-4E29-8F81-72D20486A848}"/>
              </a:ext>
            </a:extLst>
          </p:cNvPr>
          <p:cNvSpPr>
            <a:spLocks xmlns:a="http://schemas.openxmlformats.org/drawingml/2006/main" noGrp="1"/>
          </p:cNvSpPr>
          <p:nvPr/>
        </p:nvSpPr>
        <p:spPr>
          <a:xfrm xmlns:a="http://schemas.openxmlformats.org/drawingml/2006/main">
            <a:off x="80391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3B3CE6C8-0815-49BC-BEB5-8EC731CBC5A1}"/>
              </a:ext>
            </a:extLst>
          </p:cNvPr>
          <p:cNvSpPr>
            <a:spLocks xmlns:a="http://schemas.openxmlformats.org/drawingml/2006/main" noGrp="1"/>
          </p:cNvSpPr>
          <p:nvPr/>
        </p:nvSpPr>
        <p:spPr>
          <a:xfrm xmlns:a="http://schemas.openxmlformats.org/drawingml/2006/main">
            <a:off x="80391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Release</a:t>
            </a:r>
          </a:p>
        </p:txBody>
      </p:sp>
      <p:sp>
        <p:nvSpPr>
          <p:cNvPr id="13" name="">
            <a:extLst xmlns:a="http://schemas.openxmlformats.org/drawingml/2006/main">
              <a:ext uri="{FF2B5EF4-FFF2-40B4-BE49-F238E27FC236}">
                <a16:creationId xmlns:a16="http://schemas.microsoft.com/office/drawing/2014/main" id="{1800F666-C7AB-411E-8C74-E0095B52FF6C}"/>
              </a:ext>
            </a:extLst>
          </p:cNvPr>
          <p:cNvSpPr>
            <a:spLocks xmlns:a="http://schemas.openxmlformats.org/drawingml/2006/main" noGrp="1"/>
          </p:cNvSpPr>
          <p:nvPr/>
        </p:nvSpPr>
        <p:spPr>
          <a:xfrm xmlns:a="http://schemas.openxmlformats.org/drawingml/2006/main">
            <a:off x="80391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The owner approves a corrected, reproducible result.</a:t>
            </a:r>
          </a:p>
        </p:txBody>
      </p:sp>
      <p:sp>
        <p:nvSpPr>
          <p:cNvPr id="14" name="">
            <a:extLst xmlns:a="http://schemas.openxmlformats.org/drawingml/2006/main">
              <a:ext uri="{FF2B5EF4-FFF2-40B4-BE49-F238E27FC236}">
                <a16:creationId xmlns:a16="http://schemas.microsoft.com/office/drawing/2014/main" id="{0BEABFEF-8BD9-4B14-97EC-CF09529FEDFE}"/>
              </a:ext>
            </a:extLst>
          </p:cNvPr>
          <p:cNvSpPr>
            <a:spLocks xmlns:a="http://schemas.openxmlformats.org/drawingml/2006/main" noGrp="1"/>
          </p:cNvSpPr>
          <p:nvPr/>
        </p:nvSpPr>
        <p:spPr>
          <a:xfrm xmlns:a="http://schemas.openxmlformats.org/drawingml/2006/main">
            <a:off x="685800" y="6191250"/>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Illustrative review scenario. Qualified actuarial sign-off remains essential.</a:t>
            </a:r>
          </a:p>
        </p:txBody>
      </p:sp>
      <p:sp>
        <p:nvSpPr>
          <p:cNvPr id="15" name="">
            <a:extLst xmlns:a="http://schemas.openxmlformats.org/drawingml/2006/main">
              <a:ext uri="{FF2B5EF4-FFF2-40B4-BE49-F238E27FC236}">
                <a16:creationId xmlns:a16="http://schemas.microsoft.com/office/drawing/2014/main" id="{7772EFE8-E172-4119-BD25-D9F5D92897A0}"/>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323B2BBC-7D42-4A9B-81C4-D0078030D626}"/>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15 / 20</a:t>
            </a:r>
          </a:p>
        </p:txBody>
      </p:sp>
    </p:spTree>
    <p:extLst>
      <p:ext uri="{BB962C8B-B14F-4D97-AF65-F5344CB8AC3E}">
        <p14:creationId xmlns:p14="http://schemas.microsoft.com/office/powerpoint/2010/main" val="133370548"/>
      </p:ext>
    </p:extLst>
  </p:cSld>
</p:sld>
</file>

<file path=ppt/slides/slide16.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cbbdf3e5a04a44ea"/>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AE921DEB-73D2-47A1-90D9-94B30427F986}"/>
              </a:ext>
            </a:extLst>
          </p:cNvPr>
          <p:cNvSpPr>
            <a:spLocks xmlns:a="http://schemas.openxmlformats.org/drawingml/2006/main" noGrp="1"/>
          </p:cNvSpPr>
          <p:nvPr/>
        </p:nvSpPr>
        <p:spPr>
          <a:xfrm xmlns:a="http://schemas.openxmlformats.org/drawingml/2006/main">
            <a:off x="7858125" y="447675"/>
            <a:ext cx="3524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7606F"/>
                </a:solidFill>
                <a:latin typeface="Liberation Sans"/>
                <a:ea typeface="Liberation Sans"/>
                <a:cs typeface="Liberation Sans"/>
              </a:defRPr>
            </a:pPr>
            <a:r>
              <a:rPr sz="1275" b="0">
                <a:solidFill>
                  <a:srgbClr val="47606F"/>
                </a:solidFill>
                <a:latin typeface="Liberation Sans"/>
                <a:ea typeface="Liberation Sans"/>
                <a:cs typeface="Liberation Sans"/>
              </a:rPr>
              <a:t>Business value</a:t>
            </a:r>
          </a:p>
        </p:txBody>
      </p:sp>
      <p:sp>
        <p:nvSpPr>
          <p:cNvPr id="3" name="">
            <a:extLst xmlns:a="http://schemas.openxmlformats.org/drawingml/2006/main">
              <a:ext uri="{FF2B5EF4-FFF2-40B4-BE49-F238E27FC236}">
                <a16:creationId xmlns:a16="http://schemas.microsoft.com/office/drawing/2014/main" id="{2712E22E-A8FE-4E31-A34B-A43EFD4F5EAB}"/>
              </a:ext>
            </a:extLst>
          </p:cNvPr>
          <p:cNvSpPr>
            <a:spLocks xmlns:a="http://schemas.openxmlformats.org/drawingml/2006/main" noGrp="1"/>
          </p:cNvSpPr>
          <p:nvPr/>
        </p:nvSpPr>
        <p:spPr>
          <a:xfrm xmlns:a="http://schemas.openxmlformats.org/drawingml/2006/main">
            <a:off x="685800" y="1304925"/>
            <a:ext cx="107632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A business case your</a:t>
            </a:r>
          </a:p>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team can measure</a:t>
            </a:r>
          </a:p>
        </p:txBody>
      </p:sp>
      <p:sp>
        <p:nvSpPr>
          <p:cNvPr id="4" name="">
            <a:extLst xmlns:a="http://schemas.openxmlformats.org/drawingml/2006/main">
              <a:ext uri="{FF2B5EF4-FFF2-40B4-BE49-F238E27FC236}">
                <a16:creationId xmlns:a16="http://schemas.microsoft.com/office/drawing/2014/main" id="{E55C9AA9-C587-468B-953B-D09D5FE94C22}"/>
              </a:ext>
            </a:extLst>
          </p:cNvPr>
          <p:cNvSpPr>
            <a:spLocks xmlns:a="http://schemas.openxmlformats.org/drawingml/2006/main" noGrp="1"/>
          </p:cNvSpPr>
          <p:nvPr/>
        </p:nvSpPr>
        <p:spPr>
          <a:xfrm xmlns:a="http://schemas.openxmlformats.org/drawingml/2006/main">
            <a:off x="685800" y="2857500"/>
            <a:ext cx="1066800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47606F"/>
                </a:solidFill>
                <a:latin typeface="Liberation Sans"/>
                <a:ea typeface="Liberation Sans"/>
                <a:cs typeface="Liberation Sans"/>
              </a:defRPr>
            </a:pPr>
            <a:r>
              <a:rPr sz="2100" b="0">
                <a:solidFill>
                  <a:srgbClr val="47606F"/>
                </a:solidFill>
                <a:latin typeface="Liberation Sans"/>
                <a:ea typeface="Liberation Sans"/>
                <a:cs typeface="Liberation Sans"/>
              </a:rPr>
              <a:t>Illustrative preparation improvement: eight recurring analyses per month with 25 hours released per analysis.</a:t>
            </a:r>
          </a:p>
        </p:txBody>
      </p:sp>
      <p:sp>
        <p:nvSpPr>
          <p:cNvPr id="5" name="">
            <a:extLst xmlns:a="http://schemas.openxmlformats.org/drawingml/2006/main">
              <a:ext uri="{FF2B5EF4-FFF2-40B4-BE49-F238E27FC236}">
                <a16:creationId xmlns:a16="http://schemas.microsoft.com/office/drawing/2014/main" id="{8715A53F-AB3C-453E-82EB-A1226D61F9DA}"/>
              </a:ext>
            </a:extLst>
          </p:cNvPr>
          <p:cNvSpPr>
            <a:spLocks xmlns:a="http://schemas.openxmlformats.org/drawingml/2006/main" noGrp="1"/>
          </p:cNvSpPr>
          <p:nvPr/>
        </p:nvSpPr>
        <p:spPr>
          <a:xfrm xmlns:a="http://schemas.openxmlformats.org/drawingml/2006/main">
            <a:off x="6858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B0882BEB-1471-43FC-924A-17B1E7C35E98}"/>
              </a:ext>
            </a:extLst>
          </p:cNvPr>
          <p:cNvSpPr>
            <a:spLocks xmlns:a="http://schemas.openxmlformats.org/drawingml/2006/main" noGrp="1"/>
          </p:cNvSpPr>
          <p:nvPr/>
        </p:nvSpPr>
        <p:spPr>
          <a:xfrm xmlns:a="http://schemas.openxmlformats.org/drawingml/2006/main">
            <a:off x="6858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200 hours / month</a:t>
            </a:r>
          </a:p>
        </p:txBody>
      </p:sp>
      <p:sp>
        <p:nvSpPr>
          <p:cNvPr id="7" name="">
            <a:extLst xmlns:a="http://schemas.openxmlformats.org/drawingml/2006/main">
              <a:ext uri="{FF2B5EF4-FFF2-40B4-BE49-F238E27FC236}">
                <a16:creationId xmlns:a16="http://schemas.microsoft.com/office/drawing/2014/main" id="{432545A8-72A2-4FD0-BD4E-AC41AD3CB594}"/>
              </a:ext>
            </a:extLst>
          </p:cNvPr>
          <p:cNvSpPr>
            <a:spLocks xmlns:a="http://schemas.openxmlformats.org/drawingml/2006/main" noGrp="1"/>
          </p:cNvSpPr>
          <p:nvPr/>
        </p:nvSpPr>
        <p:spPr>
          <a:xfrm xmlns:a="http://schemas.openxmlformats.org/drawingml/2006/main">
            <a:off x="6858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8 analyses × 25 preparation hours.</a:t>
            </a:r>
          </a:p>
        </p:txBody>
      </p:sp>
      <p:sp>
        <p:nvSpPr>
          <p:cNvPr id="8" name="">
            <a:extLst xmlns:a="http://schemas.openxmlformats.org/drawingml/2006/main">
              <a:ext uri="{FF2B5EF4-FFF2-40B4-BE49-F238E27FC236}">
                <a16:creationId xmlns:a16="http://schemas.microsoft.com/office/drawing/2014/main" id="{FC706000-A6D8-412B-997D-677FB638D1FE}"/>
              </a:ext>
            </a:extLst>
          </p:cNvPr>
          <p:cNvSpPr>
            <a:spLocks xmlns:a="http://schemas.openxmlformats.org/drawingml/2006/main" noGrp="1"/>
          </p:cNvSpPr>
          <p:nvPr/>
        </p:nvSpPr>
        <p:spPr>
          <a:xfrm xmlns:a="http://schemas.openxmlformats.org/drawingml/2006/main">
            <a:off x="436245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E1BDB5E4-BC93-4A77-956E-9C1037ADD6B5}"/>
              </a:ext>
            </a:extLst>
          </p:cNvPr>
          <p:cNvSpPr>
            <a:spLocks xmlns:a="http://schemas.openxmlformats.org/drawingml/2006/main" noGrp="1"/>
          </p:cNvSpPr>
          <p:nvPr/>
        </p:nvSpPr>
        <p:spPr>
          <a:xfrm xmlns:a="http://schemas.openxmlformats.org/drawingml/2006/main">
            <a:off x="436245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Quality measures</a:t>
            </a:r>
          </a:p>
        </p:txBody>
      </p:sp>
      <p:sp>
        <p:nvSpPr>
          <p:cNvPr id="10" name="">
            <a:extLst xmlns:a="http://schemas.openxmlformats.org/drawingml/2006/main">
              <a:ext uri="{FF2B5EF4-FFF2-40B4-BE49-F238E27FC236}">
                <a16:creationId xmlns:a16="http://schemas.microsoft.com/office/drawing/2014/main" id="{CCDFB8A0-1B2C-472A-A2CE-C3EEE64EE18A}"/>
              </a:ext>
            </a:extLst>
          </p:cNvPr>
          <p:cNvSpPr>
            <a:spLocks xmlns:a="http://schemas.openxmlformats.org/drawingml/2006/main" noGrp="1"/>
          </p:cNvSpPr>
          <p:nvPr/>
        </p:nvSpPr>
        <p:spPr>
          <a:xfrm xmlns:a="http://schemas.openxmlformats.org/drawingml/2006/main">
            <a:off x="436245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Reconciliation, reproducibility and review findings.</a:t>
            </a:r>
          </a:p>
        </p:txBody>
      </p:sp>
      <p:sp>
        <p:nvSpPr>
          <p:cNvPr id="11" name="">
            <a:extLst xmlns:a="http://schemas.openxmlformats.org/drawingml/2006/main">
              <a:ext uri="{FF2B5EF4-FFF2-40B4-BE49-F238E27FC236}">
                <a16:creationId xmlns:a16="http://schemas.microsoft.com/office/drawing/2014/main" id="{2B0765F8-7864-451B-962E-7C54FBEB6D19}"/>
              </a:ext>
            </a:extLst>
          </p:cNvPr>
          <p:cNvSpPr>
            <a:spLocks xmlns:a="http://schemas.openxmlformats.org/drawingml/2006/main" noGrp="1"/>
          </p:cNvSpPr>
          <p:nvPr/>
        </p:nvSpPr>
        <p:spPr>
          <a:xfrm xmlns:a="http://schemas.openxmlformats.org/drawingml/2006/main">
            <a:off x="80391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6F093B68-3B2D-458A-B7F3-6044595DCA8D}"/>
              </a:ext>
            </a:extLst>
          </p:cNvPr>
          <p:cNvSpPr>
            <a:spLocks xmlns:a="http://schemas.openxmlformats.org/drawingml/2006/main" noGrp="1"/>
          </p:cNvSpPr>
          <p:nvPr/>
        </p:nvSpPr>
        <p:spPr>
          <a:xfrm xmlns:a="http://schemas.openxmlformats.org/drawingml/2006/main">
            <a:off x="80391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Cost measures</a:t>
            </a:r>
          </a:p>
        </p:txBody>
      </p:sp>
      <p:sp>
        <p:nvSpPr>
          <p:cNvPr id="13" name="">
            <a:extLst xmlns:a="http://schemas.openxmlformats.org/drawingml/2006/main">
              <a:ext uri="{FF2B5EF4-FFF2-40B4-BE49-F238E27FC236}">
                <a16:creationId xmlns:a16="http://schemas.microsoft.com/office/drawing/2014/main" id="{9DC37929-6F28-4DD8-A392-105127649FEC}"/>
              </a:ext>
            </a:extLst>
          </p:cNvPr>
          <p:cNvSpPr>
            <a:spLocks xmlns:a="http://schemas.openxmlformats.org/drawingml/2006/main" noGrp="1"/>
          </p:cNvSpPr>
          <p:nvPr/>
        </p:nvSpPr>
        <p:spPr>
          <a:xfrm xmlns:a="http://schemas.openxmlformats.org/drawingml/2006/main">
            <a:off x="80391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Compute, licensing, validation and ongoing support.</a:t>
            </a:r>
          </a:p>
        </p:txBody>
      </p:sp>
      <p:sp>
        <p:nvSpPr>
          <p:cNvPr id="14" name="">
            <a:extLst xmlns:a="http://schemas.openxmlformats.org/drawingml/2006/main">
              <a:ext uri="{FF2B5EF4-FFF2-40B4-BE49-F238E27FC236}">
                <a16:creationId xmlns:a16="http://schemas.microsoft.com/office/drawing/2014/main" id="{50F612E5-6392-410D-AE42-2636E4F23D10}"/>
              </a:ext>
            </a:extLst>
          </p:cNvPr>
          <p:cNvSpPr>
            <a:spLocks xmlns:a="http://schemas.openxmlformats.org/drawingml/2006/main" noGrp="1"/>
          </p:cNvSpPr>
          <p:nvPr/>
        </p:nvSpPr>
        <p:spPr>
          <a:xfrm xmlns:a="http://schemas.openxmlformats.org/drawingml/2006/main">
            <a:off x="685800" y="6191250"/>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Illustrative planning. Released capacity becomes cash savings only when costs actually reduce.</a:t>
            </a:r>
          </a:p>
        </p:txBody>
      </p:sp>
      <p:sp>
        <p:nvSpPr>
          <p:cNvPr id="15" name="">
            <a:extLst xmlns:a="http://schemas.openxmlformats.org/drawingml/2006/main">
              <a:ext uri="{FF2B5EF4-FFF2-40B4-BE49-F238E27FC236}">
                <a16:creationId xmlns:a16="http://schemas.microsoft.com/office/drawing/2014/main" id="{FD6F37BB-E45D-4FF8-A3E6-97DD9B92793A}"/>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DED5A641-C615-4660-BA08-6B5AE09203BB}"/>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16 / 20</a:t>
            </a:r>
          </a:p>
        </p:txBody>
      </p:sp>
    </p:spTree>
    <p:extLst>
      <p:ext uri="{BB962C8B-B14F-4D97-AF65-F5344CB8AC3E}">
        <p14:creationId xmlns:p14="http://schemas.microsoft.com/office/powerpoint/2010/main" val="1320293369"/>
      </p:ext>
    </p:extLst>
  </p:cSld>
</p:sld>
</file>

<file path=ppt/slides/slide17.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e40fe57d0f6e4ae3"/>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5F953867-0C7A-40EF-9103-6C4385B4B949}"/>
              </a:ext>
            </a:extLst>
          </p:cNvPr>
          <p:cNvSpPr>
            <a:spLocks xmlns:a="http://schemas.openxmlformats.org/drawingml/2006/main" noGrp="1"/>
          </p:cNvSpPr>
          <p:nvPr/>
        </p:nvSpPr>
        <p:spPr>
          <a:xfrm xmlns:a="http://schemas.openxmlformats.org/drawingml/2006/main">
            <a:off x="7858125" y="447675"/>
            <a:ext cx="3524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7606F"/>
                </a:solidFill>
                <a:latin typeface="Liberation Sans"/>
                <a:ea typeface="Liberation Sans"/>
                <a:cs typeface="Liberation Sans"/>
              </a:defRPr>
            </a:pPr>
            <a:r>
              <a:rPr sz="1275" b="0">
                <a:solidFill>
                  <a:srgbClr val="47606F"/>
                </a:solidFill>
                <a:latin typeface="Liberation Sans"/>
                <a:ea typeface="Liberation Sans"/>
                <a:cs typeface="Liberation Sans"/>
              </a:rPr>
              <a:t>Twelve use-case starting points</a:t>
            </a:r>
          </a:p>
        </p:txBody>
      </p:sp>
      <p:sp>
        <p:nvSpPr>
          <p:cNvPr id="3" name="">
            <a:extLst xmlns:a="http://schemas.openxmlformats.org/drawingml/2006/main">
              <a:ext uri="{FF2B5EF4-FFF2-40B4-BE49-F238E27FC236}">
                <a16:creationId xmlns:a16="http://schemas.microsoft.com/office/drawing/2014/main" id="{80E8A266-2833-4D0C-A7C3-5E4BE5868FCF}"/>
              </a:ext>
            </a:extLst>
          </p:cNvPr>
          <p:cNvSpPr>
            <a:spLocks xmlns:a="http://schemas.openxmlformats.org/drawingml/2006/main" noGrp="1"/>
          </p:cNvSpPr>
          <p:nvPr/>
        </p:nvSpPr>
        <p:spPr>
          <a:xfrm xmlns:a="http://schemas.openxmlformats.org/drawingml/2006/main">
            <a:off x="685800" y="1304925"/>
            <a:ext cx="107632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A roadmap across</a:t>
            </a:r>
          </a:p>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the actuarial function</a:t>
            </a:r>
          </a:p>
        </p:txBody>
      </p:sp>
      <p:sp>
        <p:nvSpPr>
          <p:cNvPr id="4" name="">
            <a:extLst xmlns:a="http://schemas.openxmlformats.org/drawingml/2006/main">
              <a:ext uri="{FF2B5EF4-FFF2-40B4-BE49-F238E27FC236}">
                <a16:creationId xmlns:a16="http://schemas.microsoft.com/office/drawing/2014/main" id="{94D13E34-4397-4614-A8FB-108217F4229E}"/>
              </a:ext>
            </a:extLst>
          </p:cNvPr>
          <p:cNvSpPr>
            <a:spLocks xmlns:a="http://schemas.openxmlformats.org/drawingml/2006/main" noGrp="1"/>
          </p:cNvSpPr>
          <p:nvPr/>
        </p:nvSpPr>
        <p:spPr>
          <a:xfrm xmlns:a="http://schemas.openxmlformats.org/drawingml/2006/main">
            <a:off x="685800" y="2857500"/>
            <a:ext cx="1066800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47606F"/>
                </a:solidFill>
                <a:latin typeface="Liberation Sans"/>
                <a:ea typeface="Liberation Sans"/>
                <a:cs typeface="Liberation Sans"/>
              </a:defRPr>
            </a:pPr>
            <a:r>
              <a:rPr sz="2100" b="0">
                <a:solidFill>
                  <a:srgbClr val="47606F"/>
                </a:solidFill>
                <a:latin typeface="Liberation Sans"/>
                <a:ea typeface="Liberation Sans"/>
                <a:cs typeface="Liberation Sans"/>
              </a:rPr>
              <a:t>The Genellipse catalog includes twelve AI actuarial opportunities.</a:t>
            </a:r>
          </a:p>
        </p:txBody>
      </p:sp>
      <p:sp>
        <p:nvSpPr>
          <p:cNvPr id="5" name="">
            <a:extLst xmlns:a="http://schemas.openxmlformats.org/drawingml/2006/main">
              <a:ext uri="{FF2B5EF4-FFF2-40B4-BE49-F238E27FC236}">
                <a16:creationId xmlns:a16="http://schemas.microsoft.com/office/drawing/2014/main" id="{0469E1A0-318A-464E-9FA4-5378560B703E}"/>
              </a:ext>
            </a:extLst>
          </p:cNvPr>
          <p:cNvSpPr>
            <a:spLocks xmlns:a="http://schemas.openxmlformats.org/drawingml/2006/main" noGrp="1"/>
          </p:cNvSpPr>
          <p:nvPr/>
        </p:nvSpPr>
        <p:spPr>
          <a:xfrm xmlns:a="http://schemas.openxmlformats.org/drawingml/2006/main">
            <a:off x="6858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EA25DC2E-FD5D-4368-B39C-D1BD59F17EFA}"/>
              </a:ext>
            </a:extLst>
          </p:cNvPr>
          <p:cNvSpPr>
            <a:spLocks xmlns:a="http://schemas.openxmlformats.org/drawingml/2006/main" noGrp="1"/>
          </p:cNvSpPr>
          <p:nvPr/>
        </p:nvSpPr>
        <p:spPr>
          <a:xfrm xmlns:a="http://schemas.openxmlformats.org/drawingml/2006/main">
            <a:off x="6858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Analysis workflows</a:t>
            </a:r>
          </a:p>
        </p:txBody>
      </p:sp>
      <p:sp>
        <p:nvSpPr>
          <p:cNvPr id="7" name="">
            <a:extLst xmlns:a="http://schemas.openxmlformats.org/drawingml/2006/main">
              <a:ext uri="{FF2B5EF4-FFF2-40B4-BE49-F238E27FC236}">
                <a16:creationId xmlns:a16="http://schemas.microsoft.com/office/drawing/2014/main" id="{333DB262-BFB8-4E42-96AB-8934C42C8221}"/>
              </a:ext>
            </a:extLst>
          </p:cNvPr>
          <p:cNvSpPr>
            <a:spLocks xmlns:a="http://schemas.openxmlformats.org/drawingml/2006/main" noGrp="1"/>
          </p:cNvSpPr>
          <p:nvPr/>
        </p:nvSpPr>
        <p:spPr>
          <a:xfrm xmlns:a="http://schemas.openxmlformats.org/drawingml/2006/main">
            <a:off x="6858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Reserving, pricing, capital and valuation preparation.</a:t>
            </a:r>
          </a:p>
        </p:txBody>
      </p:sp>
      <p:sp>
        <p:nvSpPr>
          <p:cNvPr id="8" name="">
            <a:extLst xmlns:a="http://schemas.openxmlformats.org/drawingml/2006/main">
              <a:ext uri="{FF2B5EF4-FFF2-40B4-BE49-F238E27FC236}">
                <a16:creationId xmlns:a16="http://schemas.microsoft.com/office/drawing/2014/main" id="{34D80784-77CA-4F2D-8F4B-16879A8DB5EE}"/>
              </a:ext>
            </a:extLst>
          </p:cNvPr>
          <p:cNvSpPr>
            <a:spLocks xmlns:a="http://schemas.openxmlformats.org/drawingml/2006/main" noGrp="1"/>
          </p:cNvSpPr>
          <p:nvPr/>
        </p:nvSpPr>
        <p:spPr>
          <a:xfrm xmlns:a="http://schemas.openxmlformats.org/drawingml/2006/main">
            <a:off x="436245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BA021063-35DF-4A63-ACC5-932CC2C5942C}"/>
              </a:ext>
            </a:extLst>
          </p:cNvPr>
          <p:cNvSpPr>
            <a:spLocks xmlns:a="http://schemas.openxmlformats.org/drawingml/2006/main" noGrp="1"/>
          </p:cNvSpPr>
          <p:nvPr/>
        </p:nvSpPr>
        <p:spPr>
          <a:xfrm xmlns:a="http://schemas.openxmlformats.org/drawingml/2006/main">
            <a:off x="436245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Data and insight</a:t>
            </a:r>
          </a:p>
        </p:txBody>
      </p:sp>
      <p:sp>
        <p:nvSpPr>
          <p:cNvPr id="10" name="">
            <a:extLst xmlns:a="http://schemas.openxmlformats.org/drawingml/2006/main">
              <a:ext uri="{FF2B5EF4-FFF2-40B4-BE49-F238E27FC236}">
                <a16:creationId xmlns:a16="http://schemas.microsoft.com/office/drawing/2014/main" id="{4E3D992A-CB28-4C78-9577-F4734A02FA36}"/>
              </a:ext>
            </a:extLst>
          </p:cNvPr>
          <p:cNvSpPr>
            <a:spLocks xmlns:a="http://schemas.openxmlformats.org/drawingml/2006/main" noGrp="1"/>
          </p:cNvSpPr>
          <p:nvPr/>
        </p:nvSpPr>
        <p:spPr>
          <a:xfrm xmlns:a="http://schemas.openxmlformats.org/drawingml/2006/main">
            <a:off x="436245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Experience studies, data certification and movement analysis.</a:t>
            </a:r>
          </a:p>
        </p:txBody>
      </p:sp>
      <p:sp>
        <p:nvSpPr>
          <p:cNvPr id="11" name="">
            <a:extLst xmlns:a="http://schemas.openxmlformats.org/drawingml/2006/main">
              <a:ext uri="{FF2B5EF4-FFF2-40B4-BE49-F238E27FC236}">
                <a16:creationId xmlns:a16="http://schemas.microsoft.com/office/drawing/2014/main" id="{ECBE4322-EBE3-4E55-AF91-6D457300F746}"/>
              </a:ext>
            </a:extLst>
          </p:cNvPr>
          <p:cNvSpPr>
            <a:spLocks xmlns:a="http://schemas.openxmlformats.org/drawingml/2006/main" noGrp="1"/>
          </p:cNvSpPr>
          <p:nvPr/>
        </p:nvSpPr>
        <p:spPr>
          <a:xfrm xmlns:a="http://schemas.openxmlformats.org/drawingml/2006/main">
            <a:off x="80391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3D13748D-4C71-46B2-9235-A0B1A4C35958}"/>
              </a:ext>
            </a:extLst>
          </p:cNvPr>
          <p:cNvSpPr>
            <a:spLocks xmlns:a="http://schemas.openxmlformats.org/drawingml/2006/main" noGrp="1"/>
          </p:cNvSpPr>
          <p:nvPr/>
        </p:nvSpPr>
        <p:spPr>
          <a:xfrm xmlns:a="http://schemas.openxmlformats.org/drawingml/2006/main">
            <a:off x="80391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Controlled reporting</a:t>
            </a:r>
          </a:p>
        </p:txBody>
      </p:sp>
      <p:sp>
        <p:nvSpPr>
          <p:cNvPr id="13" name="">
            <a:extLst xmlns:a="http://schemas.openxmlformats.org/drawingml/2006/main">
              <a:ext uri="{FF2B5EF4-FFF2-40B4-BE49-F238E27FC236}">
                <a16:creationId xmlns:a16="http://schemas.microsoft.com/office/drawing/2014/main" id="{AF642992-DE3B-464B-A399-92E5E36B6648}"/>
              </a:ext>
            </a:extLst>
          </p:cNvPr>
          <p:cNvSpPr>
            <a:spLocks xmlns:a="http://schemas.openxmlformats.org/drawingml/2006/main" noGrp="1"/>
          </p:cNvSpPr>
          <p:nvPr/>
        </p:nvSpPr>
        <p:spPr>
          <a:xfrm xmlns:a="http://schemas.openxmlformats.org/drawingml/2006/main">
            <a:off x="80391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Governance, evidence and reviewed reporting workflows.</a:t>
            </a:r>
          </a:p>
        </p:txBody>
      </p:sp>
      <p:sp>
        <p:nvSpPr>
          <p:cNvPr id="14" name="">
            <a:extLst xmlns:a="http://schemas.openxmlformats.org/drawingml/2006/main">
              <a:ext uri="{FF2B5EF4-FFF2-40B4-BE49-F238E27FC236}">
                <a16:creationId xmlns:a16="http://schemas.microsoft.com/office/drawing/2014/main" id="{C8AC43E7-A216-44CC-B3AB-DB84918AD0AA}"/>
              </a:ext>
            </a:extLst>
          </p:cNvPr>
          <p:cNvSpPr>
            <a:spLocks xmlns:a="http://schemas.openxmlformats.org/drawingml/2006/main" noGrp="1"/>
          </p:cNvSpPr>
          <p:nvPr/>
        </p:nvSpPr>
        <p:spPr>
          <a:xfrm xmlns:a="http://schemas.openxmlformats.org/drawingml/2006/main">
            <a:off x="685800" y="6191250"/>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r>
              <a:t/>
            </a:r>
          </a:p>
        </p:txBody>
      </p:sp>
      <p:sp>
        <p:nvSpPr>
          <p:cNvPr id="15" name="">
            <a:extLst xmlns:a="http://schemas.openxmlformats.org/drawingml/2006/main">
              <a:ext uri="{FF2B5EF4-FFF2-40B4-BE49-F238E27FC236}">
                <a16:creationId xmlns:a16="http://schemas.microsoft.com/office/drawing/2014/main" id="{96F599E0-C558-4F6B-A22F-BA67EDD05F67}"/>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7DB38D63-9D60-426D-A354-828C1F3F0C81}"/>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17 / 20</a:t>
            </a:r>
          </a:p>
        </p:txBody>
      </p:sp>
    </p:spTree>
    <p:extLst>
      <p:ext uri="{BB962C8B-B14F-4D97-AF65-F5344CB8AC3E}">
        <p14:creationId xmlns:p14="http://schemas.microsoft.com/office/powerpoint/2010/main" val="705090936"/>
      </p:ext>
    </p:extLst>
  </p:cSld>
</p:sld>
</file>

<file path=ppt/slides/slide18.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b0f6df9b03f540ba"/>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FF847946-89FB-4820-9F9D-4E84716E38D3}"/>
              </a:ext>
            </a:extLst>
          </p:cNvPr>
          <p:cNvSpPr>
            <a:spLocks xmlns:a="http://schemas.openxmlformats.org/drawingml/2006/main" noGrp="1"/>
          </p:cNvSpPr>
          <p:nvPr/>
        </p:nvSpPr>
        <p:spPr>
          <a:xfrm xmlns:a="http://schemas.openxmlformats.org/drawingml/2006/main">
            <a:off x="7858125" y="447675"/>
            <a:ext cx="3524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7606F"/>
                </a:solidFill>
                <a:latin typeface="Liberation Sans"/>
                <a:ea typeface="Liberation Sans"/>
                <a:cs typeface="Liberation Sans"/>
              </a:defRPr>
            </a:pPr>
            <a:r>
              <a:rPr sz="1275" b="0">
                <a:solidFill>
                  <a:srgbClr val="47606F"/>
                </a:solidFill>
                <a:latin typeface="Liberation Sans"/>
                <a:ea typeface="Liberation Sans"/>
                <a:cs typeface="Liberation Sans"/>
              </a:rPr>
              <a:t>Six-week MVP</a:t>
            </a:r>
          </a:p>
        </p:txBody>
      </p:sp>
      <p:sp>
        <p:nvSpPr>
          <p:cNvPr id="3" name="">
            <a:extLst xmlns:a="http://schemas.openxmlformats.org/drawingml/2006/main">
              <a:ext uri="{FF2B5EF4-FFF2-40B4-BE49-F238E27FC236}">
                <a16:creationId xmlns:a16="http://schemas.microsoft.com/office/drawing/2014/main" id="{416D8DAC-F72D-4CE8-9858-92F69D081E3E}"/>
              </a:ext>
            </a:extLst>
          </p:cNvPr>
          <p:cNvSpPr>
            <a:spLocks xmlns:a="http://schemas.openxmlformats.org/drawingml/2006/main" noGrp="1"/>
          </p:cNvSpPr>
          <p:nvPr/>
        </p:nvSpPr>
        <p:spPr>
          <a:xfrm xmlns:a="http://schemas.openxmlformats.org/drawingml/2006/main">
            <a:off x="685800" y="1304925"/>
            <a:ext cx="107632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A focused MVP</a:t>
            </a:r>
          </a:p>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within six weeks</a:t>
            </a:r>
          </a:p>
        </p:txBody>
      </p:sp>
      <p:sp>
        <p:nvSpPr>
          <p:cNvPr id="4" name="">
            <a:extLst xmlns:a="http://schemas.openxmlformats.org/drawingml/2006/main">
              <a:ext uri="{FF2B5EF4-FFF2-40B4-BE49-F238E27FC236}">
                <a16:creationId xmlns:a16="http://schemas.microsoft.com/office/drawing/2014/main" id="{08E6F516-8A4F-4989-98C0-D88665844CEA}"/>
              </a:ext>
            </a:extLst>
          </p:cNvPr>
          <p:cNvSpPr>
            <a:spLocks xmlns:a="http://schemas.openxmlformats.org/drawingml/2006/main" noGrp="1"/>
          </p:cNvSpPr>
          <p:nvPr/>
        </p:nvSpPr>
        <p:spPr>
          <a:xfrm xmlns:a="http://schemas.openxmlformats.org/drawingml/2006/main">
            <a:off x="685800" y="2857500"/>
            <a:ext cx="1066800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47606F"/>
                </a:solidFill>
                <a:latin typeface="Liberation Sans"/>
                <a:ea typeface="Liberation Sans"/>
                <a:cs typeface="Liberation Sans"/>
              </a:defRPr>
            </a:pPr>
            <a:r>
              <a:rPr sz="2100" b="0">
                <a:solidFill>
                  <a:srgbClr val="47606F"/>
                </a:solidFill>
                <a:latin typeface="Liberation Sans"/>
                <a:ea typeface="Liberation Sans"/>
                <a:cs typeface="Liberation Sans"/>
              </a:rPr>
              <a:t>Choose one portfolio, a reviewed historical period and an approved method as the comparison baseline.</a:t>
            </a:r>
          </a:p>
        </p:txBody>
      </p:sp>
      <p:sp>
        <p:nvSpPr>
          <p:cNvPr id="5" name="">
            <a:extLst xmlns:a="http://schemas.openxmlformats.org/drawingml/2006/main">
              <a:ext uri="{FF2B5EF4-FFF2-40B4-BE49-F238E27FC236}">
                <a16:creationId xmlns:a16="http://schemas.microsoft.com/office/drawing/2014/main" id="{97DB093F-A346-44AE-B3EA-4D59226D8A05}"/>
              </a:ext>
            </a:extLst>
          </p:cNvPr>
          <p:cNvSpPr>
            <a:spLocks xmlns:a="http://schemas.openxmlformats.org/drawingml/2006/main" noGrp="1"/>
          </p:cNvSpPr>
          <p:nvPr/>
        </p:nvSpPr>
        <p:spPr>
          <a:xfrm xmlns:a="http://schemas.openxmlformats.org/drawingml/2006/main">
            <a:off x="6858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486149AC-7794-48BB-A997-2E6B2A7D284C}"/>
              </a:ext>
            </a:extLst>
          </p:cNvPr>
          <p:cNvSpPr>
            <a:spLocks xmlns:a="http://schemas.openxmlformats.org/drawingml/2006/main" noGrp="1"/>
          </p:cNvSpPr>
          <p:nvPr/>
        </p:nvSpPr>
        <p:spPr>
          <a:xfrm xmlns:a="http://schemas.openxmlformats.org/drawingml/2006/main">
            <a:off x="6858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Weeks 1–2</a:t>
            </a:r>
          </a:p>
        </p:txBody>
      </p:sp>
      <p:sp>
        <p:nvSpPr>
          <p:cNvPr id="7" name="">
            <a:extLst xmlns:a="http://schemas.openxmlformats.org/drawingml/2006/main">
              <a:ext uri="{FF2B5EF4-FFF2-40B4-BE49-F238E27FC236}">
                <a16:creationId xmlns:a16="http://schemas.microsoft.com/office/drawing/2014/main" id="{F759D994-3C3D-4C25-B127-04718D6FBF6F}"/>
              </a:ext>
            </a:extLst>
          </p:cNvPr>
          <p:cNvSpPr>
            <a:spLocks xmlns:a="http://schemas.openxmlformats.org/drawingml/2006/main" noGrp="1"/>
          </p:cNvSpPr>
          <p:nvPr/>
        </p:nvSpPr>
        <p:spPr>
          <a:xfrm xmlns:a="http://schemas.openxmlformats.org/drawingml/2006/main">
            <a:off x="6858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Agree scope, baseline and data access.</a:t>
            </a:r>
          </a:p>
        </p:txBody>
      </p:sp>
      <p:sp>
        <p:nvSpPr>
          <p:cNvPr id="8" name="">
            <a:extLst xmlns:a="http://schemas.openxmlformats.org/drawingml/2006/main">
              <a:ext uri="{FF2B5EF4-FFF2-40B4-BE49-F238E27FC236}">
                <a16:creationId xmlns:a16="http://schemas.microsoft.com/office/drawing/2014/main" id="{C2BD5F31-0C63-4412-83E8-3F306D6AC61F}"/>
              </a:ext>
            </a:extLst>
          </p:cNvPr>
          <p:cNvSpPr>
            <a:spLocks xmlns:a="http://schemas.openxmlformats.org/drawingml/2006/main" noGrp="1"/>
          </p:cNvSpPr>
          <p:nvPr/>
        </p:nvSpPr>
        <p:spPr>
          <a:xfrm xmlns:a="http://schemas.openxmlformats.org/drawingml/2006/main">
            <a:off x="436245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90494ADF-3119-47F2-BCCA-9F414CC9C02C}"/>
              </a:ext>
            </a:extLst>
          </p:cNvPr>
          <p:cNvSpPr>
            <a:spLocks xmlns:a="http://schemas.openxmlformats.org/drawingml/2006/main" noGrp="1"/>
          </p:cNvSpPr>
          <p:nvPr/>
        </p:nvSpPr>
        <p:spPr>
          <a:xfrm xmlns:a="http://schemas.openxmlformats.org/drawingml/2006/main">
            <a:off x="436245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Weeks 3–4</a:t>
            </a:r>
          </a:p>
        </p:txBody>
      </p:sp>
      <p:sp>
        <p:nvSpPr>
          <p:cNvPr id="10" name="">
            <a:extLst xmlns:a="http://schemas.openxmlformats.org/drawingml/2006/main">
              <a:ext uri="{FF2B5EF4-FFF2-40B4-BE49-F238E27FC236}">
                <a16:creationId xmlns:a16="http://schemas.microsoft.com/office/drawing/2014/main" id="{C2586FC7-4CCD-4D6A-A709-8E0181FF6916}"/>
              </a:ext>
            </a:extLst>
          </p:cNvPr>
          <p:cNvSpPr>
            <a:spLocks xmlns:a="http://schemas.openxmlformats.org/drawingml/2006/main" noGrp="1"/>
          </p:cNvSpPr>
          <p:nvPr/>
        </p:nvSpPr>
        <p:spPr>
          <a:xfrm xmlns:a="http://schemas.openxmlformats.org/drawingml/2006/main">
            <a:off x="436245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Configure, connect and test the workflow.</a:t>
            </a:r>
          </a:p>
        </p:txBody>
      </p:sp>
      <p:sp>
        <p:nvSpPr>
          <p:cNvPr id="11" name="">
            <a:extLst xmlns:a="http://schemas.openxmlformats.org/drawingml/2006/main">
              <a:ext uri="{FF2B5EF4-FFF2-40B4-BE49-F238E27FC236}">
                <a16:creationId xmlns:a16="http://schemas.microsoft.com/office/drawing/2014/main" id="{FBB4F99C-7818-48D3-B26D-4C143BA9DF19}"/>
              </a:ext>
            </a:extLst>
          </p:cNvPr>
          <p:cNvSpPr>
            <a:spLocks xmlns:a="http://schemas.openxmlformats.org/drawingml/2006/main" noGrp="1"/>
          </p:cNvSpPr>
          <p:nvPr/>
        </p:nvSpPr>
        <p:spPr>
          <a:xfrm xmlns:a="http://schemas.openxmlformats.org/drawingml/2006/main">
            <a:off x="80391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F0805F20-2BD6-425F-8BCC-89D8CCE1BA07}"/>
              </a:ext>
            </a:extLst>
          </p:cNvPr>
          <p:cNvSpPr>
            <a:spLocks xmlns:a="http://schemas.openxmlformats.org/drawingml/2006/main" noGrp="1"/>
          </p:cNvSpPr>
          <p:nvPr/>
        </p:nvSpPr>
        <p:spPr>
          <a:xfrm xmlns:a="http://schemas.openxmlformats.org/drawingml/2006/main">
            <a:off x="80391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Weeks 5–6</a:t>
            </a:r>
          </a:p>
        </p:txBody>
      </p:sp>
      <p:sp>
        <p:nvSpPr>
          <p:cNvPr id="13" name="">
            <a:extLst xmlns:a="http://schemas.openxmlformats.org/drawingml/2006/main">
              <a:ext uri="{FF2B5EF4-FFF2-40B4-BE49-F238E27FC236}">
                <a16:creationId xmlns:a16="http://schemas.microsoft.com/office/drawing/2014/main" id="{01C067FB-7BE6-4D58-87CB-AA16DE101523}"/>
              </a:ext>
            </a:extLst>
          </p:cNvPr>
          <p:cNvSpPr>
            <a:spLocks xmlns:a="http://schemas.openxmlformats.org/drawingml/2006/main" noGrp="1"/>
          </p:cNvSpPr>
          <p:nvPr/>
        </p:nvSpPr>
        <p:spPr>
          <a:xfrm xmlns:a="http://schemas.openxmlformats.org/drawingml/2006/main">
            <a:off x="80391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Validate with users and decide the next release.</a:t>
            </a:r>
          </a:p>
        </p:txBody>
      </p:sp>
      <p:sp>
        <p:nvSpPr>
          <p:cNvPr id="14" name="">
            <a:extLst xmlns:a="http://schemas.openxmlformats.org/drawingml/2006/main">
              <a:ext uri="{FF2B5EF4-FFF2-40B4-BE49-F238E27FC236}">
                <a16:creationId xmlns:a16="http://schemas.microsoft.com/office/drawing/2014/main" id="{323F4DBB-030A-4B1E-80C6-4B0D1DF1E456}"/>
              </a:ext>
            </a:extLst>
          </p:cNvPr>
          <p:cNvSpPr>
            <a:spLocks xmlns:a="http://schemas.openxmlformats.org/drawingml/2006/main" noGrp="1"/>
          </p:cNvSpPr>
          <p:nvPr/>
        </p:nvSpPr>
        <p:spPr>
          <a:xfrm xmlns:a="http://schemas.openxmlformats.org/drawingml/2006/main">
            <a:off x="685800" y="6191250"/>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Defined scope and readiness gates apply. Enterprise rollout follows the accepted MVP.</a:t>
            </a:r>
          </a:p>
        </p:txBody>
      </p:sp>
      <p:sp>
        <p:nvSpPr>
          <p:cNvPr id="15" name="">
            <a:extLst xmlns:a="http://schemas.openxmlformats.org/drawingml/2006/main">
              <a:ext uri="{FF2B5EF4-FFF2-40B4-BE49-F238E27FC236}">
                <a16:creationId xmlns:a16="http://schemas.microsoft.com/office/drawing/2014/main" id="{DBE0FF38-78B5-4AE5-85E0-67262278DDA6}"/>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3C6BCAB4-029C-4409-B323-A5E4331E3A57}"/>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18 / 20</a:t>
            </a:r>
          </a:p>
        </p:txBody>
      </p:sp>
    </p:spTree>
    <p:extLst>
      <p:ext uri="{BB962C8B-B14F-4D97-AF65-F5344CB8AC3E}">
        <p14:creationId xmlns:p14="http://schemas.microsoft.com/office/powerpoint/2010/main" val="208759505"/>
      </p:ext>
    </p:extLst>
  </p:cSld>
</p:sld>
</file>

<file path=ppt/slides/slide19.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8d04548d493c44ed"/>
          <a:srcRect xmlns:a="http://schemas.openxmlformats.org/drawingml/2006/main" l="53000" t="0" r="0" b="0"/>
          <a:stretch xmlns:a="http://schemas.openxmlformats.org/drawingml/2006/main"/>
        </p:blipFill>
        <p:spPr>
          <a:xfrm xmlns:a="http://schemas.openxmlformats.org/drawingml/2006/main">
            <a:off x="8191500" y="0"/>
            <a:ext cx="4000500" cy="6858000"/>
          </a:xfrm>
          <a:prstGeom xmlns:a="http://schemas.openxmlformats.org/drawingml/2006/main" prst="rect">
            <a:avLst/>
          </a:prstGeom>
        </p:spPr>
      </p:pic>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3111fdac4b754adf"/>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44504AF8-46F8-48B5-957F-F0FFD44967A3}"/>
              </a:ext>
            </a:extLst>
          </p:cNvPr>
          <p:cNvSpPr>
            <a:spLocks xmlns:a="http://schemas.openxmlformats.org/drawingml/2006/main" noGrp="1"/>
          </p:cNvSpPr>
          <p:nvPr/>
        </p:nvSpPr>
        <p:spPr>
          <a:xfrm xmlns:a="http://schemas.openxmlformats.org/drawingml/2006/main">
            <a:off x="4333875" y="447675"/>
            <a:ext cx="3143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7606F"/>
                </a:solidFill>
                <a:latin typeface="Liberation Sans"/>
                <a:ea typeface="Liberation Sans"/>
                <a:cs typeface="Liberation Sans"/>
              </a:defRPr>
            </a:pPr>
            <a:r>
              <a:rPr sz="1275" b="0">
                <a:solidFill>
                  <a:srgbClr val="47606F"/>
                </a:solidFill>
                <a:latin typeface="Liberation Sans"/>
                <a:ea typeface="Liberation Sans"/>
                <a:cs typeface="Liberation Sans"/>
              </a:rPr>
              <a:t>The acceptance pack</a:t>
            </a:r>
          </a:p>
        </p:txBody>
      </p:sp>
      <p:sp>
        <p:nvSpPr>
          <p:cNvPr id="4" name="">
            <a:extLst xmlns:a="http://schemas.openxmlformats.org/drawingml/2006/main">
              <a:ext uri="{FF2B5EF4-FFF2-40B4-BE49-F238E27FC236}">
                <a16:creationId xmlns:a16="http://schemas.microsoft.com/office/drawing/2014/main" id="{75F18417-CFE3-4E8B-AA16-2C21145C400F}"/>
              </a:ext>
            </a:extLst>
          </p:cNvPr>
          <p:cNvSpPr>
            <a:spLocks xmlns:a="http://schemas.openxmlformats.org/drawingml/2006/main" noGrp="1"/>
          </p:cNvSpPr>
          <p:nvPr/>
        </p:nvSpPr>
        <p:spPr>
          <a:xfrm xmlns:a="http://schemas.openxmlformats.org/drawingml/2006/main">
            <a:off x="685800" y="1304925"/>
            <a:ext cx="7096125"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75" b="0">
                <a:solidFill>
                  <a:srgbClr val="102C43"/>
                </a:solidFill>
                <a:latin typeface="Liberation Sans"/>
                <a:ea typeface="Liberation Sans"/>
                <a:cs typeface="Liberation Sans"/>
              </a:defRPr>
            </a:pPr>
            <a:r>
              <a:rPr sz="3675" b="0">
                <a:solidFill>
                  <a:srgbClr val="102C43"/>
                </a:solidFill>
                <a:latin typeface="Liberation Sans"/>
                <a:ea typeface="Liberation Sans"/>
                <a:cs typeface="Liberation Sans"/>
              </a:rPr>
              <a:t>The MVP leaves</a:t>
            </a:r>
          </a:p>
          <a:p xmlns:a="http://schemas.openxmlformats.org/drawingml/2006/main">
            <a:pPr>
              <a:defRPr sz="3675" b="0">
                <a:solidFill>
                  <a:srgbClr val="102C43"/>
                </a:solidFill>
                <a:latin typeface="Liberation Sans"/>
                <a:ea typeface="Liberation Sans"/>
                <a:cs typeface="Liberation Sans"/>
              </a:defRPr>
            </a:pPr>
            <a:r>
              <a:rPr sz="3675" b="0">
                <a:solidFill>
                  <a:srgbClr val="102C43"/>
                </a:solidFill>
                <a:latin typeface="Liberation Sans"/>
                <a:ea typeface="Liberation Sans"/>
                <a:cs typeface="Liberation Sans"/>
              </a:rPr>
              <a:t>a reproducible decision record</a:t>
            </a:r>
          </a:p>
        </p:txBody>
      </p:sp>
      <p:sp>
        <p:nvSpPr>
          <p:cNvPr id="5" name="">
            <a:extLst xmlns:a="http://schemas.openxmlformats.org/drawingml/2006/main">
              <a:ext uri="{FF2B5EF4-FFF2-40B4-BE49-F238E27FC236}">
                <a16:creationId xmlns:a16="http://schemas.microsoft.com/office/drawing/2014/main" id="{C2E933F1-F8A5-40BB-9680-21F7044B4CDB}"/>
              </a:ext>
            </a:extLst>
          </p:cNvPr>
          <p:cNvSpPr>
            <a:spLocks xmlns:a="http://schemas.openxmlformats.org/drawingml/2006/main" noGrp="1"/>
          </p:cNvSpPr>
          <p:nvPr/>
        </p:nvSpPr>
        <p:spPr>
          <a:xfrm xmlns:a="http://schemas.openxmlformats.org/drawingml/2006/main">
            <a:off x="685800" y="2800350"/>
            <a:ext cx="6962775"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A working result should be useful to the actuary, finance and technology teams.</a:t>
            </a:r>
          </a:p>
        </p:txBody>
      </p:sp>
      <p:sp>
        <p:nvSpPr>
          <p:cNvPr id="6" name="">
            <a:extLst xmlns:a="http://schemas.openxmlformats.org/drawingml/2006/main">
              <a:ext uri="{FF2B5EF4-FFF2-40B4-BE49-F238E27FC236}">
                <a16:creationId xmlns:a16="http://schemas.microsoft.com/office/drawing/2014/main" id="{815E8B73-0C3A-4628-9F76-EEBAABE0288B}"/>
              </a:ext>
            </a:extLst>
          </p:cNvPr>
          <p:cNvSpPr>
            <a:spLocks xmlns:a="http://schemas.openxmlformats.org/drawingml/2006/main" noGrp="1"/>
          </p:cNvSpPr>
          <p:nvPr/>
        </p:nvSpPr>
        <p:spPr>
          <a:xfrm xmlns:a="http://schemas.openxmlformats.org/drawingml/2006/main">
            <a:off x="685800" y="3933825"/>
            <a:ext cx="69151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102C43"/>
                </a:solidFill>
                <a:latin typeface="Liberation Sans"/>
                <a:ea typeface="Liberation Sans"/>
                <a:cs typeface="Liberation Sans"/>
              </a:defRPr>
            </a:pPr>
            <a:r>
              <a:rPr sz="1950" b="1">
                <a:solidFill>
                  <a:srgbClr val="102C43"/>
                </a:solidFill>
                <a:latin typeface="Liberation Sans"/>
                <a:ea typeface="Liberation Sans"/>
                <a:cs typeface="Liberation Sans"/>
              </a:rPr>
              <a:t>Technical evidence</a:t>
            </a:r>
          </a:p>
        </p:txBody>
      </p:sp>
      <p:sp>
        <p:nvSpPr>
          <p:cNvPr id="7" name="">
            <a:extLst xmlns:a="http://schemas.openxmlformats.org/drawingml/2006/main">
              <a:ext uri="{FF2B5EF4-FFF2-40B4-BE49-F238E27FC236}">
                <a16:creationId xmlns:a16="http://schemas.microsoft.com/office/drawing/2014/main" id="{72367C3F-5FF1-44C7-83A2-7A1DAF7B8595}"/>
              </a:ext>
            </a:extLst>
          </p:cNvPr>
          <p:cNvSpPr>
            <a:spLocks xmlns:a="http://schemas.openxmlformats.org/drawingml/2006/main" noGrp="1"/>
          </p:cNvSpPr>
          <p:nvPr/>
        </p:nvSpPr>
        <p:spPr>
          <a:xfrm xmlns:a="http://schemas.openxmlformats.org/drawingml/2006/main">
            <a:off x="685800" y="4305300"/>
            <a:ext cx="69151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Versioned input, repeatable run and test results.</a:t>
            </a:r>
          </a:p>
        </p:txBody>
      </p:sp>
      <p:sp>
        <p:nvSpPr>
          <p:cNvPr id="8" name="">
            <a:extLst xmlns:a="http://schemas.openxmlformats.org/drawingml/2006/main">
              <a:ext uri="{FF2B5EF4-FFF2-40B4-BE49-F238E27FC236}">
                <a16:creationId xmlns:a16="http://schemas.microsoft.com/office/drawing/2014/main" id="{53E28F62-910F-4A4B-9CCA-4B1D914CEEBD}"/>
              </a:ext>
            </a:extLst>
          </p:cNvPr>
          <p:cNvSpPr>
            <a:spLocks xmlns:a="http://schemas.openxmlformats.org/drawingml/2006/main" noGrp="1"/>
          </p:cNvSpPr>
          <p:nvPr/>
        </p:nvSpPr>
        <p:spPr>
          <a:xfrm xmlns:a="http://schemas.openxmlformats.org/drawingml/2006/main">
            <a:off x="685800" y="4962525"/>
            <a:ext cx="69151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102C43"/>
                </a:solidFill>
                <a:latin typeface="Liberation Sans"/>
                <a:ea typeface="Liberation Sans"/>
                <a:cs typeface="Liberation Sans"/>
              </a:defRPr>
            </a:pPr>
            <a:r>
              <a:rPr sz="1950" b="1">
                <a:solidFill>
                  <a:srgbClr val="102C43"/>
                </a:solidFill>
                <a:latin typeface="Liberation Sans"/>
                <a:ea typeface="Liberation Sans"/>
                <a:cs typeface="Liberation Sans"/>
              </a:rPr>
              <a:t>Professional evidence and operating decision</a:t>
            </a:r>
          </a:p>
        </p:txBody>
      </p:sp>
      <p:sp>
        <p:nvSpPr>
          <p:cNvPr id="9" name="">
            <a:extLst xmlns:a="http://schemas.openxmlformats.org/drawingml/2006/main">
              <a:ext uri="{FF2B5EF4-FFF2-40B4-BE49-F238E27FC236}">
                <a16:creationId xmlns:a16="http://schemas.microsoft.com/office/drawing/2014/main" id="{817A2530-582F-4373-B74C-B9C55236F95A}"/>
              </a:ext>
            </a:extLst>
          </p:cNvPr>
          <p:cNvSpPr>
            <a:spLocks xmlns:a="http://schemas.openxmlformats.org/drawingml/2006/main" noGrp="1"/>
          </p:cNvSpPr>
          <p:nvPr/>
        </p:nvSpPr>
        <p:spPr>
          <a:xfrm xmlns:a="http://schemas.openxmlformats.org/drawingml/2006/main">
            <a:off x="685800" y="5334000"/>
            <a:ext cx="69151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Assumptions, limitations and recorded review. Measured effort and an agreed expansion plan.</a:t>
            </a:r>
          </a:p>
        </p:txBody>
      </p:sp>
      <p:sp>
        <p:nvSpPr>
          <p:cNvPr id="10" name="">
            <a:extLst xmlns:a="http://schemas.openxmlformats.org/drawingml/2006/main">
              <a:ext uri="{FF2B5EF4-FFF2-40B4-BE49-F238E27FC236}">
                <a16:creationId xmlns:a16="http://schemas.microsoft.com/office/drawing/2014/main" id="{EB27AC4C-6065-4680-9316-105083307431}"/>
              </a:ext>
            </a:extLst>
          </p:cNvPr>
          <p:cNvSpPr>
            <a:spLocks xmlns:a="http://schemas.openxmlformats.org/drawingml/2006/main" noGrp="1"/>
          </p:cNvSpPr>
          <p:nvPr/>
        </p:nvSpPr>
        <p:spPr>
          <a:xfrm xmlns:a="http://schemas.openxmlformats.org/drawingml/2006/main">
            <a:off x="685800" y="6191250"/>
            <a:ext cx="6953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r>
              <a:t/>
            </a:r>
          </a:p>
        </p:txBody>
      </p:sp>
      <p:sp>
        <p:nvSpPr>
          <p:cNvPr id="11" name="">
            <a:extLst xmlns:a="http://schemas.openxmlformats.org/drawingml/2006/main">
              <a:ext uri="{FF2B5EF4-FFF2-40B4-BE49-F238E27FC236}">
                <a16:creationId xmlns:a16="http://schemas.microsoft.com/office/drawing/2014/main" id="{1F8141E4-5EB7-471F-9F74-2068FFB90391}"/>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2" name="">
            <a:extLst xmlns:a="http://schemas.openxmlformats.org/drawingml/2006/main">
              <a:ext uri="{FF2B5EF4-FFF2-40B4-BE49-F238E27FC236}">
                <a16:creationId xmlns:a16="http://schemas.microsoft.com/office/drawing/2014/main" id="{AE858DD1-E4C0-419B-AF6D-D4CE480EF3BB}"/>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EE7EE"/>
                </a:solidFill>
                <a:latin typeface="Liberation Sans"/>
                <a:ea typeface="Liberation Sans"/>
                <a:cs typeface="Liberation Sans"/>
              </a:defRPr>
            </a:pPr>
            <a:r>
              <a:rPr sz="900" b="0">
                <a:solidFill>
                  <a:srgbClr val="DEE7EE"/>
                </a:solidFill>
                <a:latin typeface="Liberation Sans"/>
                <a:ea typeface="Liberation Sans"/>
                <a:cs typeface="Liberation Sans"/>
              </a:rPr>
              <a:t>19 / 20</a:t>
            </a:r>
          </a:p>
        </p:txBody>
      </p:sp>
    </p:spTree>
    <p:extLst>
      <p:ext uri="{BB962C8B-B14F-4D97-AF65-F5344CB8AC3E}">
        <p14:creationId xmlns:p14="http://schemas.microsoft.com/office/powerpoint/2010/main" val="460022906"/>
      </p:ext>
    </p:extLst>
  </p:cSld>
</p:sld>
</file>

<file path=ppt/slides/slide20.xml><?xml version="1.0" encoding="utf-8"?>
<p:sld xmlns:p="http://schemas.openxmlformats.org/presentationml/2006/main">
  <p:cSld>
    <p:bg>
      <p:bgPr>
        <a:solidFill xmlns:a="http://schemas.openxmlformats.org/drawingml/2006/main">
          <a:srgbClr val="102C43"/>
        </a:solidFill>
      </p:bgPr>
    </p:bg>
    <p:spTree>
      <p:nvGrpSpPr>
        <p:cNvPr id="1" name=""/>
        <p:cNvGrpSpPr/>
        <p:nvPr/>
      </p:nvGrpSpPr>
      <p:grpSpPr>
        <a:xfrm xmlns:a="http://schemas.openxmlformats.org/drawingml/2006/main"/>
      </p:grpSpPr>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1393aa85a1774aa3"/>
          <a:srcRect xmlns:a="http://schemas.openxmlformats.org/drawingml/2006/main" l="0" t="0" r="0" b="0"/>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38963149095e496d"/>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d65ba3b760764a76"/>
          <a:stretch xmlns:a="http://schemas.openxmlformats.org/drawingml/2006/main"/>
        </p:blipFill>
        <p:spPr>
          <a:xfrm xmlns:a="http://schemas.openxmlformats.org/drawingml/2006/main">
            <a:off x="3657600" y="405720"/>
            <a:ext cx="2190750" cy="417286"/>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F82FFF6-7B8A-4D83-B8FE-D4BB436F71AB}"/>
              </a:ext>
            </a:extLst>
          </p:cNvPr>
          <p:cNvSpPr>
            <a:spLocks xmlns:a="http://schemas.openxmlformats.org/drawingml/2006/main" noGrp="1"/>
          </p:cNvSpPr>
          <p:nvPr/>
        </p:nvSpPr>
        <p:spPr>
          <a:xfrm xmlns:a="http://schemas.openxmlformats.org/drawingml/2006/main">
            <a:off x="685800" y="1390650"/>
            <a:ext cx="6762750" cy="1609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275" b="0">
                <a:solidFill>
                  <a:srgbClr val="F8F4EC"/>
                </a:solidFill>
                <a:latin typeface="Liberation Sans"/>
                <a:ea typeface="Liberation Sans"/>
                <a:cs typeface="Liberation Sans"/>
              </a:defRPr>
            </a:pPr>
            <a:r>
              <a:rPr sz="4275" b="0">
                <a:solidFill>
                  <a:srgbClr val="F8F4EC"/>
                </a:solidFill>
                <a:latin typeface="Liberation Sans"/>
                <a:ea typeface="Liberation Sans"/>
                <a:cs typeface="Liberation Sans"/>
              </a:rPr>
              <a:t>Your next transformation</a:t>
            </a:r>
          </a:p>
          <a:p xmlns:a="http://schemas.openxmlformats.org/drawingml/2006/main">
            <a:pPr>
              <a:defRPr sz="4275" b="0">
                <a:solidFill>
                  <a:srgbClr val="F8F4EC"/>
                </a:solidFill>
                <a:latin typeface="Liberation Sans"/>
                <a:ea typeface="Liberation Sans"/>
                <a:cs typeface="Liberation Sans"/>
              </a:defRPr>
            </a:pPr>
            <a:r>
              <a:rPr sz="4275" b="0">
                <a:solidFill>
                  <a:srgbClr val="F8F4EC"/>
                </a:solidFill>
                <a:latin typeface="Liberation Sans"/>
                <a:ea typeface="Liberation Sans"/>
                <a:cs typeface="Liberation Sans"/>
              </a:rPr>
              <a:t>starts with one workflow</a:t>
            </a:r>
          </a:p>
        </p:txBody>
      </p:sp>
      <p:sp>
        <p:nvSpPr>
          <p:cNvPr id="5" name="">
            <a:extLst xmlns:a="http://schemas.openxmlformats.org/drawingml/2006/main">
              <a:ext uri="{FF2B5EF4-FFF2-40B4-BE49-F238E27FC236}">
                <a16:creationId xmlns:a16="http://schemas.microsoft.com/office/drawing/2014/main" id="{5F8EC663-4D57-47DC-9379-7A4306F07352}"/>
              </a:ext>
            </a:extLst>
          </p:cNvPr>
          <p:cNvSpPr>
            <a:spLocks xmlns:a="http://schemas.openxmlformats.org/drawingml/2006/main" noGrp="1"/>
          </p:cNvSpPr>
          <p:nvPr/>
        </p:nvSpPr>
        <p:spPr>
          <a:xfrm xmlns:a="http://schemas.openxmlformats.org/drawingml/2006/main">
            <a:off x="685800" y="3181350"/>
            <a:ext cx="6038850" cy="1200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DEE7EE"/>
                </a:solidFill>
                <a:latin typeface="Liberation Sans"/>
                <a:ea typeface="Liberation Sans"/>
                <a:cs typeface="Liberation Sans"/>
              </a:defRPr>
            </a:pPr>
            <a:r>
              <a:rPr sz="2100" b="0">
                <a:solidFill>
                  <a:srgbClr val="DEE7EE"/>
                </a:solidFill>
                <a:latin typeface="Liberation Sans"/>
                <a:ea typeface="Liberation Sans"/>
                <a:cs typeface="Liberation Sans"/>
              </a:rPr>
              <a:t>Bring one recurring analysis and the preparation steps that take your team away from actuarial judgement.</a:t>
            </a:r>
          </a:p>
        </p:txBody>
      </p:sp>
      <p:sp>
        <p:nvSpPr>
          <p:cNvPr id="6" name="">
            <a:extLst xmlns:a="http://schemas.openxmlformats.org/drawingml/2006/main">
              <a:ext uri="{FF2B5EF4-FFF2-40B4-BE49-F238E27FC236}">
                <a16:creationId xmlns:a16="http://schemas.microsoft.com/office/drawing/2014/main" id="{E4F55AE3-E2D3-415E-898E-E870A8F190AD}"/>
              </a:ext>
            </a:extLst>
          </p:cNvPr>
          <p:cNvSpPr>
            <a:spLocks xmlns:a="http://schemas.openxmlformats.org/drawingml/2006/main" noGrp="1"/>
          </p:cNvSpPr>
          <p:nvPr/>
        </p:nvSpPr>
        <p:spPr>
          <a:xfrm xmlns:a="http://schemas.openxmlformats.org/drawingml/2006/main">
            <a:off x="685800" y="4610100"/>
            <a:ext cx="64770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F8F4EC"/>
                </a:solidFill>
                <a:latin typeface="Liberation Sans"/>
                <a:ea typeface="Liberation Sans"/>
                <a:cs typeface="Liberation Sans"/>
              </a:defRPr>
            </a:pPr>
            <a:r>
              <a:rPr sz="2025" b="1">
                <a:solidFill>
                  <a:srgbClr val="F8F4EC"/>
                </a:solidFill>
                <a:latin typeface="Liberation Sans"/>
                <a:ea typeface="Liberation Sans"/>
                <a:cs typeface="Liberation Sans"/>
              </a:rPr>
              <a:t>Genellipse + your team</a:t>
            </a:r>
          </a:p>
        </p:txBody>
      </p:sp>
      <p:sp>
        <p:nvSpPr>
          <p:cNvPr id="7" name="">
            <a:extLst xmlns:a="http://schemas.openxmlformats.org/drawingml/2006/main">
              <a:ext uri="{FF2B5EF4-FFF2-40B4-BE49-F238E27FC236}">
                <a16:creationId xmlns:a16="http://schemas.microsoft.com/office/drawing/2014/main" id="{E581E399-74BB-4820-B11E-88C68051F6DA}"/>
              </a:ext>
            </a:extLst>
          </p:cNvPr>
          <p:cNvSpPr>
            <a:spLocks xmlns:a="http://schemas.openxmlformats.org/drawingml/2006/main" noGrp="1"/>
          </p:cNvSpPr>
          <p:nvPr/>
        </p:nvSpPr>
        <p:spPr>
          <a:xfrm xmlns:a="http://schemas.openxmlformats.org/drawingml/2006/main">
            <a:off x="685800" y="5038725"/>
            <a:ext cx="6238875"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DEE7EE"/>
                </a:solidFill>
                <a:latin typeface="Liberation Sans"/>
                <a:ea typeface="Liberation Sans"/>
                <a:cs typeface="Liberation Sans"/>
              </a:defRPr>
            </a:pPr>
            <a:r>
              <a:rPr sz="1875" b="0">
                <a:solidFill>
                  <a:srgbClr val="DEE7EE"/>
                </a:solidFill>
                <a:latin typeface="Liberation Sans"/>
                <a:ea typeface="Liberation Sans"/>
                <a:cs typeface="Liberation Sans"/>
              </a:rPr>
              <a:t>A shared roadmap, named owners and accountable delivery.</a:t>
            </a:r>
          </a:p>
        </p:txBody>
      </p:sp>
      <p:sp>
        <p:nvSpPr>
          <p:cNvPr id="8" name="">
            <a:extLst xmlns:a="http://schemas.openxmlformats.org/drawingml/2006/main">
              <a:ext uri="{FF2B5EF4-FFF2-40B4-BE49-F238E27FC236}">
                <a16:creationId xmlns:a16="http://schemas.microsoft.com/office/drawing/2014/main" id="{A2C718CA-AB56-4A7D-91CE-ECF8846B5AF4}"/>
              </a:ext>
            </a:extLst>
          </p:cNvPr>
          <p:cNvSpPr>
            <a:spLocks xmlns:a="http://schemas.openxmlformats.org/drawingml/2006/main" noGrp="1"/>
          </p:cNvSpPr>
          <p:nvPr/>
        </p:nvSpPr>
        <p:spPr>
          <a:xfrm xmlns:a="http://schemas.openxmlformats.org/drawingml/2006/main">
            <a:off x="685800" y="5972175"/>
            <a:ext cx="271462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D2B577"/>
                </a:solidFill>
                <a:latin typeface="Liberation Sans"/>
                <a:ea typeface="Liberation Sans"/>
                <a:cs typeface="Liberation Sans"/>
              </a:defRPr>
            </a:pPr>
            <a:r>
              <a:rPr sz="1950" b="1">
                <a:solidFill>
                  <a:srgbClr val="D2B577"/>
                </a:solidFill>
                <a:latin typeface="Liberation Sans"/>
                <a:ea typeface="Liberation Sans"/>
                <a:cs typeface="Liberation Sans"/>
                <a:hlinkClick xmlns:r="http://schemas.openxmlformats.org/officeDocument/2006/relationships" r:id="Rf3257f4c36694d38"/>
              </a:rPr>
              <a:t>Genellipse.com</a:t>
            </a:r>
          </a:p>
        </p:txBody>
      </p:sp>
      <p:sp>
        <p:nvSpPr>
          <p:cNvPr id="9" name="">
            <a:extLst xmlns:a="http://schemas.openxmlformats.org/drawingml/2006/main">
              <a:ext uri="{FF2B5EF4-FFF2-40B4-BE49-F238E27FC236}">
                <a16:creationId xmlns:a16="http://schemas.microsoft.com/office/drawing/2014/main" id="{BFEB0D5A-D10D-4FA7-916E-4E26C28BE450}"/>
              </a:ext>
            </a:extLst>
          </p:cNvPr>
          <p:cNvSpPr>
            <a:spLocks xmlns:a="http://schemas.openxmlformats.org/drawingml/2006/main" noGrp="1"/>
          </p:cNvSpPr>
          <p:nvPr/>
        </p:nvSpPr>
        <p:spPr>
          <a:xfrm xmlns:a="http://schemas.openxmlformats.org/drawingml/2006/main">
            <a:off x="3619500" y="5972175"/>
            <a:ext cx="44767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D2B577"/>
                </a:solidFill>
                <a:latin typeface="Liberation Sans"/>
                <a:ea typeface="Liberation Sans"/>
                <a:cs typeface="Liberation Sans"/>
              </a:defRPr>
            </a:pPr>
            <a:r>
              <a:rPr sz="1950" b="0">
                <a:solidFill>
                  <a:srgbClr val="D2B577"/>
                </a:solidFill>
                <a:latin typeface="Liberation Sans"/>
                <a:ea typeface="Liberation Sans"/>
                <a:cs typeface="Liberation Sans"/>
                <a:hlinkClick xmlns:r="http://schemas.openxmlformats.org/officeDocument/2006/relationships" r:id="Rd8786bf7f2de4623"/>
              </a:rPr>
              <a:t>info@genellipse.com</a:t>
            </a:r>
          </a:p>
        </p:txBody>
      </p:sp>
      <p:sp>
        <p:nvSpPr>
          <p:cNvPr id="10" name="">
            <a:extLst xmlns:a="http://schemas.openxmlformats.org/drawingml/2006/main">
              <a:ext uri="{FF2B5EF4-FFF2-40B4-BE49-F238E27FC236}">
                <a16:creationId xmlns:a16="http://schemas.microsoft.com/office/drawing/2014/main" id="{8DAC8C2D-8FDA-4828-9E08-88378FEFB53D}"/>
              </a:ext>
            </a:extLst>
          </p:cNvPr>
          <p:cNvSpPr>
            <a:spLocks xmlns:a="http://schemas.openxmlformats.org/drawingml/2006/main" noGrp="1"/>
          </p:cNvSpPr>
          <p:nvPr/>
        </p:nvSpPr>
        <p:spPr>
          <a:xfrm xmlns:a="http://schemas.openxmlformats.org/drawingml/2006/main">
            <a:off x="9286875" y="5991225"/>
            <a:ext cx="25241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D2B577"/>
                </a:solidFill>
                <a:latin typeface="Liberation Sans"/>
                <a:ea typeface="Liberation Sans"/>
                <a:cs typeface="Liberation Sans"/>
              </a:defRPr>
            </a:pPr>
            <a:r>
              <a:rPr sz="1350" b="0">
                <a:solidFill>
                  <a:srgbClr val="D2B577"/>
                </a:solidFill>
                <a:latin typeface="Liberation Sans"/>
                <a:ea typeface="Liberation Sans"/>
                <a:cs typeface="Liberation Sans"/>
                <a:hlinkClick xmlns:ns0="http://schemas.openxmlformats.org/officeDocument/2006/relationships" action="ppaction://hlinksldjump" ns0:id="rIdGenellipseSlide1"/>
              </a:rPr>
              <a:t>Back to contents →</a:t>
            </a:r>
          </a:p>
        </p:txBody>
      </p:sp>
      <p:sp>
        <p:nvSpPr>
          <p:cNvPr id="11" name="">
            <a:extLst xmlns:a="http://schemas.openxmlformats.org/drawingml/2006/main">
              <a:ext uri="{FF2B5EF4-FFF2-40B4-BE49-F238E27FC236}">
                <a16:creationId xmlns:a16="http://schemas.microsoft.com/office/drawing/2014/main" id="{99F36076-240E-490D-A3D6-89F4EB0BA26F}"/>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EE7EE"/>
                </a:solidFill>
                <a:latin typeface="Liberation Sans"/>
                <a:ea typeface="Liberation Sans"/>
                <a:cs typeface="Liberation Sans"/>
              </a:defRPr>
            </a:pPr>
            <a:r>
              <a:rPr sz="825" b="0">
                <a:solidFill>
                  <a:srgbClr val="DEE7EE"/>
                </a:solidFill>
                <a:latin typeface="Liberation Sans"/>
                <a:ea typeface="Liberation Sans"/>
                <a:cs typeface="Liberation Sans"/>
              </a:rPr>
              <a:t>© 2026 Genellipse Inc. All rights reserved.</a:t>
            </a:r>
          </a:p>
        </p:txBody>
      </p:sp>
      <p:sp>
        <p:nvSpPr>
          <p:cNvPr id="12" name="">
            <a:extLst xmlns:a="http://schemas.openxmlformats.org/drawingml/2006/main">
              <a:ext uri="{FF2B5EF4-FFF2-40B4-BE49-F238E27FC236}">
                <a16:creationId xmlns:a16="http://schemas.microsoft.com/office/drawing/2014/main" id="{1F70AE9C-3518-443E-B7E3-A8EEC5E5FC83}"/>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EE7EE"/>
                </a:solidFill>
                <a:latin typeface="Liberation Sans"/>
                <a:ea typeface="Liberation Sans"/>
                <a:cs typeface="Liberation Sans"/>
              </a:defRPr>
            </a:pPr>
            <a:r>
              <a:rPr sz="900" b="0">
                <a:solidFill>
                  <a:srgbClr val="DEE7EE"/>
                </a:solidFill>
                <a:latin typeface="Liberation Sans"/>
                <a:ea typeface="Liberation Sans"/>
                <a:cs typeface="Liberation Sans"/>
              </a:rPr>
              <a:t>20 / 20</a:t>
            </a:r>
          </a:p>
        </p:txBody>
      </p:sp>
    </p:spTree>
    <p:extLst>
      <p:ext uri="{BB962C8B-B14F-4D97-AF65-F5344CB8AC3E}">
        <p14:creationId xmlns:p14="http://schemas.microsoft.com/office/powerpoint/2010/main" val="972216157"/>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D2B577"/>
      </a:hlink>
      <a:folHlink>
        <a:srgbClr val="D2B577"/>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2026-09-27T14:54:29.3170000Z</dcterms:created>
  <dcterms:modified xsi:type="dcterms:W3CDTF">2026-09-27T14:54:29.3170000Z</dcterms:modified>
</coreProperties>
</file>