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905d2c5cc9d49db" /><Relationship Type="http://schemas.openxmlformats.org/officeDocument/2006/relationships/extended-properties" Target="/docProps/app.xml" Id="R2f3e90ffaeb846e6" /><Relationship Type="http://schemas.openxmlformats.org/officeDocument/2006/relationships/officeDocument" Target="/ppt/presentation.xml" Id="R51501dacbe5048d4" /></Relationships>
</file>

<file path=ppt/presentation.xml><?xml version="1.0" encoding="utf-8"?>
<p:presentation xmlns:p="http://schemas.openxmlformats.org/presentationml/2006/main">
  <p:sldMasterIdLst>
    <p:sldMasterId xmlns:r="http://schemas.openxmlformats.org/officeDocument/2006/relationships" id="2147483648" r:id="Rfafc2ce52d6d409c"/>
  </p:sldMasterIdLst>
  <p:notesMasterIdLst>
    <p:notesMasterId xmlns:r="http://schemas.openxmlformats.org/officeDocument/2006/relationships" r:id="Rd18f2d8e3ccb46ec"/>
  </p:notesMasterIdLst>
  <p:sldIdLst>
    <p:sldId xmlns:r="http://schemas.openxmlformats.org/officeDocument/2006/relationships" id="256" r:id="R0479d63f99ef4487"/>
    <p:sldId xmlns:r="http://schemas.openxmlformats.org/officeDocument/2006/relationships" id="257" r:id="R4ed31df28d6247a8"/>
    <p:sldId xmlns:r="http://schemas.openxmlformats.org/officeDocument/2006/relationships" id="258" r:id="R6d6f9f9d6f024190"/>
    <p:sldId xmlns:r="http://schemas.openxmlformats.org/officeDocument/2006/relationships" id="259" r:id="R14a4854ff446443e"/>
    <p:sldId xmlns:r="http://schemas.openxmlformats.org/officeDocument/2006/relationships" id="260" r:id="Racdfde46d26d431e"/>
    <p:sldId xmlns:r="http://schemas.openxmlformats.org/officeDocument/2006/relationships" id="261" r:id="R37b63b5161ec436e"/>
    <p:sldId xmlns:r="http://schemas.openxmlformats.org/officeDocument/2006/relationships" id="262" r:id="Rd3aa6328342a4a92"/>
    <p:sldId xmlns:r="http://schemas.openxmlformats.org/officeDocument/2006/relationships" id="263" r:id="Rc4fbc51f499b45be"/>
    <p:sldId xmlns:r="http://schemas.openxmlformats.org/officeDocument/2006/relationships" id="264" r:id="Rd55daffdc70340db"/>
    <p:sldId xmlns:r="http://schemas.openxmlformats.org/officeDocument/2006/relationships" id="265" r:id="Red6603b04559413f"/>
    <p:sldId xmlns:r="http://schemas.openxmlformats.org/officeDocument/2006/relationships" id="266" r:id="R67fd4c663f994eea"/>
    <p:sldId xmlns:r="http://schemas.openxmlformats.org/officeDocument/2006/relationships" id="267" r:id="R755147cb53224b08"/>
    <p:sldId xmlns:r="http://schemas.openxmlformats.org/officeDocument/2006/relationships" id="268" r:id="R577c9219c9e3485d"/>
    <p:sldId xmlns:r="http://schemas.openxmlformats.org/officeDocument/2006/relationships" id="269" r:id="R5be4e65c84f046f7"/>
    <p:sldId xmlns:r="http://schemas.openxmlformats.org/officeDocument/2006/relationships" id="270" r:id="R09e5a1ea8bc347c1"/>
    <p:sldId xmlns:r="http://schemas.openxmlformats.org/officeDocument/2006/relationships" id="271" r:id="R9bbdc788a96e4f93"/>
    <p:sldId xmlns:r="http://schemas.openxmlformats.org/officeDocument/2006/relationships" id="272" r:id="Rbd95c3485b054757"/>
    <p:sldId xmlns:r="http://schemas.openxmlformats.org/officeDocument/2006/relationships" id="273" r:id="R56807ba596db47d8"/>
    <p:sldId xmlns:r="http://schemas.openxmlformats.org/officeDocument/2006/relationships" id="274" r:id="Rdf3928e18d2e4a67"/>
    <p:sldId xmlns:r="http://schemas.openxmlformats.org/officeDocument/2006/relationships" id="275" r:id="R1612be0ba33e4925"/>
    <p:sldId xmlns:r="http://schemas.openxmlformats.org/officeDocument/2006/relationships" id="276" r:id="R1587b16f73a04bab"/>
    <p:sldId xmlns:r="http://schemas.openxmlformats.org/officeDocument/2006/relationships" id="277" r:id="R0dac3b2cd7224135"/>
    <p:sldId xmlns:r="http://schemas.openxmlformats.org/officeDocument/2006/relationships" id="278" r:id="Rc642eefb59444ad4"/>
    <p:sldId xmlns:r="http://schemas.openxmlformats.org/officeDocument/2006/relationships" id="279" r:id="R4118fc5432ad4a6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7dd997d6c1b4beb" /><Relationship Type="http://schemas.openxmlformats.org/officeDocument/2006/relationships/slideMaster" Target="/ppt/slideMasters/slideMaster1.xml" Id="Rfafc2ce52d6d409c" /><Relationship Type="http://schemas.openxmlformats.org/officeDocument/2006/relationships/notesMaster" Target="/ppt/notesMasters/notesMaster1.xml" Id="Rd18f2d8e3ccb46ec" /><Relationship Type="http://schemas.openxmlformats.org/officeDocument/2006/relationships/presProps" Target="/ppt/presProps.xml" Id="Rcad9156e04104f1a" /><Relationship Type="http://schemas.openxmlformats.org/officeDocument/2006/relationships/tableStyles" Target="/ppt/tableStyles.xml" Id="Re4227f97000a47d6" /><Relationship Type="http://schemas.openxmlformats.org/officeDocument/2006/relationships/slide" Target="/ppt/slides/slide1.xml" Id="R0479d63f99ef4487" /><Relationship Type="http://schemas.openxmlformats.org/officeDocument/2006/relationships/slide" Target="/ppt/slides/slide2.xml" Id="R4ed31df28d6247a8" /><Relationship Type="http://schemas.openxmlformats.org/officeDocument/2006/relationships/slide" Target="/ppt/slides/slide3.xml" Id="R6d6f9f9d6f024190" /><Relationship Type="http://schemas.openxmlformats.org/officeDocument/2006/relationships/slide" Target="/ppt/slides/slide4.xml" Id="R14a4854ff446443e" /><Relationship Type="http://schemas.openxmlformats.org/officeDocument/2006/relationships/slide" Target="/ppt/slides/slide5.xml" Id="Racdfde46d26d431e" /><Relationship Type="http://schemas.openxmlformats.org/officeDocument/2006/relationships/slide" Target="/ppt/slides/slide6.xml" Id="R37b63b5161ec436e" /><Relationship Type="http://schemas.openxmlformats.org/officeDocument/2006/relationships/slide" Target="/ppt/slides/slide7.xml" Id="Rd3aa6328342a4a92" /><Relationship Type="http://schemas.openxmlformats.org/officeDocument/2006/relationships/slide" Target="/ppt/slides/slide8.xml" Id="Rc4fbc51f499b45be" /><Relationship Type="http://schemas.openxmlformats.org/officeDocument/2006/relationships/slide" Target="/ppt/slides/slide9.xml" Id="Rd55daffdc70340db" /><Relationship Type="http://schemas.openxmlformats.org/officeDocument/2006/relationships/slide" Target="/ppt/slides/slide10.xml" Id="Red6603b04559413f" /><Relationship Type="http://schemas.openxmlformats.org/officeDocument/2006/relationships/slide" Target="/ppt/slides/slide11.xml" Id="R67fd4c663f994eea" /><Relationship Type="http://schemas.openxmlformats.org/officeDocument/2006/relationships/slide" Target="/ppt/slides/slide12.xml" Id="R755147cb53224b08" /><Relationship Type="http://schemas.openxmlformats.org/officeDocument/2006/relationships/slide" Target="/ppt/slides/slide13.xml" Id="R577c9219c9e3485d" /><Relationship Type="http://schemas.openxmlformats.org/officeDocument/2006/relationships/slide" Target="/ppt/slides/slide14.xml" Id="R5be4e65c84f046f7" /><Relationship Type="http://schemas.openxmlformats.org/officeDocument/2006/relationships/slide" Target="/ppt/slides/slide15.xml" Id="R09e5a1ea8bc347c1" /><Relationship Type="http://schemas.openxmlformats.org/officeDocument/2006/relationships/slide" Target="/ppt/slides/slide16.xml" Id="R9bbdc788a96e4f93" /><Relationship Type="http://schemas.openxmlformats.org/officeDocument/2006/relationships/slide" Target="/ppt/slides/slide17.xml" Id="Rbd95c3485b054757" /><Relationship Type="http://schemas.openxmlformats.org/officeDocument/2006/relationships/slide" Target="/ppt/slides/slide18.xml" Id="R56807ba596db47d8" /><Relationship Type="http://schemas.openxmlformats.org/officeDocument/2006/relationships/slide" Target="/ppt/slides/slide19.xml" Id="Rdf3928e18d2e4a67" /><Relationship Type="http://schemas.openxmlformats.org/officeDocument/2006/relationships/slide" Target="/ppt/slides/slide20.xml" Id="R1612be0ba33e4925" /><Relationship Type="http://schemas.openxmlformats.org/officeDocument/2006/relationships/slide" Target="/ppt/slides/slide21.xml" Id="R1587b16f73a04bab" /><Relationship Type="http://schemas.openxmlformats.org/officeDocument/2006/relationships/slide" Target="/ppt/slides/slide22.xml" Id="R0dac3b2cd7224135" /><Relationship Type="http://schemas.openxmlformats.org/officeDocument/2006/relationships/slide" Target="/ppt/slides/slide23.xml" Id="Rc642eefb59444ad4" /><Relationship Type="http://schemas.openxmlformats.org/officeDocument/2006/relationships/slide" Target="/ppt/slides/slide24.xml" Id="R4118fc5432ad4a6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0f2a71b55fa478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D2B577"/>
      </a:hlink>
      <a:folHlink>
        <a:srgbClr val="D2B577"/>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35b89fc23384d9f" /><Relationship Type="http://schemas.openxmlformats.org/officeDocument/2006/relationships/notesMaster" Target="/ppt/notesMasters/notesMaster1.xml" Id="Rfdff203698594207" /></Relationships>
</file>

<file path=ppt/notesSlides/_rels/notesSlide2.xml.rels>&#65279;<?xml version="1.0" encoding="utf-8"?><Relationships xmlns="http://schemas.openxmlformats.org/package/2006/relationships"><Relationship Type="http://schemas.openxmlformats.org/officeDocument/2006/relationships/slide" Target="/ppt/slides/slide2.xml" Id="R6b89a11128a34d33" /><Relationship Type="http://schemas.openxmlformats.org/officeDocument/2006/relationships/notesMaster" Target="/ppt/notesMasters/notesMaster1.xml" Id="R197d040c3e224d8d" /></Relationships>
</file>

<file path=ppt/notesSlides/_rels/notesSlide3.xml.rels>&#65279;<?xml version="1.0" encoding="utf-8"?><Relationships xmlns="http://schemas.openxmlformats.org/package/2006/relationships"><Relationship Type="http://schemas.openxmlformats.org/officeDocument/2006/relationships/slide" Target="/ppt/slides/slide3.xml" Id="R84043d3e71c64e28" /><Relationship Type="http://schemas.openxmlformats.org/officeDocument/2006/relationships/notesMaster" Target="/ppt/notesMasters/notesMaster1.xml" Id="Rb8fab8d0f46443ae" /></Relationships>
</file>

<file path=ppt/notesSlides/_rels/notesSlide4.xml.rels>&#65279;<?xml version="1.0" encoding="utf-8"?><Relationships xmlns="http://schemas.openxmlformats.org/package/2006/relationships"><Relationship Type="http://schemas.openxmlformats.org/officeDocument/2006/relationships/slide" Target="/ppt/slides/slide4.xml" Id="R1cfe2a8be4f94110" /><Relationship Type="http://schemas.openxmlformats.org/officeDocument/2006/relationships/notesMaster" Target="/ppt/notesMasters/notesMaster1.xml" Id="R0d64c6e3292f46c1" /></Relationships>
</file>

<file path=ppt/notesSlides/_rels/notesSlide5.xml.rels>&#65279;<?xml version="1.0" encoding="utf-8"?><Relationships xmlns="http://schemas.openxmlformats.org/package/2006/relationships"><Relationship Type="http://schemas.openxmlformats.org/officeDocument/2006/relationships/slide" Target="/ppt/slides/slide5.xml" Id="R83c866be003f42c3" /><Relationship Type="http://schemas.openxmlformats.org/officeDocument/2006/relationships/notesMaster" Target="/ppt/notesMasters/notesMaster1.xml" Id="Rb6f015112f084f1e" /></Relationships>
</file>

<file path=ppt/notesSlides/_rels/notesSlide6.xml.rels>&#65279;<?xml version="1.0" encoding="utf-8"?><Relationships xmlns="http://schemas.openxmlformats.org/package/2006/relationships"><Relationship Type="http://schemas.openxmlformats.org/officeDocument/2006/relationships/slide" Target="/ppt/slides/slide6.xml" Id="Ra9dde2033ca44695" /><Relationship Type="http://schemas.openxmlformats.org/officeDocument/2006/relationships/notesMaster" Target="/ppt/notesMasters/notesMaster1.xml" Id="R0f350e89e3f14482" /></Relationships>
</file>

<file path=ppt/notesSlides/_rels/notesSlide7.xml.rels>&#65279;<?xml version="1.0" encoding="utf-8"?><Relationships xmlns="http://schemas.openxmlformats.org/package/2006/relationships"><Relationship Type="http://schemas.openxmlformats.org/officeDocument/2006/relationships/slide" Target="/ppt/slides/slide7.xml" Id="Rd5e0111b00834f3f" /><Relationship Type="http://schemas.openxmlformats.org/officeDocument/2006/relationships/notesMaster" Target="/ppt/notesMasters/notesMaster1.xml" Id="R0779be0b008243f5" /></Relationships>
</file>

<file path=ppt/notesSlides/_rels/notesSlide8.xml.rels>&#65279;<?xml version="1.0" encoding="utf-8"?><Relationships xmlns="http://schemas.openxmlformats.org/package/2006/relationships"><Relationship Type="http://schemas.openxmlformats.org/officeDocument/2006/relationships/slide" Target="/ppt/slides/slide8.xml" Id="R565726eb3ed04cfb" /><Relationship Type="http://schemas.openxmlformats.org/officeDocument/2006/relationships/notesMaster" Target="/ppt/notesMasters/notesMaster1.xml" Id="R01635fd4bb194de9" /></Relationships>
</file>

<file path=ppt/notesSlides/_rels/notesSlide9.xml.rels>&#65279;<?xml version="1.0" encoding="utf-8"?><Relationships xmlns="http://schemas.openxmlformats.org/package/2006/relationships"><Relationship Type="http://schemas.openxmlformats.org/officeDocument/2006/relationships/slide" Target="/ppt/slides/slide9.xml" Id="R029f402e504d4947" /><Relationship Type="http://schemas.openxmlformats.org/officeDocument/2006/relationships/notesMaster" Target="/ppt/notesMasters/notesMaster1.xml" Id="Ra1efbb00ce1844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24f8e3f2b5b4da2" /><Relationship Type="http://schemas.openxmlformats.org/officeDocument/2006/relationships/notesMaster" Target="/ppt/notesMasters/notesMaster1.xml" Id="R8e57942392a24a5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d44eb2592ad43a8" /><Relationship Type="http://schemas.openxmlformats.org/officeDocument/2006/relationships/notesMaster" Target="/ppt/notesMasters/notesMaster1.xml" Id="R03ef90a7c90448b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34b980ab8f449e4" /><Relationship Type="http://schemas.openxmlformats.org/officeDocument/2006/relationships/notesMaster" Target="/ppt/notesMasters/notesMaster1.xml" Id="R56fdde1cb2d044b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22b8ab36dd14b11" /><Relationship Type="http://schemas.openxmlformats.org/officeDocument/2006/relationships/notesMaster" Target="/ppt/notesMasters/notesMaster1.xml" Id="R164a342160be47a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4dc0a794960498c" /><Relationship Type="http://schemas.openxmlformats.org/officeDocument/2006/relationships/notesMaster" Target="/ppt/notesMasters/notesMaster1.xml" Id="Raeb775713b5b44e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87ba538976b4dd1" /><Relationship Type="http://schemas.openxmlformats.org/officeDocument/2006/relationships/notesMaster" Target="/ppt/notesMasters/notesMaster1.xml" Id="R5f706ece1cb94fc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ce5ede3a0c942dd" /><Relationship Type="http://schemas.openxmlformats.org/officeDocument/2006/relationships/notesMaster" Target="/ppt/notesMasters/notesMaster1.xml" Id="R6c0ce8f211e540f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cc9f5e9b63145f6" /><Relationship Type="http://schemas.openxmlformats.org/officeDocument/2006/relationships/notesMaster" Target="/ppt/notesMasters/notesMaster1.xml" Id="R135d4c5d2676466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031cadc76514aeb" /><Relationship Type="http://schemas.openxmlformats.org/officeDocument/2006/relationships/notesMaster" Target="/ppt/notesMasters/notesMaster1.xml" Id="R525865be154b425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6e86df6ed7648ce" /><Relationship Type="http://schemas.openxmlformats.org/officeDocument/2006/relationships/notesMaster" Target="/ppt/notesMasters/notesMaster1.xml" Id="R0c2937e7032a437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9db8f1c93c342a8" /><Relationship Type="http://schemas.openxmlformats.org/officeDocument/2006/relationships/notesMaster" Target="/ppt/notesMasters/notesMaster1.xml" Id="Rd73a8f297cbf452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e155db101ec45be" /><Relationship Type="http://schemas.openxmlformats.org/officeDocument/2006/relationships/notesMaster" Target="/ppt/notesMasters/notesMaster1.xml" Id="Rd04cfb7a740748c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6d29a8a2edb4cbc" /><Relationship Type="http://schemas.openxmlformats.org/officeDocument/2006/relationships/notesMaster" Target="/ppt/notesMasters/notesMaster1.xml" Id="R297a6d318c5a413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24413e73c424cdb" /><Relationship Type="http://schemas.openxmlformats.org/officeDocument/2006/relationships/notesMaster" Target="/ppt/notesMasters/notesMaster1.xml" Id="Rbb7453109d3f49a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e7532d521014ebe" /><Relationship Type="http://schemas.openxmlformats.org/officeDocument/2006/relationships/notesMaster" Target="/ppt/notesMasters/notesMaster1.xml" Id="R5f5f59b72a7946d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presentation follows a submission from intake to issue, with balanced Life and P&amp;C examples. AI helps organize evidence, identify gaps, summarize exposures and prepare referral material. Rating, authority and issuance depend on controlled records and authorized decisions. Genellipse connects the workbench to the insurer’s data and operating model. The examples and financial assumptions are illustrative, and scope is validated before implementation.</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good underwriter understands the evidence, the commercial context and the limits of authority. AI should reduce administrative preparation while preserving that responsibility. Genellipse works with underwriting leaders to design ownership, referral paths and review expectations. The goal is a more consistent and responsive process, measured alongside risk quality and fairness rather than simply the number of decisions completed.</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case brings the submission, risk information, evidence requirements, notes, rating runs and decision together. The insurer can see both outstanding work and the context behind a completed decision. Genellipse maps broker and distribution channels, underwriter tasks, reinsurer interactions and the policy administration handoff. The acceptance tests follow the complete case rather than stopping at a convincing AI summary.</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Generative AI is useful for understanding documents and preparing a file. It should not invent premium factors or bypass the insurer’s approved rating process. AegisNow describes versioned rate books, named rating steps and governed writes. Genellipse aligns these with permitted data, access rules and the organization’s authority model. GeneData, GeneComply and GeneSecure can support the surrounding data, control and security work when included in the agreed architecture.</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https://aegisnow.ai/platform/aegisnow-cortex</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describes field-level confidence and a separate apply action. That distinction prevents an uncertain extraction from silently changing the submission. Genellipse builds a test set from the insurer’s document formats and checks material fields individually. A high aggregate score can hide a critical error in insured value, dates or occupancy. Reviewers need the original document and the ability to correct or reject each proposed change.</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workbench describes within-authority, referral and decline outcomes against programme rules. A referred risk needs explicit acknowledgement before bind and a declined risk cannot be bound through that programme. Genellipse verifies how this maps to actual delegated authority and customer treatment. The system should preserve the rule version, relevant facts and approver. A rules engine verdict is not a substitute for the required review of an adverse customer decision.</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Suppose a statement of values and an inspection report describe different uses of a location. AI can surface the conflict and draft a broker question. The underwriter verifies the current use before selecting approved rating inputs or coverage terms. Catastrophe exposure and accumulation require validated data and models, not a generic language model’s estimate. Genellipse connects the agreed sources and retains their dates, lineage and review status.</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Life case may include physician evidence, laboratory reports and financial underwriting material. AI can assist navigation and chronology when use of that information is authorized. It must not infer a diagnosis or replace a qualified assessment. Genellipse configures access, provenance, correction and escalation paths. The underwriter checks the source record, applies the insurer’s approved standards and records the rationale. Ambiguity and materially adverse conclusions require the appropriate specialist review.</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product explicitly distinguishes a requirement marked ordered from an external vendor request. Genellipse scopes any evidence-provider connection with its credentials, contracts, consent requirements and delivery status. The workbench can track outstanding and overdue requirements regardless. Test partial responses, rejected orders, late evidence and changed requirements. Do not portray recorded intent as completed fulfillment.</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describes deterministic Life and property rating with stored calculation steps and a versioned rate book. Genellipse validates the implementation against approved reference cases and tolerances. The product’s promotion gate requires a passing regression pack after the latest edit. This is a technical control, not evidence of filing approval or actuarial suitability; those remain with the relevant insurer owners.</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workbench describes non-persistent re-quoting against rate books, which can support analysis of a candidate pricing change. Genellipse defines which scenario inputs a user may alter and how the chosen result becomes an approved record. Keep the proposed and issued versions distinct. Underwriters should understand the limits of the analysis and use only validated assumptions and authorized product terms.</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underwriting description includes capacity checks and facultative referral tracking. Genellipse tests these against representative treaty structures and the insurer’s operating procedures. The broader reinsurance module has scope limits, so assumed business, retrocession and market placement should not be inferred from this workflow. A draft referral pack or a status recorded inside a platform is not proof that a reinsurer accepted the risk.</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product describes a rating run travelling with the case into policy administration. Genellipse tests changes between quotation and binding, stale approvals, incomplete evidence and mismatched product editions. It also verifies failures and retries at the issue boundary. The record must distinguish draft, approved, bound and issued states so broker communications and financial reporting reflect what actually happened.</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can prepare a change summary for renewal review while analytics teams examine emerging experience. Claims feedback should not become an unvalidated reason to penalize an applicant. Use governed definitions and relevant time horizons; loss outcomes mature over time and are not available immediately. Genellipse designs data reconciliation and review cadence. Portfolio accumulation, live model monitoring and renewal connectors are separate capabilities to confirm and implement where needed.</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operating model must prevent automation bias and rubber-stamping. Reviewers need the original record, a comprehensible recommendation and sufficient time. Genellipse defines which actions require individual approval, which require a specialist and which are prohibited. Review overrides, outcomes and complaints to assess effectiveness. For a material adverse decision, apply the insurer’s required review, reasons and recourse process.</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https://content.naic.org/insurance-topics/artificial-intelligence</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workbench describes model versions and champion/challenger roles. Its public documentation states that demo performance metrics are seeded and real drift monitoring needs a separate pipeline. Genellipse therefore includes validation and monitoring in the implementation scope rather than presenting illustrative dashboards as observed performance. Test the applicable line, population and time period and document known limitations before a model is allowed to influence a write.</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https://www.nist.gov/itl/ai-risk-management-framework</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accurate prediction can still be inappropriate for a particular insurance decision. The insurer determines whether each source and factor may be used for the relevant line and jurisdiction. Genellipse helps document lineage, implement access and retention controls and evaluate the agreed measures. Where lawful and meaningful, compare subgroup errors and outcomes. Correct disputed facts and preserve the route for a person to challenge an adverse outcome.</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https://content.naic.org/insurance-topics/artificial-intelligence</a:t>
            </a:r>
          </a:p>
          <a:p xmlns:a="http://schemas.openxmlformats.org/drawingml/2006/main">
            <a:r>
              <a:t>https://www.nist.gov/itl/ai-risk-management-framework</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malicious document may attempt to instruct the AI to disregard controls or transmit sensitive data. Treat document content as evidence, never as authority. Genellipse uses constrained tools, separated permissions, logged requests and transaction gates that operate independently of the model. Attempt bypasses through APIs as well as the user interface. Payment, binding and eligibility decisions must follow the insurer’s approved operating model.</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proposes monitoring against a validated baseline, with thresholds defined by the insurer rather than invented generic percentages. Triggers include material premium errors, missing evidence, unauthorized actions, data exposure and unexplained changes in outcomes. The response preserves records, identifies affected decisions, corrects the consequences and communicates as required. A registry dashboard alone does not provide live drift detection; implement and validate the measurement pipeline separately.</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https://www.nist.gov/itl/ai-risk-management-framework</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Eighteen net minutes released across 2,000 comparable submissions produces 600 hours per month. At a CAD 60 loaded hourly cost, capacity value is CAD 36,000; after an illustrative CAD 20,000 recurring cost it is CAD 16,000 before initial costs. This is not a cash-saving guarantee. Measure whether capacity improves response time, supports profitable growth or reduces paid external effort. Include rework and review, and do not infer an improved loss ratio from a faster submission process.</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first determines where each risk fact, rate book and decision is authoritative. It then connects the selected intake, rating and policy administration path with access controls and reconciled identifiers. The plan includes historical data quality, retries, response mapping and support. Start with read-only assistance where appropriate before enabling write-back. External contracts, credentials and client dependencies are part of the schedule.</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focused MVP can demonstrate a defined submission journey in six weeks; it is not a promise to replace every underwriting system in that period. Genellipse delivers the configured workflow, agreed integrations, risk register, reviewer guidance, measurement evidence and support plan. Broader automation is earned through demonstrated control performance and a separate readiness decision.</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Test incomplete forms, conflicting sources, ambiguous entity matches, an edited rate book after testing, a risk over delegated limits, missing capacity, an unauthorized user and a failed issue handoff. Reconstruct a completed decision from its evidence and versions. Verify that original source facts remain available to a reviewer. Measure quote turnaround separately from human handling time and monitor early indicators of risk quality without claiming immature loss results.</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Start with the chief underwriting office, operations, pricing, technology and risk owners. Genellipse can map preparation effort, evidence delays, rating dependencies and approval requirements, then propose a focused implementation and measurement plan. Contact info@genellipse.com or visit Genellipse.com.</a:t>
            </a:r>
          </a:p>
          <a:p xmlns:a="http://schemas.openxmlformats.org/drawingml/2006/main">
            <a:r>
              <a:t/>
            </a:r>
          </a:p>
          <a:p xmlns:a="http://schemas.openxmlformats.org/drawingml/2006/main">
            <a:r>
              <a:t>Sources reviewed 27 September 2026:</a:t>
            </a:r>
          </a:p>
          <a:p xmlns:a="http://schemas.openxmlformats.org/drawingml/2006/main">
            <a:r>
              <a:t>https://aegisnow.ai/platform/underwriting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60ffe809a6e4f6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5538cb85ac04daa" /><Relationship Type="http://schemas.openxmlformats.org/officeDocument/2006/relationships/slideLayout" Target="/ppt/slideLayouts/slideLayout1.xml" Id="R934b305f9ef94c1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34b305f9ef94c1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D2B577"/>
      </a:hlink>
      <a:folHlink>
        <a:srgbClr val="D2B577"/>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1.xml" Id="Rdfe9b3a1b77a497c"/><Relationship Type="http://schemas.openxmlformats.org/officeDocument/2006/relationships/image" Target="/ppt/media/image.jpeg" Id="R5bca1301179f4b4e"/><Relationship Type="http://schemas.openxmlformats.org/officeDocument/2006/relationships/image" Target="/ppt/media/image.png" Id="R12d87372c8ee46ad"/><Relationship Type="http://schemas.openxmlformats.org/officeDocument/2006/relationships/image" Target="/ppt/media/image2.png" Id="R82d7567af2714c54"/><Relationship Type="http://schemas.openxmlformats.org/officeDocument/2006/relationships/hyperlink" Target="https://genellipse.com" TargetMode="External" Id="R272f50e9ecf54613"/><Relationship Type="http://schemas.openxmlformats.org/officeDocument/2006/relationships/hyperlink" Target="mailto:info@genellipse.com" TargetMode="External" Id="Rd85ef102e3d64e22"/><Relationship Type="http://schemas.openxmlformats.org/officeDocument/2006/relationships/notesSlide" Target="/ppt/notesSlides/notesSlide1.xml" Id="Rc78c475aa4c743fd"/><Relationship Id="rIdGenellipseSlide3" Type="http://schemas.openxmlformats.org/officeDocument/2006/relationships/slide" Target="slide3.xml"/><Relationship Id="rIdGenellipseSlide20" Type="http://schemas.openxmlformats.org/officeDocument/2006/relationships/slide" Target="slide20.xml"/></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2e42e0fa7224779" /><Relationship Type="http://schemas.openxmlformats.org/officeDocument/2006/relationships/image" Target="/ppt/media/image2.jpeg" Id="R998a401d6f7947cc" /><Relationship Type="http://schemas.openxmlformats.org/officeDocument/2006/relationships/image" Target="/ppt/media/image3.png" Id="R72f7812a6a994668" /><Relationship Type="http://schemas.openxmlformats.org/officeDocument/2006/relationships/notesSlide" Target="/ppt/notesSlides/notesSlide2.xml" Id="Red985ef4624246dc"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a12495cfe2b4b9c" /><Relationship Type="http://schemas.openxmlformats.org/officeDocument/2006/relationships/image" Target="/ppt/media/image4.png" Id="R66b02705ff054d28" /><Relationship Type="http://schemas.openxmlformats.org/officeDocument/2006/relationships/notesSlide" Target="/ppt/notesSlides/notesSlide3.xml" Id="R584de38cf4f241f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652d4dc05694625" /><Relationship Type="http://schemas.openxmlformats.org/officeDocument/2006/relationships/image" Target="/ppt/media/image5.png" Id="R48a2f683196e476d" /><Relationship Type="http://schemas.openxmlformats.org/officeDocument/2006/relationships/notesSlide" Target="/ppt/notesSlides/notesSlide4.xml" Id="R55da5e03b2ad446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3e2bde0af0849a4" /><Relationship Type="http://schemas.openxmlformats.org/officeDocument/2006/relationships/image" Target="/ppt/media/image6.png" Id="R53fe1286ff7e4947" /><Relationship Type="http://schemas.openxmlformats.org/officeDocument/2006/relationships/notesSlide" Target="/ppt/notesSlides/notesSlide5.xml" Id="Rdd507136ef0c45eb"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756acd846624a3b" /><Relationship Type="http://schemas.openxmlformats.org/officeDocument/2006/relationships/image" Target="/ppt/media/image7.png" Id="Rccc57fcbece146fc" /><Relationship Type="http://schemas.openxmlformats.org/officeDocument/2006/relationships/notesSlide" Target="/ppt/notesSlides/notesSlide6.xml" Id="R275a920b2de3411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fc9efa20e514cc5" /><Relationship Type="http://schemas.openxmlformats.org/officeDocument/2006/relationships/image" Target="/ppt/media/image3.jpeg" Id="R5f405020d8784127" /><Relationship Type="http://schemas.openxmlformats.org/officeDocument/2006/relationships/image" Target="/ppt/media/image8.png" Id="Rcb469fa47f0c4d92" /><Relationship Type="http://schemas.openxmlformats.org/officeDocument/2006/relationships/notesSlide" Target="/ppt/notesSlides/notesSlide7.xml" Id="Ra982925dd90d4d64"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dd48b70c317b4af9" /><Relationship Type="http://schemas.openxmlformats.org/officeDocument/2006/relationships/image" Target="/ppt/media/image4.jpeg" Id="R6a617253659a493d" /><Relationship Type="http://schemas.openxmlformats.org/officeDocument/2006/relationships/image" Target="/ppt/media/image9.png" Id="Rabd897d0ddcf4253" /><Relationship Type="http://schemas.openxmlformats.org/officeDocument/2006/relationships/notesSlide" Target="/ppt/notesSlides/notesSlide8.xml" Id="Rc129daebb4e14a1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ff15c11c35a4d14" /><Relationship Type="http://schemas.openxmlformats.org/officeDocument/2006/relationships/image" Target="/ppt/media/image10.png" Id="R579c35290c4943fb" /><Relationship Type="http://schemas.openxmlformats.org/officeDocument/2006/relationships/notesSlide" Target="/ppt/notesSlides/notesSlide9.xml" Id="R7a7bf39522384f9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7f5ea23359424df7" /><Relationship Type="http://schemas.openxmlformats.org/officeDocument/2006/relationships/image" Target="/ppt/media/image11.png" Id="R081548a8bc2e4e03" /><Relationship Type="http://schemas.openxmlformats.org/officeDocument/2006/relationships/notesSlide" Target="/ppt/notesSlides/notesSlide10.xml" Id="R69a65447b8a6401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3d0d4d7c9fa44994" /><Relationship Type="http://schemas.openxmlformats.org/officeDocument/2006/relationships/image" Target="/ppt/media/image12.png" Id="Rcf2b0693c3a64b94" /><Relationship Type="http://schemas.openxmlformats.org/officeDocument/2006/relationships/notesSlide" Target="/ppt/notesSlides/notesSlide11.xml" Id="Rd407693f3d774ed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a185b4e3075f4938" /><Relationship Type="http://schemas.openxmlformats.org/officeDocument/2006/relationships/image" Target="/ppt/media/image13.png" Id="R70073807d1df4202" /><Relationship Type="http://schemas.openxmlformats.org/officeDocument/2006/relationships/notesSlide" Target="/ppt/notesSlides/notesSlide12.xml" Id="R48f741fdbf894bc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1c0dcc0d152f463a" /><Relationship Type="http://schemas.openxmlformats.org/officeDocument/2006/relationships/image" Target="/ppt/media/image14.png" Id="Reb49167926ae47bc" /><Relationship Type="http://schemas.openxmlformats.org/officeDocument/2006/relationships/notesSlide" Target="/ppt/notesSlides/notesSlide13.xml" Id="Reca031ac6a5d48e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b76bbae5f3e3491c" /><Relationship Type="http://schemas.openxmlformats.org/officeDocument/2006/relationships/image" Target="/ppt/media/image15.png" Id="Rae3d98e9c2bb4940" /><Relationship Type="http://schemas.openxmlformats.org/officeDocument/2006/relationships/notesSlide" Target="/ppt/notesSlides/notesSlide14.xml" Id="R75fbf42cdddc44a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f2a75bf6dfd94ac6" /><Relationship Type="http://schemas.openxmlformats.org/officeDocument/2006/relationships/image" Target="/ppt/media/image16.png" Id="Rab1809271614472b" /><Relationship Type="http://schemas.openxmlformats.org/officeDocument/2006/relationships/notesSlide" Target="/ppt/notesSlides/notesSlide15.xml" Id="Rd548df43424d4a6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35ad366ed0c34711" /><Relationship Type="http://schemas.openxmlformats.org/officeDocument/2006/relationships/image" Target="/ppt/media/image17.png" Id="Re5054170abeb4055" /><Relationship Type="http://schemas.openxmlformats.org/officeDocument/2006/relationships/notesSlide" Target="/ppt/notesSlides/notesSlide16.xml" Id="R64b0947c699349c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9510d7e76e8420a" /><Relationship Type="http://schemas.openxmlformats.org/officeDocument/2006/relationships/image" Target="/ppt/media/image18.png" Id="Rdcb4a6d6e884454c" /><Relationship Type="http://schemas.openxmlformats.org/officeDocument/2006/relationships/notesSlide" Target="/ppt/notesSlides/notesSlide17.xml" Id="Rb407fc02c8964c0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435cd222a40f4b2a" /><Relationship Type="http://schemas.openxmlformats.org/officeDocument/2006/relationships/image" Target="/ppt/media/image19.png" Id="Rfe17933a26fe434c" /><Relationship Type="http://schemas.openxmlformats.org/officeDocument/2006/relationships/notesSlide" Target="/ppt/notesSlides/notesSlide18.xml" Id="R91536fc2f97944d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d241f586956b4e18" /><Relationship Type="http://schemas.openxmlformats.org/officeDocument/2006/relationships/image" Target="/ppt/media/image20.png" Id="Ra5e89409534c4e82" /><Relationship Type="http://schemas.openxmlformats.org/officeDocument/2006/relationships/notesSlide" Target="/ppt/notesSlides/notesSlide19.xml" Id="Rd421d55e1c9f422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0bbf1af724d84d01" /><Relationship Type="http://schemas.openxmlformats.org/officeDocument/2006/relationships/image" Target="/ppt/media/image21.png" Id="R049dabe3e40c45c4" /><Relationship Type="http://schemas.openxmlformats.org/officeDocument/2006/relationships/notesSlide" Target="/ppt/notesSlides/notesSlide20.xml" Id="R4d6f37c8e3404f1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06d20df89e894ff2" /><Relationship Type="http://schemas.openxmlformats.org/officeDocument/2006/relationships/image" Target="/ppt/media/image22.png" Id="R7b9cd6fdcf1e4dae" /><Relationship Type="http://schemas.openxmlformats.org/officeDocument/2006/relationships/notesSlide" Target="/ppt/notesSlides/notesSlide21.xml" Id="R590e1fcaffb64b7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16977362299b4c8c" /><Relationship Type="http://schemas.openxmlformats.org/officeDocument/2006/relationships/image" Target="/ppt/media/image23.png" Id="R42d68dbee5f94fa6" /><Relationship Type="http://schemas.openxmlformats.org/officeDocument/2006/relationships/notesSlide" Target="/ppt/notesSlides/notesSlide22.xml" Id="R0253500644ff468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9d4edd601fb64afa" /><Relationship Type="http://schemas.openxmlformats.org/officeDocument/2006/relationships/image" Target="/ppt/media/image24.png" Id="R96ecf08ce679439e" /><Relationship Type="http://schemas.openxmlformats.org/officeDocument/2006/relationships/notesSlide" Target="/ppt/notesSlides/notesSlide23.xml" Id="Re0c1795dedb4482a" /></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1.xml" Id="R77eb9e09388e488b"/><Relationship Type="http://schemas.openxmlformats.org/officeDocument/2006/relationships/image" Target="/ppt/media/image5.jpeg" Id="R5c27ff759269476d"/><Relationship Type="http://schemas.openxmlformats.org/officeDocument/2006/relationships/image" Target="/ppt/media/image25.png" Id="Rcea72fc49a2c43d8"/><Relationship Type="http://schemas.openxmlformats.org/officeDocument/2006/relationships/image" Target="/ppt/media/image26.png" Id="R4894a3465f5d444a"/><Relationship Type="http://schemas.openxmlformats.org/officeDocument/2006/relationships/hyperlink" Target="https://genellipse.com" TargetMode="External" Id="Re08957b98db04c71"/><Relationship Type="http://schemas.openxmlformats.org/officeDocument/2006/relationships/hyperlink" Target="mailto:info@genellipse.com" TargetMode="External" Id="Rb240ef28e4e24507"/><Relationship Type="http://schemas.openxmlformats.org/officeDocument/2006/relationships/notesSlide" Target="/ppt/notesSlides/notesSlide24.xml" Id="R8911d9296b01475d"/><Relationship Id="rIdGenellipseSlide1" Type="http://schemas.openxmlformats.org/officeDocument/2006/relationships/slide" Target="slide1.xml"/></Relationships>
</file>

<file path=ppt/slides/slide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5bca1301179f4b4e"/>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12d87372c8ee46ad"/>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82d7567af2714c54"/>
          <a:stretch xmlns:a="http://schemas.openxmlformats.org/drawingml/2006/main"/>
        </p:blipFill>
        <p:spPr>
          <a:xfrm xmlns:a="http://schemas.openxmlformats.org/drawingml/2006/main">
            <a:off x="3657600" y="405720"/>
            <a:ext cx="2190750" cy="417286"/>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A7066C9-46E4-4519-8E2D-A8D9B4D85A27}"/>
              </a:ext>
            </a:extLst>
          </p:cNvPr>
          <p:cNvSpPr>
            <a:spLocks xmlns:a="http://schemas.openxmlformats.org/drawingml/2006/main" noGrp="1"/>
          </p:cNvSpPr>
          <p:nvPr/>
        </p:nvSpPr>
        <p:spPr>
          <a:xfrm xmlns:a="http://schemas.openxmlformats.org/drawingml/2006/main">
            <a:off x="685800" y="1657350"/>
            <a:ext cx="6143625" cy="2314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0">
                <a:solidFill>
                  <a:srgbClr val="F8F4EC"/>
                </a:solidFill>
                <a:latin typeface="Liberation Sans"/>
                <a:ea typeface="Liberation Sans"/>
                <a:cs typeface="Liberation Sans"/>
              </a:defRPr>
            </a:pPr>
            <a:r>
              <a:rPr sz="4500" b="0">
                <a:solidFill>
                  <a:srgbClr val="F8F4EC"/>
                </a:solidFill>
                <a:latin typeface="Liberation Sans"/>
                <a:ea typeface="Liberation Sans"/>
                <a:cs typeface="Liberation Sans"/>
              </a:rPr>
              <a:t>AI Underwriting,</a:t>
            </a:r>
          </a:p>
          <a:p xmlns:a="http://schemas.openxmlformats.org/drawingml/2006/main">
            <a:pPr>
              <a:defRPr sz="4500" b="0">
                <a:solidFill>
                  <a:srgbClr val="F8F4EC"/>
                </a:solidFill>
                <a:latin typeface="Liberation Sans"/>
                <a:ea typeface="Liberation Sans"/>
                <a:cs typeface="Liberation Sans"/>
              </a:defRPr>
            </a:pPr>
            <a:r>
              <a:rPr sz="4500" b="0">
                <a:solidFill>
                  <a:srgbClr val="F8F4EC"/>
                </a:solidFill>
                <a:latin typeface="Liberation Sans"/>
                <a:ea typeface="Liberation Sans"/>
                <a:cs typeface="Liberation Sans"/>
              </a:rPr>
              <a:t>with human authority</a:t>
            </a:r>
          </a:p>
        </p:txBody>
      </p:sp>
      <p:sp>
        <p:nvSpPr>
          <p:cNvPr id="5" name="">
            <a:extLst xmlns:a="http://schemas.openxmlformats.org/drawingml/2006/main">
              <a:ext uri="{FF2B5EF4-FFF2-40B4-BE49-F238E27FC236}">
                <a16:creationId xmlns:a16="http://schemas.microsoft.com/office/drawing/2014/main" id="{B5426A0D-4B30-407E-A444-D7187EEF01C3}"/>
              </a:ext>
            </a:extLst>
          </p:cNvPr>
          <p:cNvSpPr>
            <a:spLocks xmlns:a="http://schemas.openxmlformats.org/drawingml/2006/main" noGrp="1"/>
          </p:cNvSpPr>
          <p:nvPr/>
        </p:nvSpPr>
        <p:spPr>
          <a:xfrm xmlns:a="http://schemas.openxmlformats.org/drawingml/2006/main">
            <a:off x="685800" y="3952875"/>
            <a:ext cx="5810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DEE7EE"/>
                </a:solidFill>
                <a:latin typeface="Liberation Sans"/>
                <a:ea typeface="Liberation Sans"/>
                <a:cs typeface="Liberation Sans"/>
              </a:defRPr>
            </a:pPr>
            <a:r>
              <a:rPr sz="2100" b="0">
                <a:solidFill>
                  <a:srgbClr val="DEE7EE"/>
                </a:solidFill>
                <a:latin typeface="Liberation Sans"/>
                <a:ea typeface="Liberation Sans"/>
                <a:cs typeface="Liberation Sans"/>
              </a:rPr>
              <a:t>Prepare stronger submissions, assess risk consistently and keep binding authority with authorized people.</a:t>
            </a:r>
          </a:p>
        </p:txBody>
      </p:sp>
      <p:sp>
        <p:nvSpPr>
          <p:cNvPr id="6" name="">
            <a:extLst xmlns:a="http://schemas.openxmlformats.org/drawingml/2006/main">
              <a:ext uri="{FF2B5EF4-FFF2-40B4-BE49-F238E27FC236}">
                <a16:creationId xmlns:a16="http://schemas.microsoft.com/office/drawing/2014/main" id="{9695856E-2B86-4196-B4DC-7DEFD7839313}"/>
              </a:ext>
            </a:extLst>
          </p:cNvPr>
          <p:cNvSpPr>
            <a:spLocks xmlns:a="http://schemas.openxmlformats.org/drawingml/2006/main" noGrp="1"/>
          </p:cNvSpPr>
          <p:nvPr/>
        </p:nvSpPr>
        <p:spPr>
          <a:xfrm xmlns:a="http://schemas.openxmlformats.org/drawingml/2006/main">
            <a:off x="685800" y="5219700"/>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2B577"/>
                </a:solidFill>
                <a:latin typeface="Liberation Sans"/>
                <a:ea typeface="Liberation Sans"/>
                <a:cs typeface="Liberation Sans"/>
              </a:defRPr>
            </a:pPr>
            <a:r>
              <a:rPr sz="1425" b="0">
                <a:solidFill>
                  <a:srgbClr val="D2B577"/>
                </a:solidFill>
                <a:latin typeface="Liberation Sans"/>
                <a:ea typeface="Liberation Sans"/>
                <a:cs typeface="Liberation Sans"/>
                <a:hlinkClick xmlns:ns0="http://schemas.openxmlformats.org/officeDocument/2006/relationships" action="ppaction://hlinksldjump" ns0:id="rIdGenellipseSlide3"/>
              </a:rPr>
              <a:t>Explore capabilities →</a:t>
            </a:r>
          </a:p>
        </p:txBody>
      </p:sp>
      <p:sp>
        <p:nvSpPr>
          <p:cNvPr id="7" name="">
            <a:extLst xmlns:a="http://schemas.openxmlformats.org/drawingml/2006/main">
              <a:ext uri="{FF2B5EF4-FFF2-40B4-BE49-F238E27FC236}">
                <a16:creationId xmlns:a16="http://schemas.microsoft.com/office/drawing/2014/main" id="{E48AB635-DAF8-4D80-883D-05AFB7E78B09}"/>
              </a:ext>
            </a:extLst>
          </p:cNvPr>
          <p:cNvSpPr>
            <a:spLocks xmlns:a="http://schemas.openxmlformats.org/drawingml/2006/main" noGrp="1"/>
          </p:cNvSpPr>
          <p:nvPr/>
        </p:nvSpPr>
        <p:spPr>
          <a:xfrm xmlns:a="http://schemas.openxmlformats.org/drawingml/2006/main">
            <a:off x="3286125" y="5219700"/>
            <a:ext cx="2571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2B577"/>
                </a:solidFill>
                <a:latin typeface="Liberation Sans"/>
                <a:ea typeface="Liberation Sans"/>
                <a:cs typeface="Liberation Sans"/>
              </a:defRPr>
            </a:pPr>
            <a:r>
              <a:rPr sz="1425" b="0">
                <a:solidFill>
                  <a:srgbClr val="D2B577"/>
                </a:solidFill>
                <a:latin typeface="Liberation Sans"/>
                <a:ea typeface="Liberation Sans"/>
                <a:cs typeface="Liberation Sans"/>
                <a:hlinkClick xmlns:ns1="http://schemas.openxmlformats.org/officeDocument/2006/relationships" action="ppaction://hlinksldjump" ns1:id="rIdGenellipseSlide20"/>
              </a:rPr>
              <a:t>Business value →</a:t>
            </a:r>
          </a:p>
        </p:txBody>
      </p:sp>
      <p:sp>
        <p:nvSpPr>
          <p:cNvPr id="8" name="">
            <a:extLst xmlns:a="http://schemas.openxmlformats.org/drawingml/2006/main">
              <a:ext uri="{FF2B5EF4-FFF2-40B4-BE49-F238E27FC236}">
                <a16:creationId xmlns:a16="http://schemas.microsoft.com/office/drawing/2014/main" id="{352E6198-F8E3-4F73-B1BF-D9DACD781872}"/>
              </a:ext>
            </a:extLst>
          </p:cNvPr>
          <p:cNvSpPr>
            <a:spLocks xmlns:a="http://schemas.openxmlformats.org/drawingml/2006/main" noGrp="1"/>
          </p:cNvSpPr>
          <p:nvPr/>
        </p:nvSpPr>
        <p:spPr>
          <a:xfrm xmlns:a="http://schemas.openxmlformats.org/drawingml/2006/main">
            <a:off x="685800" y="5610225"/>
            <a:ext cx="24288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B577"/>
                </a:solidFill>
                <a:latin typeface="Liberation Sans"/>
                <a:ea typeface="Liberation Sans"/>
                <a:cs typeface="Liberation Sans"/>
              </a:defRPr>
            </a:pPr>
            <a:r>
              <a:rPr sz="1725" b="0">
                <a:solidFill>
                  <a:srgbClr val="D2B577"/>
                </a:solidFill>
                <a:latin typeface="Liberation Sans"/>
                <a:ea typeface="Liberation Sans"/>
                <a:cs typeface="Liberation Sans"/>
                <a:hlinkClick xmlns:r="http://schemas.openxmlformats.org/officeDocument/2006/relationships" r:id="R272f50e9ecf54613"/>
              </a:rPr>
              <a:t>Genellipse.com</a:t>
            </a:r>
          </a:p>
        </p:txBody>
      </p:sp>
      <p:sp>
        <p:nvSpPr>
          <p:cNvPr id="9" name="">
            <a:extLst xmlns:a="http://schemas.openxmlformats.org/drawingml/2006/main">
              <a:ext uri="{FF2B5EF4-FFF2-40B4-BE49-F238E27FC236}">
                <a16:creationId xmlns:a16="http://schemas.microsoft.com/office/drawing/2014/main" id="{D3EDC840-BE17-4791-BF32-622708528A66}"/>
              </a:ext>
            </a:extLst>
          </p:cNvPr>
          <p:cNvSpPr>
            <a:spLocks xmlns:a="http://schemas.openxmlformats.org/drawingml/2006/main" noGrp="1"/>
          </p:cNvSpPr>
          <p:nvPr/>
        </p:nvSpPr>
        <p:spPr>
          <a:xfrm xmlns:a="http://schemas.openxmlformats.org/drawingml/2006/main">
            <a:off x="3286125" y="5610225"/>
            <a:ext cx="3524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B577"/>
                </a:solidFill>
                <a:latin typeface="Liberation Sans"/>
                <a:ea typeface="Liberation Sans"/>
                <a:cs typeface="Liberation Sans"/>
              </a:defRPr>
            </a:pPr>
            <a:r>
              <a:rPr sz="1725" b="0">
                <a:solidFill>
                  <a:srgbClr val="D2B577"/>
                </a:solidFill>
                <a:latin typeface="Liberation Sans"/>
                <a:ea typeface="Liberation Sans"/>
                <a:cs typeface="Liberation Sans"/>
                <a:hlinkClick xmlns:r="http://schemas.openxmlformats.org/officeDocument/2006/relationships" r:id="Rd85ef102e3d64e22"/>
              </a:rPr>
              <a:t>info@genellipse.com</a:t>
            </a:r>
          </a:p>
        </p:txBody>
      </p:sp>
      <p:sp>
        <p:nvSpPr>
          <p:cNvPr id="10" name="">
            <a:extLst xmlns:a="http://schemas.openxmlformats.org/drawingml/2006/main">
              <a:ext uri="{FF2B5EF4-FFF2-40B4-BE49-F238E27FC236}">
                <a16:creationId xmlns:a16="http://schemas.microsoft.com/office/drawing/2014/main" id="{24C06228-D228-4B44-B3DC-A222E971F51A}"/>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EE7EE"/>
                </a:solidFill>
                <a:latin typeface="Liberation Sans"/>
                <a:ea typeface="Liberation Sans"/>
                <a:cs typeface="Liberation Sans"/>
              </a:defRPr>
            </a:pPr>
            <a:r>
              <a:rPr sz="975" b="0">
                <a:solidFill>
                  <a:srgbClr val="DEE7EE"/>
                </a:solidFill>
                <a:latin typeface="Liberation Sans"/>
                <a:ea typeface="Liberation Sans"/>
                <a:cs typeface="Liberation Sans"/>
              </a:rPr>
              <a:t>AegisNow Underwriting Workbench + Cortex AI + Genellipse</a:t>
            </a:r>
          </a:p>
        </p:txBody>
      </p:sp>
      <p:sp>
        <p:nvSpPr>
          <p:cNvPr id="11" name="">
            <a:extLst xmlns:a="http://schemas.openxmlformats.org/drawingml/2006/main">
              <a:ext uri="{FF2B5EF4-FFF2-40B4-BE49-F238E27FC236}">
                <a16:creationId xmlns:a16="http://schemas.microsoft.com/office/drawing/2014/main" id="{6737650E-98CC-44D3-B697-473D149EF096}"/>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EE7EE"/>
                </a:solidFill>
                <a:latin typeface="Liberation Sans"/>
                <a:ea typeface="Liberation Sans"/>
                <a:cs typeface="Liberation Sans"/>
              </a:defRPr>
            </a:pPr>
            <a:r>
              <a:rPr sz="825" b="0">
                <a:solidFill>
                  <a:srgbClr val="DEE7EE"/>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B1CA68BA-08D2-413F-BC29-B12A3830F465}"/>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01 / 24</a:t>
            </a:r>
          </a:p>
        </p:txBody>
      </p:sp>
    </p:spTree>
    <p:extLst>
      <p:ext uri="{BB962C8B-B14F-4D97-AF65-F5344CB8AC3E}">
        <p14:creationId xmlns:p14="http://schemas.microsoft.com/office/powerpoint/2010/main" val="649851630"/>
      </p:ext>
    </p:extLst>
  </p:cSld>
</p:sld>
</file>

<file path=ppt/slides/slide2.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998a401d6f7947cc"/>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72f7812a6a994668"/>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BFB3066D-4A03-4A08-9401-8AFD23DD1793}"/>
              </a:ext>
            </a:extLst>
          </p:cNvPr>
          <p:cNvSpPr>
            <a:spLocks xmlns:a="http://schemas.openxmlformats.org/drawingml/2006/main" noGrp="1"/>
          </p:cNvSpPr>
          <p:nvPr/>
        </p:nvSpPr>
        <p:spPr>
          <a:xfrm xmlns:a="http://schemas.openxmlformats.org/drawingml/2006/main">
            <a:off x="685800" y="1343025"/>
            <a:ext cx="6000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F8F4EC"/>
                </a:solidFill>
                <a:latin typeface="Liberation Sans"/>
                <a:ea typeface="Liberation Sans"/>
                <a:cs typeface="Liberation Sans"/>
              </a:defRPr>
            </a:pPr>
            <a:r>
              <a:rPr sz="4125" b="0">
                <a:solidFill>
                  <a:srgbClr val="F8F4EC"/>
                </a:solidFill>
                <a:latin typeface="Liberation Sans"/>
                <a:ea typeface="Liberation Sans"/>
                <a:cs typeface="Liberation Sans"/>
              </a:rPr>
              <a:t>More time for</a:t>
            </a:r>
          </a:p>
          <a:p xmlns:a="http://schemas.openxmlformats.org/drawingml/2006/main">
            <a:pPr>
              <a:defRPr sz="4125" b="0">
                <a:solidFill>
                  <a:srgbClr val="F8F4EC"/>
                </a:solidFill>
                <a:latin typeface="Liberation Sans"/>
                <a:ea typeface="Liberation Sans"/>
                <a:cs typeface="Liberation Sans"/>
              </a:defRPr>
            </a:pPr>
            <a:r>
              <a:rPr sz="4125" b="0">
                <a:solidFill>
                  <a:srgbClr val="F8F4EC"/>
                </a:solidFill>
                <a:latin typeface="Liberation Sans"/>
                <a:ea typeface="Liberation Sans"/>
                <a:cs typeface="Liberation Sans"/>
              </a:rPr>
              <a:t>risk judgement</a:t>
            </a:r>
          </a:p>
        </p:txBody>
      </p:sp>
      <p:sp>
        <p:nvSpPr>
          <p:cNvPr id="4" name="">
            <a:extLst xmlns:a="http://schemas.openxmlformats.org/drawingml/2006/main">
              <a:ext uri="{FF2B5EF4-FFF2-40B4-BE49-F238E27FC236}">
                <a16:creationId xmlns:a16="http://schemas.microsoft.com/office/drawing/2014/main" id="{B88A3328-5464-4CD9-9D71-D93A75FE3EF3}"/>
              </a:ext>
            </a:extLst>
          </p:cNvPr>
          <p:cNvSpPr>
            <a:spLocks xmlns:a="http://schemas.openxmlformats.org/drawingml/2006/main" noGrp="1"/>
          </p:cNvSpPr>
          <p:nvPr/>
        </p:nvSpPr>
        <p:spPr>
          <a:xfrm xmlns:a="http://schemas.openxmlformats.org/drawingml/2006/main">
            <a:off x="685800" y="2905125"/>
            <a:ext cx="57340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DEE7EE"/>
                </a:solidFill>
                <a:latin typeface="Liberation Sans"/>
                <a:ea typeface="Liberation Sans"/>
                <a:cs typeface="Liberation Sans"/>
              </a:defRPr>
            </a:pPr>
            <a:r>
              <a:rPr sz="2100" b="0">
                <a:solidFill>
                  <a:srgbClr val="DEE7EE"/>
                </a:solidFill>
                <a:latin typeface="Liberation Sans"/>
                <a:ea typeface="Liberation Sans"/>
                <a:cs typeface="Liberation Sans"/>
              </a:rPr>
              <a:t>Give underwriters a complete file and a clear explanation of what needs attention.</a:t>
            </a:r>
          </a:p>
        </p:txBody>
      </p:sp>
      <p:sp>
        <p:nvSpPr>
          <p:cNvPr id="5" name="">
            <a:extLst xmlns:a="http://schemas.openxmlformats.org/drawingml/2006/main">
              <a:ext uri="{FF2B5EF4-FFF2-40B4-BE49-F238E27FC236}">
                <a16:creationId xmlns:a16="http://schemas.microsoft.com/office/drawing/2014/main" id="{60934606-2D04-420D-910F-6E556EBC8C5A}"/>
              </a:ext>
            </a:extLst>
          </p:cNvPr>
          <p:cNvSpPr>
            <a:spLocks xmlns:a="http://schemas.openxmlformats.org/drawingml/2006/main" noGrp="1"/>
          </p:cNvSpPr>
          <p:nvPr/>
        </p:nvSpPr>
        <p:spPr>
          <a:xfrm xmlns:a="http://schemas.openxmlformats.org/drawingml/2006/main">
            <a:off x="685800" y="4181475"/>
            <a:ext cx="5667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8F4EC"/>
                </a:solidFill>
                <a:latin typeface="Liberation Sans"/>
                <a:ea typeface="Liberation Sans"/>
                <a:cs typeface="Liberation Sans"/>
              </a:defRPr>
            </a:pPr>
            <a:r>
              <a:rPr sz="2025" b="1">
                <a:solidFill>
                  <a:srgbClr val="F8F4EC"/>
                </a:solidFill>
                <a:latin typeface="Liberation Sans"/>
                <a:ea typeface="Liberation Sans"/>
                <a:cs typeface="Liberation Sans"/>
              </a:rPr>
              <a:t>AI prepares</a:t>
            </a:r>
          </a:p>
        </p:txBody>
      </p:sp>
      <p:sp>
        <p:nvSpPr>
          <p:cNvPr id="6" name="">
            <a:extLst xmlns:a="http://schemas.openxmlformats.org/drawingml/2006/main">
              <a:ext uri="{FF2B5EF4-FFF2-40B4-BE49-F238E27FC236}">
                <a16:creationId xmlns:a16="http://schemas.microsoft.com/office/drawing/2014/main" id="{FCD9BC00-26F6-4B4C-8E1D-44287D5C9DF9}"/>
              </a:ext>
            </a:extLst>
          </p:cNvPr>
          <p:cNvSpPr>
            <a:spLocks xmlns:a="http://schemas.openxmlformats.org/drawingml/2006/main" noGrp="1"/>
          </p:cNvSpPr>
          <p:nvPr/>
        </p:nvSpPr>
        <p:spPr>
          <a:xfrm xmlns:a="http://schemas.openxmlformats.org/drawingml/2006/main">
            <a:off x="685800" y="4533900"/>
            <a:ext cx="5667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EE7EE"/>
                </a:solidFill>
                <a:latin typeface="Liberation Sans"/>
                <a:ea typeface="Liberation Sans"/>
                <a:cs typeface="Liberation Sans"/>
              </a:defRPr>
            </a:pPr>
            <a:r>
              <a:rPr sz="1800" b="0">
                <a:solidFill>
                  <a:srgbClr val="DEE7EE"/>
                </a:solidFill>
                <a:latin typeface="Liberation Sans"/>
                <a:ea typeface="Liberation Sans"/>
                <a:cs typeface="Liberation Sans"/>
              </a:rPr>
              <a:t>Structure the submission, summarize evidence and flag uncertainty.</a:t>
            </a:r>
          </a:p>
        </p:txBody>
      </p:sp>
      <p:sp>
        <p:nvSpPr>
          <p:cNvPr id="7" name="">
            <a:extLst xmlns:a="http://schemas.openxmlformats.org/drawingml/2006/main">
              <a:ext uri="{FF2B5EF4-FFF2-40B4-BE49-F238E27FC236}">
                <a16:creationId xmlns:a16="http://schemas.microsoft.com/office/drawing/2014/main" id="{3D6F3D76-27EA-48EB-B9D3-829E7A55D543}"/>
              </a:ext>
            </a:extLst>
          </p:cNvPr>
          <p:cNvSpPr>
            <a:spLocks xmlns:a="http://schemas.openxmlformats.org/drawingml/2006/main" noGrp="1"/>
          </p:cNvSpPr>
          <p:nvPr/>
        </p:nvSpPr>
        <p:spPr>
          <a:xfrm xmlns:a="http://schemas.openxmlformats.org/drawingml/2006/main">
            <a:off x="685800" y="5086350"/>
            <a:ext cx="5667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8F4EC"/>
                </a:solidFill>
                <a:latin typeface="Liberation Sans"/>
                <a:ea typeface="Liberation Sans"/>
                <a:cs typeface="Liberation Sans"/>
              </a:defRPr>
            </a:pPr>
            <a:r>
              <a:rPr sz="2025" b="1">
                <a:solidFill>
                  <a:srgbClr val="F8F4EC"/>
                </a:solidFill>
                <a:latin typeface="Liberation Sans"/>
                <a:ea typeface="Liberation Sans"/>
                <a:cs typeface="Liberation Sans"/>
              </a:rPr>
              <a:t>People own the pen</a:t>
            </a:r>
          </a:p>
        </p:txBody>
      </p:sp>
      <p:sp>
        <p:nvSpPr>
          <p:cNvPr id="8" name="">
            <a:extLst xmlns:a="http://schemas.openxmlformats.org/drawingml/2006/main">
              <a:ext uri="{FF2B5EF4-FFF2-40B4-BE49-F238E27FC236}">
                <a16:creationId xmlns:a16="http://schemas.microsoft.com/office/drawing/2014/main" id="{AD764659-DCBE-42D2-B1D3-5DF8879BC345}"/>
              </a:ext>
            </a:extLst>
          </p:cNvPr>
          <p:cNvSpPr>
            <a:spLocks xmlns:a="http://schemas.openxmlformats.org/drawingml/2006/main" noGrp="1"/>
          </p:cNvSpPr>
          <p:nvPr/>
        </p:nvSpPr>
        <p:spPr>
          <a:xfrm xmlns:a="http://schemas.openxmlformats.org/drawingml/2006/main">
            <a:off x="685800" y="5438775"/>
            <a:ext cx="5667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EE7EE"/>
                </a:solidFill>
                <a:latin typeface="Liberation Sans"/>
                <a:ea typeface="Liberation Sans"/>
                <a:cs typeface="Liberation Sans"/>
              </a:defRPr>
            </a:pPr>
            <a:r>
              <a:rPr sz="1800" b="0">
                <a:solidFill>
                  <a:srgbClr val="DEE7EE"/>
                </a:solidFill>
                <a:latin typeface="Liberation Sans"/>
                <a:ea typeface="Liberation Sans"/>
                <a:cs typeface="Liberation Sans"/>
              </a:rPr>
              <a:t>Assess the risk, challenge assumptions and approve the decision.</a:t>
            </a:r>
          </a:p>
        </p:txBody>
      </p:sp>
      <p:sp>
        <p:nvSpPr>
          <p:cNvPr id="9" name="">
            <a:extLst xmlns:a="http://schemas.openxmlformats.org/drawingml/2006/main">
              <a:ext uri="{FF2B5EF4-FFF2-40B4-BE49-F238E27FC236}">
                <a16:creationId xmlns:a16="http://schemas.microsoft.com/office/drawing/2014/main" id="{62736C37-D33A-423B-9381-036E71F40572}"/>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0" name="">
            <a:extLst xmlns:a="http://schemas.openxmlformats.org/drawingml/2006/main">
              <a:ext uri="{FF2B5EF4-FFF2-40B4-BE49-F238E27FC236}">
                <a16:creationId xmlns:a16="http://schemas.microsoft.com/office/drawing/2014/main" id="{0DEBEB41-49D9-420B-B7B0-BF7490262D15}"/>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EE7EE"/>
                </a:solidFill>
                <a:latin typeface="Liberation Sans"/>
                <a:ea typeface="Liberation Sans"/>
                <a:cs typeface="Liberation Sans"/>
              </a:defRPr>
            </a:pPr>
            <a:r>
              <a:rPr sz="825" b="0">
                <a:solidFill>
                  <a:srgbClr val="DEE7EE"/>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2206B9F3-ACD3-41FB-947A-9E460C215073}"/>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02 / 24</a:t>
            </a:r>
          </a:p>
        </p:txBody>
      </p:sp>
    </p:spTree>
    <p:extLst>
      <p:ext uri="{BB962C8B-B14F-4D97-AF65-F5344CB8AC3E}">
        <p14:creationId xmlns:p14="http://schemas.microsoft.com/office/powerpoint/2010/main" val="575504820"/>
      </p:ext>
    </p:extLst>
  </p:cSld>
</p:sld>
</file>

<file path=ppt/slides/slide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66b02705ff054d28"/>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2690135-FAB8-4812-8BDF-C7194C6B5964}"/>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Submission to issue</a:t>
            </a:r>
          </a:p>
        </p:txBody>
      </p:sp>
      <p:sp>
        <p:nvSpPr>
          <p:cNvPr id="3" name="">
            <a:extLst xmlns:a="http://schemas.openxmlformats.org/drawingml/2006/main">
              <a:ext uri="{FF2B5EF4-FFF2-40B4-BE49-F238E27FC236}">
                <a16:creationId xmlns:a16="http://schemas.microsoft.com/office/drawing/2014/main" id="{0BCA2964-E4A4-4E4F-B0F6-5F97BFA8DC5D}"/>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One case from submission to issue</a:t>
            </a:r>
          </a:p>
        </p:txBody>
      </p:sp>
      <p:sp>
        <p:nvSpPr>
          <p:cNvPr id="4" name="">
            <a:extLst xmlns:a="http://schemas.openxmlformats.org/drawingml/2006/main">
              <a:ext uri="{FF2B5EF4-FFF2-40B4-BE49-F238E27FC236}">
                <a16:creationId xmlns:a16="http://schemas.microsoft.com/office/drawing/2014/main" id="{A7B36830-BF38-4283-A459-3F3ABB659402}"/>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Preserve evidence, rating provenance and authority across each handoff.</a:t>
            </a:r>
          </a:p>
        </p:txBody>
      </p:sp>
      <p:sp>
        <p:nvSpPr>
          <p:cNvPr id="5" name="">
            <a:extLst xmlns:a="http://schemas.openxmlformats.org/drawingml/2006/main">
              <a:ext uri="{FF2B5EF4-FFF2-40B4-BE49-F238E27FC236}">
                <a16:creationId xmlns:a16="http://schemas.microsoft.com/office/drawing/2014/main" id="{0FC65186-6D1F-4E6D-94CE-9EB15E394506}"/>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BDB75FA-0555-4810-A597-837712FFF769}"/>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Prepare</a:t>
            </a:r>
          </a:p>
        </p:txBody>
      </p:sp>
      <p:sp>
        <p:nvSpPr>
          <p:cNvPr id="7" name="">
            <a:extLst xmlns:a="http://schemas.openxmlformats.org/drawingml/2006/main">
              <a:ext uri="{FF2B5EF4-FFF2-40B4-BE49-F238E27FC236}">
                <a16:creationId xmlns:a16="http://schemas.microsoft.com/office/drawing/2014/main" id="{3271C644-A536-4B33-94C5-D81A1B1C6295}"/>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Capture the submission, resolve identity and track evidence gaps.</a:t>
            </a:r>
          </a:p>
        </p:txBody>
      </p:sp>
      <p:sp>
        <p:nvSpPr>
          <p:cNvPr id="8" name="">
            <a:extLst xmlns:a="http://schemas.openxmlformats.org/drawingml/2006/main">
              <a:ext uri="{FF2B5EF4-FFF2-40B4-BE49-F238E27FC236}">
                <a16:creationId xmlns:a16="http://schemas.microsoft.com/office/drawing/2014/main" id="{277338C8-8C20-4D41-BC7D-E2E2669B76A7}"/>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59BC916A-163A-4CF9-9B80-A5735A9F5D36}"/>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Assess</a:t>
            </a:r>
          </a:p>
        </p:txBody>
      </p:sp>
      <p:sp>
        <p:nvSpPr>
          <p:cNvPr id="10" name="">
            <a:extLst xmlns:a="http://schemas.openxmlformats.org/drawingml/2006/main">
              <a:ext uri="{FF2B5EF4-FFF2-40B4-BE49-F238E27FC236}">
                <a16:creationId xmlns:a16="http://schemas.microsoft.com/office/drawing/2014/main" id="{269315E5-D1BA-4990-9F21-FBF45B306C4B}"/>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Review risk, run approved pricing and evaluate authority.</a:t>
            </a:r>
          </a:p>
        </p:txBody>
      </p:sp>
      <p:sp>
        <p:nvSpPr>
          <p:cNvPr id="11" name="">
            <a:extLst xmlns:a="http://schemas.openxmlformats.org/drawingml/2006/main">
              <a:ext uri="{FF2B5EF4-FFF2-40B4-BE49-F238E27FC236}">
                <a16:creationId xmlns:a16="http://schemas.microsoft.com/office/drawing/2014/main" id="{10B1F6F2-613D-4FC4-940D-4E54368BB16B}"/>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5082FF88-5614-488D-B288-27306843374D}"/>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Authorize and issue</a:t>
            </a:r>
          </a:p>
        </p:txBody>
      </p:sp>
      <p:sp>
        <p:nvSpPr>
          <p:cNvPr id="13" name="">
            <a:extLst xmlns:a="http://schemas.openxmlformats.org/drawingml/2006/main">
              <a:ext uri="{FF2B5EF4-FFF2-40B4-BE49-F238E27FC236}">
                <a16:creationId xmlns:a16="http://schemas.microsoft.com/office/drawing/2014/main" id="{7644EA68-4A6A-4324-9163-D19270453AA7}"/>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Resolve referrals; carry the reviewed record into policy administration.</a:t>
            </a:r>
          </a:p>
        </p:txBody>
      </p:sp>
      <p:sp>
        <p:nvSpPr>
          <p:cNvPr id="14" name="">
            <a:extLst xmlns:a="http://schemas.openxmlformats.org/drawingml/2006/main">
              <a:ext uri="{FF2B5EF4-FFF2-40B4-BE49-F238E27FC236}">
                <a16:creationId xmlns:a16="http://schemas.microsoft.com/office/drawing/2014/main" id="{D1511430-BAB9-4DE8-A91C-FDE482755E6C}"/>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AI suggestions do not confer binding authority.</a:t>
            </a:r>
          </a:p>
        </p:txBody>
      </p:sp>
      <p:sp>
        <p:nvSpPr>
          <p:cNvPr id="15" name="">
            <a:extLst xmlns:a="http://schemas.openxmlformats.org/drawingml/2006/main">
              <a:ext uri="{FF2B5EF4-FFF2-40B4-BE49-F238E27FC236}">
                <a16:creationId xmlns:a16="http://schemas.microsoft.com/office/drawing/2014/main" id="{0EAF198B-C8AE-4170-95BE-693C0BB71998}"/>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2CD31F22-DD8E-4F74-9E33-5BF584CA0DE4}"/>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03 / 24</a:t>
            </a:r>
          </a:p>
        </p:txBody>
      </p:sp>
    </p:spTree>
    <p:extLst>
      <p:ext uri="{BB962C8B-B14F-4D97-AF65-F5344CB8AC3E}">
        <p14:creationId xmlns:p14="http://schemas.microsoft.com/office/powerpoint/2010/main" val="1659751115"/>
      </p:ext>
    </p:extLst>
  </p:cSld>
</p:sld>
</file>

<file path=ppt/slides/slide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48a2f683196e476d"/>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B37911F-7EFB-425D-9BAF-1F0B73D9ADAA}"/>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Platform and AI roles</a:t>
            </a:r>
          </a:p>
        </p:txBody>
      </p:sp>
      <p:sp>
        <p:nvSpPr>
          <p:cNvPr id="3" name="">
            <a:extLst xmlns:a="http://schemas.openxmlformats.org/drawingml/2006/main">
              <a:ext uri="{FF2B5EF4-FFF2-40B4-BE49-F238E27FC236}">
                <a16:creationId xmlns:a16="http://schemas.microsoft.com/office/drawing/2014/main" id="{9D74255B-94C6-44A8-94A7-4EB5A13B1242}"/>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AI assistance with a governed workbench</a:t>
            </a:r>
          </a:p>
        </p:txBody>
      </p:sp>
      <p:sp>
        <p:nvSpPr>
          <p:cNvPr id="4" name="">
            <a:extLst xmlns:a="http://schemas.openxmlformats.org/drawingml/2006/main">
              <a:ext uri="{FF2B5EF4-FFF2-40B4-BE49-F238E27FC236}">
                <a16:creationId xmlns:a16="http://schemas.microsoft.com/office/drawing/2014/main" id="{FA567729-B9D6-4DD6-BC57-912265FD1644}"/>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Separate language assistance, risk analysis, rating and transaction authority.</a:t>
            </a:r>
          </a:p>
        </p:txBody>
      </p:sp>
      <p:sp>
        <p:nvSpPr>
          <p:cNvPr id="5" name="">
            <a:extLst xmlns:a="http://schemas.openxmlformats.org/drawingml/2006/main">
              <a:ext uri="{FF2B5EF4-FFF2-40B4-BE49-F238E27FC236}">
                <a16:creationId xmlns:a16="http://schemas.microsoft.com/office/drawing/2014/main" id="{76645055-9910-48F6-95E5-F8AFC579E1CC}"/>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27B7ABDE-4F65-47D2-9DE5-FD0D83833C48}"/>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Cortex AI</a:t>
            </a:r>
          </a:p>
        </p:txBody>
      </p:sp>
      <p:sp>
        <p:nvSpPr>
          <p:cNvPr id="7" name="">
            <a:extLst xmlns:a="http://schemas.openxmlformats.org/drawingml/2006/main">
              <a:ext uri="{FF2B5EF4-FFF2-40B4-BE49-F238E27FC236}">
                <a16:creationId xmlns:a16="http://schemas.microsoft.com/office/drawing/2014/main" id="{2E18ED34-60A1-43A7-A816-40A03D15A12A}"/>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Prepares summaries, evidence questions and referral drafts.</a:t>
            </a:r>
          </a:p>
        </p:txBody>
      </p:sp>
      <p:sp>
        <p:nvSpPr>
          <p:cNvPr id="8" name="">
            <a:extLst xmlns:a="http://schemas.openxmlformats.org/drawingml/2006/main">
              <a:ext uri="{FF2B5EF4-FFF2-40B4-BE49-F238E27FC236}">
                <a16:creationId xmlns:a16="http://schemas.microsoft.com/office/drawing/2014/main" id="{4FCE4E6D-7F81-4F06-8644-9642EF828A56}"/>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A3F2ED07-BF02-41CE-88E6-C77CA5AAD363}"/>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AegisNow</a:t>
            </a:r>
          </a:p>
        </p:txBody>
      </p:sp>
      <p:sp>
        <p:nvSpPr>
          <p:cNvPr id="10" name="">
            <a:extLst xmlns:a="http://schemas.openxmlformats.org/drawingml/2006/main">
              <a:ext uri="{FF2B5EF4-FFF2-40B4-BE49-F238E27FC236}">
                <a16:creationId xmlns:a16="http://schemas.microsoft.com/office/drawing/2014/main" id="{7D1A6219-13B1-41EB-9158-0023588735B1}"/>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Holds case facts, requirements, rate books and authority checks.</a:t>
            </a:r>
          </a:p>
        </p:txBody>
      </p:sp>
      <p:sp>
        <p:nvSpPr>
          <p:cNvPr id="11" name="">
            <a:extLst xmlns:a="http://schemas.openxmlformats.org/drawingml/2006/main">
              <a:ext uri="{FF2B5EF4-FFF2-40B4-BE49-F238E27FC236}">
                <a16:creationId xmlns:a16="http://schemas.microsoft.com/office/drawing/2014/main" id="{C7D3AA3D-BEA9-4AAD-ABD8-EA89361D0439}"/>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523037CA-4246-4912-B64C-2E42A18BC0C3}"/>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Genellipse</a:t>
            </a:r>
          </a:p>
        </p:txBody>
      </p:sp>
      <p:sp>
        <p:nvSpPr>
          <p:cNvPr id="13" name="">
            <a:extLst xmlns:a="http://schemas.openxmlformats.org/drawingml/2006/main">
              <a:ext uri="{FF2B5EF4-FFF2-40B4-BE49-F238E27FC236}">
                <a16:creationId xmlns:a16="http://schemas.microsoft.com/office/drawing/2014/main" id="{C7636D29-C23F-4D3B-8EF9-D7D78FAB64DD}"/>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Connects systems, configures controls and measures delivery outcomes.</a:t>
            </a:r>
          </a:p>
        </p:txBody>
      </p:sp>
      <p:sp>
        <p:nvSpPr>
          <p:cNvPr id="14" name="">
            <a:extLst xmlns:a="http://schemas.openxmlformats.org/drawingml/2006/main">
              <a:ext uri="{FF2B5EF4-FFF2-40B4-BE49-F238E27FC236}">
                <a16:creationId xmlns:a16="http://schemas.microsoft.com/office/drawing/2014/main" id="{E4C0B053-24A3-400C-B25C-40A85B484851}"/>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Confirm each integration and model’s intended use during scoping.</a:t>
            </a:r>
          </a:p>
        </p:txBody>
      </p:sp>
      <p:sp>
        <p:nvSpPr>
          <p:cNvPr id="15" name="">
            <a:extLst xmlns:a="http://schemas.openxmlformats.org/drawingml/2006/main">
              <a:ext uri="{FF2B5EF4-FFF2-40B4-BE49-F238E27FC236}">
                <a16:creationId xmlns:a16="http://schemas.microsoft.com/office/drawing/2014/main" id="{E4318F8B-6FDD-44F8-9D19-892C00BA4741}"/>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1F46408D-A856-489D-9FB8-3D769F0AB30C}"/>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04 / 24</a:t>
            </a:r>
          </a:p>
        </p:txBody>
      </p:sp>
    </p:spTree>
    <p:extLst>
      <p:ext uri="{BB962C8B-B14F-4D97-AF65-F5344CB8AC3E}">
        <p14:creationId xmlns:p14="http://schemas.microsoft.com/office/powerpoint/2010/main" val="1276910360"/>
      </p:ext>
    </p:extLst>
  </p:cSld>
</p:sld>
</file>

<file path=ppt/slides/slide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53fe1286ff7e4947"/>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0AB7651-5CB6-4BDC-9B6E-352EA06A518D}"/>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Submission intake</a:t>
            </a:r>
          </a:p>
        </p:txBody>
      </p:sp>
      <p:sp>
        <p:nvSpPr>
          <p:cNvPr id="3" name="">
            <a:extLst xmlns:a="http://schemas.openxmlformats.org/drawingml/2006/main">
              <a:ext uri="{FF2B5EF4-FFF2-40B4-BE49-F238E27FC236}">
                <a16:creationId xmlns:a16="http://schemas.microsoft.com/office/drawing/2014/main" id="{7C9F4AE7-289D-42BC-A2FC-5B0DD48B2C6D}"/>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structured file with visible uncertainty</a:t>
            </a:r>
          </a:p>
        </p:txBody>
      </p:sp>
      <p:sp>
        <p:nvSpPr>
          <p:cNvPr id="4" name="">
            <a:extLst xmlns:a="http://schemas.openxmlformats.org/drawingml/2006/main">
              <a:ext uri="{FF2B5EF4-FFF2-40B4-BE49-F238E27FC236}">
                <a16:creationId xmlns:a16="http://schemas.microsoft.com/office/drawing/2014/main" id="{6B116DFB-41F5-4912-A7A9-EB899A2C483D}"/>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Extract proposed fields from forms, broker messages, schedules and loss runs.</a:t>
            </a:r>
          </a:p>
        </p:txBody>
      </p:sp>
      <p:sp>
        <p:nvSpPr>
          <p:cNvPr id="5" name="">
            <a:extLst xmlns:a="http://schemas.openxmlformats.org/drawingml/2006/main">
              <a:ext uri="{FF2B5EF4-FFF2-40B4-BE49-F238E27FC236}">
                <a16:creationId xmlns:a16="http://schemas.microsoft.com/office/drawing/2014/main" id="{4813B9BE-CEDF-4AAC-A119-DB09AB5B057E}"/>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57893C96-A34B-47F4-93B4-9D52F61ABE1F}"/>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Trace the source</a:t>
            </a:r>
          </a:p>
        </p:txBody>
      </p:sp>
      <p:sp>
        <p:nvSpPr>
          <p:cNvPr id="7" name="">
            <a:extLst xmlns:a="http://schemas.openxmlformats.org/drawingml/2006/main">
              <a:ext uri="{FF2B5EF4-FFF2-40B4-BE49-F238E27FC236}">
                <a16:creationId xmlns:a16="http://schemas.microsoft.com/office/drawing/2014/main" id="{27F05BB5-7658-4A02-BDCA-BF0C7538AFE0}"/>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Show the document, extraction method and field confidence.</a:t>
            </a:r>
          </a:p>
        </p:txBody>
      </p:sp>
      <p:sp>
        <p:nvSpPr>
          <p:cNvPr id="8" name="">
            <a:extLst xmlns:a="http://schemas.openxmlformats.org/drawingml/2006/main">
              <a:ext uri="{FF2B5EF4-FFF2-40B4-BE49-F238E27FC236}">
                <a16:creationId xmlns:a16="http://schemas.microsoft.com/office/drawing/2014/main" id="{AE6C4C23-EEB0-43C8-96C6-554C8750F7D0}"/>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9867203D-5E4F-4CFB-9E9C-05BA4DA1E0A0}"/>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Resolve ambiguity</a:t>
            </a:r>
          </a:p>
        </p:txBody>
      </p:sp>
      <p:sp>
        <p:nvSpPr>
          <p:cNvPr id="10" name="">
            <a:extLst xmlns:a="http://schemas.openxmlformats.org/drawingml/2006/main">
              <a:ext uri="{FF2B5EF4-FFF2-40B4-BE49-F238E27FC236}">
                <a16:creationId xmlns:a16="http://schemas.microsoft.com/office/drawing/2014/main" id="{6BCCB68B-7A25-41ED-B22B-E697FD7F9190}"/>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Review unclear values and possible duplicate insured records.</a:t>
            </a:r>
          </a:p>
        </p:txBody>
      </p:sp>
      <p:sp>
        <p:nvSpPr>
          <p:cNvPr id="11" name="">
            <a:extLst xmlns:a="http://schemas.openxmlformats.org/drawingml/2006/main">
              <a:ext uri="{FF2B5EF4-FFF2-40B4-BE49-F238E27FC236}">
                <a16:creationId xmlns:a16="http://schemas.microsoft.com/office/drawing/2014/main" id="{1413383F-1F9D-40D5-A375-437A818B52CA}"/>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50DE66C4-1C5F-4C3D-8E47-48BD2D4D3CB3}"/>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Accept before applying</a:t>
            </a:r>
          </a:p>
        </p:txBody>
      </p:sp>
      <p:sp>
        <p:nvSpPr>
          <p:cNvPr id="13" name="">
            <a:extLst xmlns:a="http://schemas.openxmlformats.org/drawingml/2006/main">
              <a:ext uri="{FF2B5EF4-FFF2-40B4-BE49-F238E27FC236}">
                <a16:creationId xmlns:a16="http://schemas.microsoft.com/office/drawing/2014/main" id="{FA43B0BA-320F-4E53-8E68-7E17FD753C11}"/>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Keep proposals separate until a person accepts the changes.</a:t>
            </a:r>
          </a:p>
        </p:txBody>
      </p:sp>
      <p:sp>
        <p:nvSpPr>
          <p:cNvPr id="14" name="">
            <a:extLst xmlns:a="http://schemas.openxmlformats.org/drawingml/2006/main">
              <a:ext uri="{FF2B5EF4-FFF2-40B4-BE49-F238E27FC236}">
                <a16:creationId xmlns:a16="http://schemas.microsoft.com/office/drawing/2014/main" id="{ABDAB7AA-A8AA-4A3B-A945-23FC792A0CC2}"/>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The product describes a human-accepted apply step.</a:t>
            </a:r>
          </a:p>
        </p:txBody>
      </p:sp>
      <p:sp>
        <p:nvSpPr>
          <p:cNvPr id="15" name="">
            <a:extLst xmlns:a="http://schemas.openxmlformats.org/drawingml/2006/main">
              <a:ext uri="{FF2B5EF4-FFF2-40B4-BE49-F238E27FC236}">
                <a16:creationId xmlns:a16="http://schemas.microsoft.com/office/drawing/2014/main" id="{F759CB79-311B-41E4-9E17-1DA55305556C}"/>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44B73D47-2F81-4449-B1DB-6A8B0A2D777C}"/>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05 / 24</a:t>
            </a:r>
          </a:p>
        </p:txBody>
      </p:sp>
    </p:spTree>
    <p:extLst>
      <p:ext uri="{BB962C8B-B14F-4D97-AF65-F5344CB8AC3E}">
        <p14:creationId xmlns:p14="http://schemas.microsoft.com/office/powerpoint/2010/main" val="1931846074"/>
      </p:ext>
    </p:extLst>
  </p:cSld>
</p:sld>
</file>

<file path=ppt/slides/slide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ccc57fcbece146fc"/>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E85DA1A-5D8A-43A0-947A-AAAAAA1EAB1D}"/>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Appetite and delegated authority</a:t>
            </a:r>
          </a:p>
        </p:txBody>
      </p:sp>
      <p:sp>
        <p:nvSpPr>
          <p:cNvPr id="3" name="">
            <a:extLst xmlns:a="http://schemas.openxmlformats.org/drawingml/2006/main">
              <a:ext uri="{FF2B5EF4-FFF2-40B4-BE49-F238E27FC236}">
                <a16:creationId xmlns:a16="http://schemas.microsoft.com/office/drawing/2014/main" id="{8A89825C-7B79-4CF1-9FEC-8D2E69E0DDDC}"/>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Evaluate appetite before the pen moves</a:t>
            </a:r>
          </a:p>
        </p:txBody>
      </p:sp>
      <p:sp>
        <p:nvSpPr>
          <p:cNvPr id="4" name="">
            <a:extLst xmlns:a="http://schemas.openxmlformats.org/drawingml/2006/main">
              <a:ext uri="{FF2B5EF4-FFF2-40B4-BE49-F238E27FC236}">
                <a16:creationId xmlns:a16="http://schemas.microsoft.com/office/drawing/2014/main" id="{2654CF40-7C69-48FD-B3DB-1277FDFFB346}"/>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Use the programme’s rules for line, jurisdiction, limit and premium.</a:t>
            </a:r>
          </a:p>
        </p:txBody>
      </p:sp>
      <p:sp>
        <p:nvSpPr>
          <p:cNvPr id="5" name="">
            <a:extLst xmlns:a="http://schemas.openxmlformats.org/drawingml/2006/main">
              <a:ext uri="{FF2B5EF4-FFF2-40B4-BE49-F238E27FC236}">
                <a16:creationId xmlns:a16="http://schemas.microsoft.com/office/drawing/2014/main" id="{B62B6208-0C26-4045-8643-58256789CD26}"/>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B7FF77BA-F5BB-4480-85D9-A984BC48C32C}"/>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Within authority</a:t>
            </a:r>
          </a:p>
        </p:txBody>
      </p:sp>
      <p:sp>
        <p:nvSpPr>
          <p:cNvPr id="7" name="">
            <a:extLst xmlns:a="http://schemas.openxmlformats.org/drawingml/2006/main">
              <a:ext uri="{FF2B5EF4-FFF2-40B4-BE49-F238E27FC236}">
                <a16:creationId xmlns:a16="http://schemas.microsoft.com/office/drawing/2014/main" id="{F00E484D-A350-4FDB-9927-26368DCF2F85}"/>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Proceed to the remaining evidence and approval checks.</a:t>
            </a:r>
          </a:p>
        </p:txBody>
      </p:sp>
      <p:sp>
        <p:nvSpPr>
          <p:cNvPr id="8" name="">
            <a:extLst xmlns:a="http://schemas.openxmlformats.org/drawingml/2006/main">
              <a:ext uri="{FF2B5EF4-FFF2-40B4-BE49-F238E27FC236}">
                <a16:creationId xmlns:a16="http://schemas.microsoft.com/office/drawing/2014/main" id="{29768C82-63B5-49A9-8A90-18072DB5E3F2}"/>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C213660A-F876-4CDE-99A2-CC1DC2D86444}"/>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Referral required</a:t>
            </a:r>
          </a:p>
        </p:txBody>
      </p:sp>
      <p:sp>
        <p:nvSpPr>
          <p:cNvPr id="10" name="">
            <a:extLst xmlns:a="http://schemas.openxmlformats.org/drawingml/2006/main">
              <a:ext uri="{FF2B5EF4-FFF2-40B4-BE49-F238E27FC236}">
                <a16:creationId xmlns:a16="http://schemas.microsoft.com/office/drawing/2014/main" id="{C17FC8CD-D3A1-4A95-96C3-B56D5D00BBDE}"/>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Name the breached rule and route to the required approver.</a:t>
            </a:r>
          </a:p>
        </p:txBody>
      </p:sp>
      <p:sp>
        <p:nvSpPr>
          <p:cNvPr id="11" name="">
            <a:extLst xmlns:a="http://schemas.openxmlformats.org/drawingml/2006/main">
              <a:ext uri="{FF2B5EF4-FFF2-40B4-BE49-F238E27FC236}">
                <a16:creationId xmlns:a16="http://schemas.microsoft.com/office/drawing/2014/main" id="{3F902937-EC16-43CA-8644-FC60571BFDB2}"/>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CFA7436-621A-4D69-A7C1-FDD5FF5C2A35}"/>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Outside the programme</a:t>
            </a:r>
          </a:p>
        </p:txBody>
      </p:sp>
      <p:sp>
        <p:nvSpPr>
          <p:cNvPr id="13" name="">
            <a:extLst xmlns:a="http://schemas.openxmlformats.org/drawingml/2006/main">
              <a:ext uri="{FF2B5EF4-FFF2-40B4-BE49-F238E27FC236}">
                <a16:creationId xmlns:a16="http://schemas.microsoft.com/office/drawing/2014/main" id="{54FF589D-FB3D-4A25-866D-DF62BB1E1DF9}"/>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Block binding; record the reason and the appropriate next step.</a:t>
            </a:r>
          </a:p>
        </p:txBody>
      </p:sp>
      <p:sp>
        <p:nvSpPr>
          <p:cNvPr id="14" name="">
            <a:extLst xmlns:a="http://schemas.openxmlformats.org/drawingml/2006/main">
              <a:ext uri="{FF2B5EF4-FFF2-40B4-BE49-F238E27FC236}">
                <a16:creationId xmlns:a16="http://schemas.microsoft.com/office/drawing/2014/main" id="{912E6B24-F5E8-4846-92FA-07D4FF2497CA}"/>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A rule result is distinct from the final customer communication.</a:t>
            </a:r>
          </a:p>
        </p:txBody>
      </p:sp>
      <p:sp>
        <p:nvSpPr>
          <p:cNvPr id="15" name="">
            <a:extLst xmlns:a="http://schemas.openxmlformats.org/drawingml/2006/main">
              <a:ext uri="{FF2B5EF4-FFF2-40B4-BE49-F238E27FC236}">
                <a16:creationId xmlns:a16="http://schemas.microsoft.com/office/drawing/2014/main" id="{672C78F0-2F68-4F1B-A50D-9887E957D871}"/>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29A60351-38C0-49E8-AEE8-290CE3044316}"/>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06 / 24</a:t>
            </a:r>
          </a:p>
        </p:txBody>
      </p:sp>
    </p:spTree>
    <p:extLst>
      <p:ext uri="{BB962C8B-B14F-4D97-AF65-F5344CB8AC3E}">
        <p14:creationId xmlns:p14="http://schemas.microsoft.com/office/powerpoint/2010/main" val="2053361289"/>
      </p:ext>
    </p:extLst>
  </p:cSld>
</p:sld>
</file>

<file path=ppt/slides/slide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5f405020d8784127"/>
          <a:srcRect xmlns:a="http://schemas.openxmlformats.org/drawingml/2006/main" l="53000" t="0" r="0" b="0"/>
          <a:stretch xmlns:a="http://schemas.openxmlformats.org/drawingml/2006/main"/>
        </p:blipFill>
        <p:spPr>
          <a:xfrm xmlns:a="http://schemas.openxmlformats.org/drawingml/2006/main">
            <a:off x="8191500" y="0"/>
            <a:ext cx="40005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cb469fa47f0c4d92"/>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41543757-1E68-41CF-A02E-2944B3CE5FEB}"/>
              </a:ext>
            </a:extLst>
          </p:cNvPr>
          <p:cNvSpPr>
            <a:spLocks xmlns:a="http://schemas.openxmlformats.org/drawingml/2006/main" noGrp="1"/>
          </p:cNvSpPr>
          <p:nvPr/>
        </p:nvSpPr>
        <p:spPr>
          <a:xfrm xmlns:a="http://schemas.openxmlformats.org/drawingml/2006/main">
            <a:off x="4333875" y="447675"/>
            <a:ext cx="3143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Worked P&amp;C example</a:t>
            </a:r>
          </a:p>
        </p:txBody>
      </p:sp>
      <p:sp>
        <p:nvSpPr>
          <p:cNvPr id="4" name="">
            <a:extLst xmlns:a="http://schemas.openxmlformats.org/drawingml/2006/main">
              <a:ext uri="{FF2B5EF4-FFF2-40B4-BE49-F238E27FC236}">
                <a16:creationId xmlns:a16="http://schemas.microsoft.com/office/drawing/2014/main" id="{7C36B0E3-CCAA-4293-BE9D-B34FCB9D55FA}"/>
              </a:ext>
            </a:extLst>
          </p:cNvPr>
          <p:cNvSpPr>
            <a:spLocks xmlns:a="http://schemas.openxmlformats.org/drawingml/2006/main" noGrp="1"/>
          </p:cNvSpPr>
          <p:nvPr/>
        </p:nvSpPr>
        <p:spPr>
          <a:xfrm xmlns:a="http://schemas.openxmlformats.org/drawingml/2006/main">
            <a:off x="685800" y="1304925"/>
            <a:ext cx="7096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0">
                <a:solidFill>
                  <a:srgbClr val="102C43"/>
                </a:solidFill>
                <a:latin typeface="Liberation Sans"/>
                <a:ea typeface="Liberation Sans"/>
                <a:cs typeface="Liberation Sans"/>
              </a:defRPr>
            </a:pPr>
            <a:r>
              <a:rPr sz="3675" b="0">
                <a:solidFill>
                  <a:srgbClr val="102C43"/>
                </a:solidFill>
                <a:latin typeface="Liberation Sans"/>
                <a:ea typeface="Liberation Sans"/>
                <a:cs typeface="Liberation Sans"/>
              </a:rPr>
              <a:t>A commercial property submission</a:t>
            </a:r>
          </a:p>
        </p:txBody>
      </p:sp>
      <p:sp>
        <p:nvSpPr>
          <p:cNvPr id="5" name="">
            <a:extLst xmlns:a="http://schemas.openxmlformats.org/drawingml/2006/main">
              <a:ext uri="{FF2B5EF4-FFF2-40B4-BE49-F238E27FC236}">
                <a16:creationId xmlns:a16="http://schemas.microsoft.com/office/drawing/2014/main" id="{B10DC450-2326-468E-86E0-B894310744B6}"/>
              </a:ext>
            </a:extLst>
          </p:cNvPr>
          <p:cNvSpPr>
            <a:spLocks xmlns:a="http://schemas.openxmlformats.org/drawingml/2006/main" noGrp="1"/>
          </p:cNvSpPr>
          <p:nvPr/>
        </p:nvSpPr>
        <p:spPr>
          <a:xfrm xmlns:a="http://schemas.openxmlformats.org/drawingml/2006/main">
            <a:off x="685800" y="2800350"/>
            <a:ext cx="696277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An underwriter receives a statement of values, loss history and inspection material.</a:t>
            </a:r>
          </a:p>
        </p:txBody>
      </p:sp>
      <p:sp>
        <p:nvSpPr>
          <p:cNvPr id="6" name="">
            <a:extLst xmlns:a="http://schemas.openxmlformats.org/drawingml/2006/main">
              <a:ext uri="{FF2B5EF4-FFF2-40B4-BE49-F238E27FC236}">
                <a16:creationId xmlns:a16="http://schemas.microsoft.com/office/drawing/2014/main" id="{0C57BA35-7528-4B6E-83DB-759DE94ADEF8}"/>
              </a:ext>
            </a:extLst>
          </p:cNvPr>
          <p:cNvSpPr>
            <a:spLocks xmlns:a="http://schemas.openxmlformats.org/drawingml/2006/main" noGrp="1"/>
          </p:cNvSpPr>
          <p:nvPr/>
        </p:nvSpPr>
        <p:spPr>
          <a:xfrm xmlns:a="http://schemas.openxmlformats.org/drawingml/2006/main">
            <a:off x="685800" y="39338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AI builds context</a:t>
            </a:r>
          </a:p>
        </p:txBody>
      </p:sp>
      <p:sp>
        <p:nvSpPr>
          <p:cNvPr id="7" name="">
            <a:extLst xmlns:a="http://schemas.openxmlformats.org/drawingml/2006/main">
              <a:ext uri="{FF2B5EF4-FFF2-40B4-BE49-F238E27FC236}">
                <a16:creationId xmlns:a16="http://schemas.microsoft.com/office/drawing/2014/main" id="{A10B2FA1-3DD9-4212-AEA5-2B795EC1B68D}"/>
              </a:ext>
            </a:extLst>
          </p:cNvPr>
          <p:cNvSpPr>
            <a:spLocks xmlns:a="http://schemas.openxmlformats.org/drawingml/2006/main" noGrp="1"/>
          </p:cNvSpPr>
          <p:nvPr/>
        </p:nvSpPr>
        <p:spPr>
          <a:xfrm xmlns:a="http://schemas.openxmlformats.org/drawingml/2006/main">
            <a:off x="685800" y="43053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Highlights missing values, inconsistent facts and open questions.</a:t>
            </a:r>
          </a:p>
        </p:txBody>
      </p:sp>
      <p:sp>
        <p:nvSpPr>
          <p:cNvPr id="8" name="">
            <a:extLst xmlns:a="http://schemas.openxmlformats.org/drawingml/2006/main">
              <a:ext uri="{FF2B5EF4-FFF2-40B4-BE49-F238E27FC236}">
                <a16:creationId xmlns:a16="http://schemas.microsoft.com/office/drawing/2014/main" id="{9130C290-E878-4A2C-A58B-DB0C71B4112F}"/>
              </a:ext>
            </a:extLst>
          </p:cNvPr>
          <p:cNvSpPr>
            <a:spLocks xmlns:a="http://schemas.openxmlformats.org/drawingml/2006/main" noGrp="1"/>
          </p:cNvSpPr>
          <p:nvPr/>
        </p:nvSpPr>
        <p:spPr>
          <a:xfrm xmlns:a="http://schemas.openxmlformats.org/drawingml/2006/main">
            <a:off x="685800" y="49625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The underwriter tests risk</a:t>
            </a:r>
          </a:p>
        </p:txBody>
      </p:sp>
      <p:sp>
        <p:nvSpPr>
          <p:cNvPr id="9" name="">
            <a:extLst xmlns:a="http://schemas.openxmlformats.org/drawingml/2006/main">
              <a:ext uri="{FF2B5EF4-FFF2-40B4-BE49-F238E27FC236}">
                <a16:creationId xmlns:a16="http://schemas.microsoft.com/office/drawing/2014/main" id="{FE5BE600-F077-4EEB-B0C6-AB504546A41E}"/>
              </a:ext>
            </a:extLst>
          </p:cNvPr>
          <p:cNvSpPr>
            <a:spLocks xmlns:a="http://schemas.openxmlformats.org/drawingml/2006/main" noGrp="1"/>
          </p:cNvSpPr>
          <p:nvPr/>
        </p:nvSpPr>
        <p:spPr>
          <a:xfrm xmlns:a="http://schemas.openxmlformats.org/drawingml/2006/main">
            <a:off x="685800" y="53340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Reviews occupancy, construction, protection and applicable terms.</a:t>
            </a:r>
          </a:p>
        </p:txBody>
      </p:sp>
      <p:sp>
        <p:nvSpPr>
          <p:cNvPr id="10" name="">
            <a:extLst xmlns:a="http://schemas.openxmlformats.org/drawingml/2006/main">
              <a:ext uri="{FF2B5EF4-FFF2-40B4-BE49-F238E27FC236}">
                <a16:creationId xmlns:a16="http://schemas.microsoft.com/office/drawing/2014/main" id="{BBF2F89B-BFAA-45D6-B048-29E46A54C28D}"/>
              </a:ext>
            </a:extLst>
          </p:cNvPr>
          <p:cNvSpPr>
            <a:spLocks xmlns:a="http://schemas.openxmlformats.org/drawingml/2006/main" noGrp="1"/>
          </p:cNvSpPr>
          <p:nvPr/>
        </p:nvSpPr>
        <p:spPr>
          <a:xfrm xmlns:a="http://schemas.openxmlformats.org/drawingml/2006/main">
            <a:off x="685800" y="6191250"/>
            <a:ext cx="695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workflow. External hazard and inspection integrations are scoped.</a:t>
            </a:r>
          </a:p>
        </p:txBody>
      </p:sp>
      <p:sp>
        <p:nvSpPr>
          <p:cNvPr id="11" name="">
            <a:extLst xmlns:a="http://schemas.openxmlformats.org/drawingml/2006/main">
              <a:ext uri="{FF2B5EF4-FFF2-40B4-BE49-F238E27FC236}">
                <a16:creationId xmlns:a16="http://schemas.microsoft.com/office/drawing/2014/main" id="{9EEC6974-FD82-42BC-8699-1C301A51587C}"/>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F69C7A6B-E9D6-481A-97CF-EBF844D8580B}"/>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07 / 24</a:t>
            </a:r>
          </a:p>
        </p:txBody>
      </p:sp>
    </p:spTree>
    <p:extLst>
      <p:ext uri="{BB962C8B-B14F-4D97-AF65-F5344CB8AC3E}">
        <p14:creationId xmlns:p14="http://schemas.microsoft.com/office/powerpoint/2010/main" val="1731083740"/>
      </p:ext>
    </p:extLst>
  </p:cSld>
</p:sld>
</file>

<file path=ppt/slides/slide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6a617253659a493d"/>
          <a:srcRect xmlns:a="http://schemas.openxmlformats.org/drawingml/2006/main" l="53000" t="0" r="0" b="0"/>
          <a:stretch xmlns:a="http://schemas.openxmlformats.org/drawingml/2006/main"/>
        </p:blipFill>
        <p:spPr>
          <a:xfrm xmlns:a="http://schemas.openxmlformats.org/drawingml/2006/main">
            <a:off x="8191500" y="0"/>
            <a:ext cx="40005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abd897d0ddcf4253"/>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93D946B-D013-4B90-811E-9746B3E1A154}"/>
              </a:ext>
            </a:extLst>
          </p:cNvPr>
          <p:cNvSpPr>
            <a:spLocks xmlns:a="http://schemas.openxmlformats.org/drawingml/2006/main" noGrp="1"/>
          </p:cNvSpPr>
          <p:nvPr/>
        </p:nvSpPr>
        <p:spPr>
          <a:xfrm xmlns:a="http://schemas.openxmlformats.org/drawingml/2006/main">
            <a:off x="4333875" y="447675"/>
            <a:ext cx="3143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Worked Life example</a:t>
            </a:r>
          </a:p>
        </p:txBody>
      </p:sp>
      <p:sp>
        <p:nvSpPr>
          <p:cNvPr id="4" name="">
            <a:extLst xmlns:a="http://schemas.openxmlformats.org/drawingml/2006/main">
              <a:ext uri="{FF2B5EF4-FFF2-40B4-BE49-F238E27FC236}">
                <a16:creationId xmlns:a16="http://schemas.microsoft.com/office/drawing/2014/main" id="{F1BAC396-42B9-4E99-8780-703ADF9C85AE}"/>
              </a:ext>
            </a:extLst>
          </p:cNvPr>
          <p:cNvSpPr>
            <a:spLocks xmlns:a="http://schemas.openxmlformats.org/drawingml/2006/main" noGrp="1"/>
          </p:cNvSpPr>
          <p:nvPr/>
        </p:nvSpPr>
        <p:spPr>
          <a:xfrm xmlns:a="http://schemas.openxmlformats.org/drawingml/2006/main">
            <a:off x="685800" y="1304925"/>
            <a:ext cx="7096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0">
                <a:solidFill>
                  <a:srgbClr val="102C43"/>
                </a:solidFill>
                <a:latin typeface="Liberation Sans"/>
                <a:ea typeface="Liberation Sans"/>
                <a:cs typeface="Liberation Sans"/>
              </a:defRPr>
            </a:pPr>
            <a:r>
              <a:rPr sz="3675" b="0">
                <a:solidFill>
                  <a:srgbClr val="102C43"/>
                </a:solidFill>
                <a:latin typeface="Liberation Sans"/>
                <a:ea typeface="Liberation Sans"/>
                <a:cs typeface="Liberation Sans"/>
              </a:rPr>
              <a:t>A Life case with sensitive evidence</a:t>
            </a:r>
          </a:p>
        </p:txBody>
      </p:sp>
      <p:sp>
        <p:nvSpPr>
          <p:cNvPr id="5" name="">
            <a:extLst xmlns:a="http://schemas.openxmlformats.org/drawingml/2006/main">
              <a:ext uri="{FF2B5EF4-FFF2-40B4-BE49-F238E27FC236}">
                <a16:creationId xmlns:a16="http://schemas.microsoft.com/office/drawing/2014/main" id="{7A42EA3D-2BCC-4418-9DEA-67B62E686E4C}"/>
              </a:ext>
            </a:extLst>
          </p:cNvPr>
          <p:cNvSpPr>
            <a:spLocks xmlns:a="http://schemas.openxmlformats.org/drawingml/2006/main" noGrp="1"/>
          </p:cNvSpPr>
          <p:nvPr/>
        </p:nvSpPr>
        <p:spPr>
          <a:xfrm xmlns:a="http://schemas.openxmlformats.org/drawingml/2006/main">
            <a:off x="685800" y="2800350"/>
            <a:ext cx="696277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Improve evidence preparation while preserving privacy and specialist assessment.</a:t>
            </a:r>
          </a:p>
        </p:txBody>
      </p:sp>
      <p:sp>
        <p:nvSpPr>
          <p:cNvPr id="6" name="">
            <a:extLst xmlns:a="http://schemas.openxmlformats.org/drawingml/2006/main">
              <a:ext uri="{FF2B5EF4-FFF2-40B4-BE49-F238E27FC236}">
                <a16:creationId xmlns:a16="http://schemas.microsoft.com/office/drawing/2014/main" id="{51825C7F-97A4-474B-A5FF-DE55A39110C9}"/>
              </a:ext>
            </a:extLst>
          </p:cNvPr>
          <p:cNvSpPr>
            <a:spLocks xmlns:a="http://schemas.openxmlformats.org/drawingml/2006/main" noGrp="1"/>
          </p:cNvSpPr>
          <p:nvPr/>
        </p:nvSpPr>
        <p:spPr>
          <a:xfrm xmlns:a="http://schemas.openxmlformats.org/drawingml/2006/main">
            <a:off x="685800" y="39338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AI organizes the record</a:t>
            </a:r>
          </a:p>
        </p:txBody>
      </p:sp>
      <p:sp>
        <p:nvSpPr>
          <p:cNvPr id="7" name="">
            <a:extLst xmlns:a="http://schemas.openxmlformats.org/drawingml/2006/main">
              <a:ext uri="{FF2B5EF4-FFF2-40B4-BE49-F238E27FC236}">
                <a16:creationId xmlns:a16="http://schemas.microsoft.com/office/drawing/2014/main" id="{75065081-4F0E-42D8-8EA8-189B12677EE0}"/>
              </a:ext>
            </a:extLst>
          </p:cNvPr>
          <p:cNvSpPr>
            <a:spLocks xmlns:a="http://schemas.openxmlformats.org/drawingml/2006/main" noGrp="1"/>
          </p:cNvSpPr>
          <p:nvPr/>
        </p:nvSpPr>
        <p:spPr>
          <a:xfrm xmlns:a="http://schemas.openxmlformats.org/drawingml/2006/main">
            <a:off x="685800" y="43053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Summarizes authorized evidence and identifies missing requirements.</a:t>
            </a:r>
          </a:p>
        </p:txBody>
      </p:sp>
      <p:sp>
        <p:nvSpPr>
          <p:cNvPr id="8" name="">
            <a:extLst xmlns:a="http://schemas.openxmlformats.org/drawingml/2006/main">
              <a:ext uri="{FF2B5EF4-FFF2-40B4-BE49-F238E27FC236}">
                <a16:creationId xmlns:a16="http://schemas.microsoft.com/office/drawing/2014/main" id="{D2579D59-039E-4306-89B8-883AB1F3D71E}"/>
              </a:ext>
            </a:extLst>
          </p:cNvPr>
          <p:cNvSpPr>
            <a:spLocks xmlns:a="http://schemas.openxmlformats.org/drawingml/2006/main" noGrp="1"/>
          </p:cNvSpPr>
          <p:nvPr/>
        </p:nvSpPr>
        <p:spPr>
          <a:xfrm xmlns:a="http://schemas.openxmlformats.org/drawingml/2006/main">
            <a:off x="685800" y="49625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Specialists assess</a:t>
            </a:r>
          </a:p>
        </p:txBody>
      </p:sp>
      <p:sp>
        <p:nvSpPr>
          <p:cNvPr id="9" name="">
            <a:extLst xmlns:a="http://schemas.openxmlformats.org/drawingml/2006/main">
              <a:ext uri="{FF2B5EF4-FFF2-40B4-BE49-F238E27FC236}">
                <a16:creationId xmlns:a16="http://schemas.microsoft.com/office/drawing/2014/main" id="{93B0C5AB-1097-4D54-8900-4B456C4A8538}"/>
              </a:ext>
            </a:extLst>
          </p:cNvPr>
          <p:cNvSpPr>
            <a:spLocks xmlns:a="http://schemas.openxmlformats.org/drawingml/2006/main" noGrp="1"/>
          </p:cNvSpPr>
          <p:nvPr/>
        </p:nvSpPr>
        <p:spPr>
          <a:xfrm xmlns:a="http://schemas.openxmlformats.org/drawingml/2006/main">
            <a:off x="685800" y="53340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Evaluate medical and financial evidence under approved standards.</a:t>
            </a:r>
          </a:p>
        </p:txBody>
      </p:sp>
      <p:sp>
        <p:nvSpPr>
          <p:cNvPr id="10" name="">
            <a:extLst xmlns:a="http://schemas.openxmlformats.org/drawingml/2006/main">
              <a:ext uri="{FF2B5EF4-FFF2-40B4-BE49-F238E27FC236}">
                <a16:creationId xmlns:a16="http://schemas.microsoft.com/office/drawing/2014/main" id="{E4A7C35B-45BF-43D4-A27A-AF2D1C0D43D0}"/>
              </a:ext>
            </a:extLst>
          </p:cNvPr>
          <p:cNvSpPr>
            <a:spLocks xmlns:a="http://schemas.openxmlformats.org/drawingml/2006/main" noGrp="1"/>
          </p:cNvSpPr>
          <p:nvPr/>
        </p:nvSpPr>
        <p:spPr>
          <a:xfrm xmlns:a="http://schemas.openxmlformats.org/drawingml/2006/main">
            <a:off x="685800" y="6191250"/>
            <a:ext cx="695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No autonomous eligibility decision from a generative summary.</a:t>
            </a:r>
          </a:p>
        </p:txBody>
      </p:sp>
      <p:sp>
        <p:nvSpPr>
          <p:cNvPr id="11" name="">
            <a:extLst xmlns:a="http://schemas.openxmlformats.org/drawingml/2006/main">
              <a:ext uri="{FF2B5EF4-FFF2-40B4-BE49-F238E27FC236}">
                <a16:creationId xmlns:a16="http://schemas.microsoft.com/office/drawing/2014/main" id="{89B33F0F-6E21-43DE-9709-DB6CCE2E94CD}"/>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38199635-2B0D-4850-9127-D466E3DA6DCD}"/>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08 / 24</a:t>
            </a:r>
          </a:p>
        </p:txBody>
      </p:sp>
    </p:spTree>
    <p:extLst>
      <p:ext uri="{BB962C8B-B14F-4D97-AF65-F5344CB8AC3E}">
        <p14:creationId xmlns:p14="http://schemas.microsoft.com/office/powerpoint/2010/main" val="1644641789"/>
      </p:ext>
    </p:extLst>
  </p:cSld>
</p:sld>
</file>

<file path=ppt/slides/slide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579c35290c4943fb"/>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F87AE58-8AD6-4E22-9647-48E0C34661BE}"/>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Evidence and requirements</a:t>
            </a:r>
          </a:p>
        </p:txBody>
      </p:sp>
      <p:sp>
        <p:nvSpPr>
          <p:cNvPr id="3" name="">
            <a:extLst xmlns:a="http://schemas.openxmlformats.org/drawingml/2006/main">
              <a:ext uri="{FF2B5EF4-FFF2-40B4-BE49-F238E27FC236}">
                <a16:creationId xmlns:a16="http://schemas.microsoft.com/office/drawing/2014/main" id="{D6087C4D-9180-4F38-A1DE-408A65D751FB}"/>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Know what is outstanding and overdue</a:t>
            </a:r>
          </a:p>
        </p:txBody>
      </p:sp>
      <p:sp>
        <p:nvSpPr>
          <p:cNvPr id="4" name="">
            <a:extLst xmlns:a="http://schemas.openxmlformats.org/drawingml/2006/main">
              <a:ext uri="{FF2B5EF4-FFF2-40B4-BE49-F238E27FC236}">
                <a16:creationId xmlns:a16="http://schemas.microsoft.com/office/drawing/2014/main" id="{D890EA94-4D50-446D-BDB0-08E8B388E3FB}"/>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Track required, ordered, received and waived evidence on the case.</a:t>
            </a:r>
          </a:p>
        </p:txBody>
      </p:sp>
      <p:sp>
        <p:nvSpPr>
          <p:cNvPr id="5" name="">
            <a:extLst xmlns:a="http://schemas.openxmlformats.org/drawingml/2006/main">
              <a:ext uri="{FF2B5EF4-FFF2-40B4-BE49-F238E27FC236}">
                <a16:creationId xmlns:a16="http://schemas.microsoft.com/office/drawing/2014/main" id="{9A19E3F3-11E9-4961-845A-681CD9E26DB6}"/>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7A0E976B-ABA9-47A0-80D8-3A71E6C646B3}"/>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Visible ownership</a:t>
            </a:r>
          </a:p>
        </p:txBody>
      </p:sp>
      <p:sp>
        <p:nvSpPr>
          <p:cNvPr id="7" name="">
            <a:extLst xmlns:a="http://schemas.openxmlformats.org/drawingml/2006/main">
              <a:ext uri="{FF2B5EF4-FFF2-40B4-BE49-F238E27FC236}">
                <a16:creationId xmlns:a16="http://schemas.microsoft.com/office/drawing/2014/main" id="{2965F368-19AA-4882-BA49-90A1D2E62023}"/>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Assign the request, due date, source and responsible team.</a:t>
            </a:r>
          </a:p>
        </p:txBody>
      </p:sp>
      <p:sp>
        <p:nvSpPr>
          <p:cNvPr id="8" name="">
            <a:extLst xmlns:a="http://schemas.openxmlformats.org/drawingml/2006/main">
              <a:ext uri="{FF2B5EF4-FFF2-40B4-BE49-F238E27FC236}">
                <a16:creationId xmlns:a16="http://schemas.microsoft.com/office/drawing/2014/main" id="{DE47B2FF-147D-461E-B64D-8AD97C299318}"/>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2630CB35-4F0E-41B5-A5F9-B112C7DFF33D}"/>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Controlled waivers</a:t>
            </a:r>
          </a:p>
        </p:txBody>
      </p:sp>
      <p:sp>
        <p:nvSpPr>
          <p:cNvPr id="10" name="">
            <a:extLst xmlns:a="http://schemas.openxmlformats.org/drawingml/2006/main">
              <a:ext uri="{FF2B5EF4-FFF2-40B4-BE49-F238E27FC236}">
                <a16:creationId xmlns:a16="http://schemas.microsoft.com/office/drawing/2014/main" id="{9AF77575-4C5D-4764-8F04-2FEA6591D9CC}"/>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Record who waived a requirement and why.</a:t>
            </a:r>
          </a:p>
        </p:txBody>
      </p:sp>
      <p:sp>
        <p:nvSpPr>
          <p:cNvPr id="11" name="">
            <a:extLst xmlns:a="http://schemas.openxmlformats.org/drawingml/2006/main">
              <a:ext uri="{FF2B5EF4-FFF2-40B4-BE49-F238E27FC236}">
                <a16:creationId xmlns:a16="http://schemas.microsoft.com/office/drawing/2014/main" id="{8A8D9182-D2CE-4468-AF0F-AAC1DFD8E9F4}"/>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9518D70-BA55-49C3-B66A-1B06FE658578}"/>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Honest integration scope</a:t>
            </a:r>
          </a:p>
        </p:txBody>
      </p:sp>
      <p:sp>
        <p:nvSpPr>
          <p:cNvPr id="13" name="">
            <a:extLst xmlns:a="http://schemas.openxmlformats.org/drawingml/2006/main">
              <a:ext uri="{FF2B5EF4-FFF2-40B4-BE49-F238E27FC236}">
                <a16:creationId xmlns:a16="http://schemas.microsoft.com/office/drawing/2014/main" id="{659F51C3-8097-42A0-A59A-0700BB881633}"/>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An order record alone does not send a request to a vendor.</a:t>
            </a:r>
          </a:p>
        </p:txBody>
      </p:sp>
      <p:sp>
        <p:nvSpPr>
          <p:cNvPr id="14" name="">
            <a:extLst xmlns:a="http://schemas.openxmlformats.org/drawingml/2006/main">
              <a:ext uri="{FF2B5EF4-FFF2-40B4-BE49-F238E27FC236}">
                <a16:creationId xmlns:a16="http://schemas.microsoft.com/office/drawing/2014/main" id="{E375A536-C1DD-4CB0-861E-15E90BDBF5BB}"/>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Bureau, laboratory and evidence-provider connections require contracts and integration.</a:t>
            </a:r>
          </a:p>
        </p:txBody>
      </p:sp>
      <p:sp>
        <p:nvSpPr>
          <p:cNvPr id="15" name="">
            <a:extLst xmlns:a="http://schemas.openxmlformats.org/drawingml/2006/main">
              <a:ext uri="{FF2B5EF4-FFF2-40B4-BE49-F238E27FC236}">
                <a16:creationId xmlns:a16="http://schemas.microsoft.com/office/drawing/2014/main" id="{9208B083-82A7-4D2E-A31D-1295E4691D29}"/>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6C2165D4-597D-4C63-ACAC-397E4D1A056E}"/>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09 / 24</a:t>
            </a:r>
          </a:p>
        </p:txBody>
      </p:sp>
    </p:spTree>
    <p:extLst>
      <p:ext uri="{BB962C8B-B14F-4D97-AF65-F5344CB8AC3E}">
        <p14:creationId xmlns:p14="http://schemas.microsoft.com/office/powerpoint/2010/main" val="1720096966"/>
      </p:ext>
    </p:extLst>
  </p:cSld>
</p:sld>
</file>

<file path=ppt/slides/slide1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081548a8bc2e4e03"/>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8C6B6AB-A194-4EEA-93BE-BE5510494D55}"/>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Reproducible pricing</a:t>
            </a:r>
          </a:p>
        </p:txBody>
      </p:sp>
      <p:sp>
        <p:nvSpPr>
          <p:cNvPr id="3" name="">
            <a:extLst xmlns:a="http://schemas.openxmlformats.org/drawingml/2006/main">
              <a:ext uri="{FF2B5EF4-FFF2-40B4-BE49-F238E27FC236}">
                <a16:creationId xmlns:a16="http://schemas.microsoft.com/office/drawing/2014/main" id="{24F65EF9-2EB9-4D19-9F05-F29FE0396882}"/>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Keep pricing reproducible</a:t>
            </a:r>
          </a:p>
        </p:txBody>
      </p:sp>
      <p:sp>
        <p:nvSpPr>
          <p:cNvPr id="4" name="">
            <a:extLst xmlns:a="http://schemas.openxmlformats.org/drawingml/2006/main">
              <a:ext uri="{FF2B5EF4-FFF2-40B4-BE49-F238E27FC236}">
                <a16:creationId xmlns:a16="http://schemas.microsoft.com/office/drawing/2014/main" id="{C240E6BC-9A76-44F7-A414-A0B1F6A1F741}"/>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Approved rate books and deterministic steps produce the premium; AI explains and assists.</a:t>
            </a:r>
          </a:p>
        </p:txBody>
      </p:sp>
      <p:sp>
        <p:nvSpPr>
          <p:cNvPr id="5" name="">
            <a:extLst xmlns:a="http://schemas.openxmlformats.org/drawingml/2006/main">
              <a:ext uri="{FF2B5EF4-FFF2-40B4-BE49-F238E27FC236}">
                <a16:creationId xmlns:a16="http://schemas.microsoft.com/office/drawing/2014/main" id="{37653EEE-34B2-4FF1-B6B5-5F048B7ED8BE}"/>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57B00C8A-84FF-4AF2-A8BD-D9CC78749879}"/>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Version the book</a:t>
            </a:r>
          </a:p>
        </p:txBody>
      </p:sp>
      <p:sp>
        <p:nvSpPr>
          <p:cNvPr id="7" name="">
            <a:extLst xmlns:a="http://schemas.openxmlformats.org/drawingml/2006/main">
              <a:ext uri="{FF2B5EF4-FFF2-40B4-BE49-F238E27FC236}">
                <a16:creationId xmlns:a16="http://schemas.microsoft.com/office/drawing/2014/main" id="{A2C9BEAD-FA9C-4C31-96FF-5BEE1F381211}"/>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Retain the base rates, factors, loadings and effective edition.</a:t>
            </a:r>
          </a:p>
        </p:txBody>
      </p:sp>
      <p:sp>
        <p:nvSpPr>
          <p:cNvPr id="8" name="">
            <a:extLst xmlns:a="http://schemas.openxmlformats.org/drawingml/2006/main">
              <a:ext uri="{FF2B5EF4-FFF2-40B4-BE49-F238E27FC236}">
                <a16:creationId xmlns:a16="http://schemas.microsoft.com/office/drawing/2014/main" id="{4003A995-DAB7-49A9-9B4B-1EE1DD82A734}"/>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B69446C5-2501-48C6-AD06-A493935A4F01}"/>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Record the run</a:t>
            </a:r>
          </a:p>
        </p:txBody>
      </p:sp>
      <p:sp>
        <p:nvSpPr>
          <p:cNvPr id="10" name="">
            <a:extLst xmlns:a="http://schemas.openxmlformats.org/drawingml/2006/main">
              <a:ext uri="{FF2B5EF4-FFF2-40B4-BE49-F238E27FC236}">
                <a16:creationId xmlns:a16="http://schemas.microsoft.com/office/drawing/2014/main" id="{CACE92A3-4E25-49E2-9B64-AA10900FAE13}"/>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Keep inputs, named calculations and the version used.</a:t>
            </a:r>
          </a:p>
        </p:txBody>
      </p:sp>
      <p:sp>
        <p:nvSpPr>
          <p:cNvPr id="11" name="">
            <a:extLst xmlns:a="http://schemas.openxmlformats.org/drawingml/2006/main">
              <a:ext uri="{FF2B5EF4-FFF2-40B4-BE49-F238E27FC236}">
                <a16:creationId xmlns:a16="http://schemas.microsoft.com/office/drawing/2014/main" id="{E8E817F7-883E-4583-BE65-62FDE4191B64}"/>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14D600D0-A372-4831-9DF7-CF763BF2D05F}"/>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Test promotion</a:t>
            </a:r>
          </a:p>
        </p:txBody>
      </p:sp>
      <p:sp>
        <p:nvSpPr>
          <p:cNvPr id="13" name="">
            <a:extLst xmlns:a="http://schemas.openxmlformats.org/drawingml/2006/main">
              <a:ext uri="{FF2B5EF4-FFF2-40B4-BE49-F238E27FC236}">
                <a16:creationId xmlns:a16="http://schemas.microsoft.com/office/drawing/2014/main" id="{40FB8A3A-C946-41AA-8F11-6D2C0B9CF12D}"/>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Reject an untested, failed or stale regression pack.</a:t>
            </a:r>
          </a:p>
        </p:txBody>
      </p:sp>
      <p:sp>
        <p:nvSpPr>
          <p:cNvPr id="14" name="">
            <a:extLst xmlns:a="http://schemas.openxmlformats.org/drawingml/2006/main">
              <a:ext uri="{FF2B5EF4-FFF2-40B4-BE49-F238E27FC236}">
                <a16:creationId xmlns:a16="http://schemas.microsoft.com/office/drawing/2014/main" id="{EAA311A5-5D36-47B4-AEEA-65E46D7933A9}"/>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AI-generated text must not silently change an approved rate or assumption.</a:t>
            </a:r>
          </a:p>
        </p:txBody>
      </p:sp>
      <p:sp>
        <p:nvSpPr>
          <p:cNvPr id="15" name="">
            <a:extLst xmlns:a="http://schemas.openxmlformats.org/drawingml/2006/main">
              <a:ext uri="{FF2B5EF4-FFF2-40B4-BE49-F238E27FC236}">
                <a16:creationId xmlns:a16="http://schemas.microsoft.com/office/drawing/2014/main" id="{8E0ACE84-B64C-49E3-B41A-02CCA30217E7}"/>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2CFFC514-AFF3-4ED7-96C9-2E8923F306FD}"/>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10 / 24</a:t>
            </a:r>
          </a:p>
        </p:txBody>
      </p:sp>
    </p:spTree>
    <p:extLst>
      <p:ext uri="{BB962C8B-B14F-4D97-AF65-F5344CB8AC3E}">
        <p14:creationId xmlns:p14="http://schemas.microsoft.com/office/powerpoint/2010/main" val="282285608"/>
      </p:ext>
    </p:extLst>
  </p:cSld>
</p:sld>
</file>

<file path=ppt/slides/slide1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cf2b0693c3a64b94"/>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3ECD527-A15F-4422-AF23-EA88105DDFCB}"/>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Quote scenarios</a:t>
            </a:r>
          </a:p>
        </p:txBody>
      </p:sp>
      <p:sp>
        <p:nvSpPr>
          <p:cNvPr id="3" name="">
            <a:extLst xmlns:a="http://schemas.openxmlformats.org/drawingml/2006/main">
              <a:ext uri="{FF2B5EF4-FFF2-40B4-BE49-F238E27FC236}">
                <a16:creationId xmlns:a16="http://schemas.microsoft.com/office/drawing/2014/main" id="{D3CDA6E1-8DA3-46F7-B32E-88456FC01D64}"/>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Explore options without rewriting the case</a:t>
            </a:r>
          </a:p>
        </p:txBody>
      </p:sp>
      <p:sp>
        <p:nvSpPr>
          <p:cNvPr id="4" name="">
            <a:extLst xmlns:a="http://schemas.openxmlformats.org/drawingml/2006/main">
              <a:ext uri="{FF2B5EF4-FFF2-40B4-BE49-F238E27FC236}">
                <a16:creationId xmlns:a16="http://schemas.microsoft.com/office/drawing/2014/main" id="{2DA20128-F6F0-40CF-B388-7EA2AF776FEB}"/>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Compare a proposed structure against approved assumptions and capacity.</a:t>
            </a:r>
          </a:p>
        </p:txBody>
      </p:sp>
      <p:sp>
        <p:nvSpPr>
          <p:cNvPr id="5" name="">
            <a:extLst xmlns:a="http://schemas.openxmlformats.org/drawingml/2006/main">
              <a:ext uri="{FF2B5EF4-FFF2-40B4-BE49-F238E27FC236}">
                <a16:creationId xmlns:a16="http://schemas.microsoft.com/office/drawing/2014/main" id="{754C66CB-D634-4AE0-9646-089AA2386A05}"/>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C494A376-E78C-4079-8852-D4FAC7E3BA54}"/>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Change one assumption</a:t>
            </a:r>
          </a:p>
        </p:txBody>
      </p:sp>
      <p:sp>
        <p:nvSpPr>
          <p:cNvPr id="7" name="">
            <a:extLst xmlns:a="http://schemas.openxmlformats.org/drawingml/2006/main">
              <a:ext uri="{FF2B5EF4-FFF2-40B4-BE49-F238E27FC236}">
                <a16:creationId xmlns:a16="http://schemas.microsoft.com/office/drawing/2014/main" id="{F7E5E7F2-5B90-469E-AB3D-A31F40ECBA27}"/>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Review limits, deductibles or terms in an authorized scenario.</a:t>
            </a:r>
          </a:p>
        </p:txBody>
      </p:sp>
      <p:sp>
        <p:nvSpPr>
          <p:cNvPr id="8" name="">
            <a:extLst xmlns:a="http://schemas.openxmlformats.org/drawingml/2006/main">
              <a:ext uri="{FF2B5EF4-FFF2-40B4-BE49-F238E27FC236}">
                <a16:creationId xmlns:a16="http://schemas.microsoft.com/office/drawing/2014/main" id="{C91C79F5-4376-4643-9E29-8314661E9F99}"/>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1DC8F704-A3D8-4B76-BBA1-53FDDB8D1890}"/>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Explain the difference</a:t>
            </a:r>
          </a:p>
        </p:txBody>
      </p:sp>
      <p:sp>
        <p:nvSpPr>
          <p:cNvPr id="10" name="">
            <a:extLst xmlns:a="http://schemas.openxmlformats.org/drawingml/2006/main">
              <a:ext uri="{FF2B5EF4-FFF2-40B4-BE49-F238E27FC236}">
                <a16:creationId xmlns:a16="http://schemas.microsoft.com/office/drawing/2014/main" id="{BCE0A781-65A2-48B3-AFB9-D3F0142B69CA}"/>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Show the rate-book version and drivers of the revised premium.</a:t>
            </a:r>
          </a:p>
        </p:txBody>
      </p:sp>
      <p:sp>
        <p:nvSpPr>
          <p:cNvPr id="11" name="">
            <a:extLst xmlns:a="http://schemas.openxmlformats.org/drawingml/2006/main">
              <a:ext uri="{FF2B5EF4-FFF2-40B4-BE49-F238E27FC236}">
                <a16:creationId xmlns:a16="http://schemas.microsoft.com/office/drawing/2014/main" id="{4CFBBF29-E958-413E-9979-AE1DA11F4CC0}"/>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44D77113-412F-42FA-AFF2-009F5B386AC6}"/>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Keep the approved record</a:t>
            </a:r>
          </a:p>
        </p:txBody>
      </p:sp>
      <p:sp>
        <p:nvSpPr>
          <p:cNvPr id="13" name="">
            <a:extLst xmlns:a="http://schemas.openxmlformats.org/drawingml/2006/main">
              <a:ext uri="{FF2B5EF4-FFF2-40B4-BE49-F238E27FC236}">
                <a16:creationId xmlns:a16="http://schemas.microsoft.com/office/drawing/2014/main" id="{078FC59D-F2A5-439A-A8A9-05F7ECC6BF29}"/>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Promote a selected option only through the decision workflow.</a:t>
            </a:r>
          </a:p>
        </p:txBody>
      </p:sp>
      <p:sp>
        <p:nvSpPr>
          <p:cNvPr id="14" name="">
            <a:extLst xmlns:a="http://schemas.openxmlformats.org/drawingml/2006/main">
              <a:ext uri="{FF2B5EF4-FFF2-40B4-BE49-F238E27FC236}">
                <a16:creationId xmlns:a16="http://schemas.microsoft.com/office/drawing/2014/main" id="{13510D68-8E6A-4F6E-8F79-2F9205A1565E}"/>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Scenario analysis is not a promise of coverage or an issued quote.</a:t>
            </a:r>
          </a:p>
        </p:txBody>
      </p:sp>
      <p:sp>
        <p:nvSpPr>
          <p:cNvPr id="15" name="">
            <a:extLst xmlns:a="http://schemas.openxmlformats.org/drawingml/2006/main">
              <a:ext uri="{FF2B5EF4-FFF2-40B4-BE49-F238E27FC236}">
                <a16:creationId xmlns:a16="http://schemas.microsoft.com/office/drawing/2014/main" id="{5C6B91BD-D8E2-45EC-B2C5-B35F6FFDCA0F}"/>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D5A29CBA-E8A1-447E-8A34-117594C95640}"/>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11 / 24</a:t>
            </a:r>
          </a:p>
        </p:txBody>
      </p:sp>
    </p:spTree>
    <p:extLst>
      <p:ext uri="{BB962C8B-B14F-4D97-AF65-F5344CB8AC3E}">
        <p14:creationId xmlns:p14="http://schemas.microsoft.com/office/powerpoint/2010/main" val="1113212007"/>
      </p:ext>
    </p:extLst>
  </p:cSld>
</p:sld>
</file>

<file path=ppt/slides/slide1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70073807d1df4202"/>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F343EB6-98F9-4A34-9B1C-2AE60AFDD3F9}"/>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Reinsurance capacity</a:t>
            </a:r>
          </a:p>
        </p:txBody>
      </p:sp>
      <p:sp>
        <p:nvSpPr>
          <p:cNvPr id="3" name="">
            <a:extLst xmlns:a="http://schemas.openxmlformats.org/drawingml/2006/main">
              <a:ext uri="{FF2B5EF4-FFF2-40B4-BE49-F238E27FC236}">
                <a16:creationId xmlns:a16="http://schemas.microsoft.com/office/drawing/2014/main" id="{A5DBD084-7517-47F1-B354-A72B9CC7B1AD}"/>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Check capacity before commitment</a:t>
            </a:r>
          </a:p>
        </p:txBody>
      </p:sp>
      <p:sp>
        <p:nvSpPr>
          <p:cNvPr id="4" name="">
            <a:extLst xmlns:a="http://schemas.openxmlformats.org/drawingml/2006/main">
              <a:ext uri="{FF2B5EF4-FFF2-40B4-BE49-F238E27FC236}">
                <a16:creationId xmlns:a16="http://schemas.microsoft.com/office/drawing/2014/main" id="{06DDF98C-FDC4-4688-A6A5-DE772DD06678}"/>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Review retention, auto-bind and jumbo limits against the actual programme.</a:t>
            </a:r>
          </a:p>
        </p:txBody>
      </p:sp>
      <p:sp>
        <p:nvSpPr>
          <p:cNvPr id="5" name="">
            <a:extLst xmlns:a="http://schemas.openxmlformats.org/drawingml/2006/main">
              <a:ext uri="{FF2B5EF4-FFF2-40B4-BE49-F238E27FC236}">
                <a16:creationId xmlns:a16="http://schemas.microsoft.com/office/drawing/2014/main" id="{AEF9533D-FE1F-4D6E-8E91-75FA7C77733D}"/>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27984DBD-DC20-425F-92FB-1F3050334454}"/>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Read the treaty</a:t>
            </a:r>
          </a:p>
        </p:txBody>
      </p:sp>
      <p:sp>
        <p:nvSpPr>
          <p:cNvPr id="7" name="">
            <a:extLst xmlns:a="http://schemas.openxmlformats.org/drawingml/2006/main">
              <a:ext uri="{FF2B5EF4-FFF2-40B4-BE49-F238E27FC236}">
                <a16:creationId xmlns:a16="http://schemas.microsoft.com/office/drawing/2014/main" id="{B17B4643-D00A-453B-9B8D-EDE79BE0F7EE}"/>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Use effective terms and the correct exposure basis.</a:t>
            </a:r>
          </a:p>
        </p:txBody>
      </p:sp>
      <p:sp>
        <p:nvSpPr>
          <p:cNvPr id="8" name="">
            <a:extLst xmlns:a="http://schemas.openxmlformats.org/drawingml/2006/main">
              <a:ext uri="{FF2B5EF4-FFF2-40B4-BE49-F238E27FC236}">
                <a16:creationId xmlns:a16="http://schemas.microsoft.com/office/drawing/2014/main" id="{C67255F7-48E3-428D-8816-C6110546C73C}"/>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46F17894-7F5C-4165-9027-64A78F8CCC09}"/>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Prepare the referral</a:t>
            </a:r>
          </a:p>
        </p:txBody>
      </p:sp>
      <p:sp>
        <p:nvSpPr>
          <p:cNvPr id="10" name="">
            <a:extLst xmlns:a="http://schemas.openxmlformats.org/drawingml/2006/main">
              <a:ext uri="{FF2B5EF4-FFF2-40B4-BE49-F238E27FC236}">
                <a16:creationId xmlns:a16="http://schemas.microsoft.com/office/drawing/2014/main" id="{F36DC376-4726-45B7-9F30-069661B1F4DC}"/>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Carry the risk, rating run and evidence position together.</a:t>
            </a:r>
          </a:p>
        </p:txBody>
      </p:sp>
      <p:sp>
        <p:nvSpPr>
          <p:cNvPr id="11" name="">
            <a:extLst xmlns:a="http://schemas.openxmlformats.org/drawingml/2006/main">
              <a:ext uri="{FF2B5EF4-FFF2-40B4-BE49-F238E27FC236}">
                <a16:creationId xmlns:a16="http://schemas.microsoft.com/office/drawing/2014/main" id="{4A6A427D-57A6-480F-81A2-1CE8BBEA4F04}"/>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8FFA25E8-86CE-434A-85F2-FE1C0DD79F7F}"/>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Confirm acceptance</a:t>
            </a:r>
          </a:p>
        </p:txBody>
      </p:sp>
      <p:sp>
        <p:nvSpPr>
          <p:cNvPr id="13" name="">
            <a:extLst xmlns:a="http://schemas.openxmlformats.org/drawingml/2006/main">
              <a:ext uri="{FF2B5EF4-FFF2-40B4-BE49-F238E27FC236}">
                <a16:creationId xmlns:a16="http://schemas.microsoft.com/office/drawing/2014/main" id="{5F08923D-432F-4767-99A2-2CA4069A305A}"/>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Track the response and the authority needed before binding.</a:t>
            </a:r>
          </a:p>
        </p:txBody>
      </p:sp>
      <p:sp>
        <p:nvSpPr>
          <p:cNvPr id="14" name="">
            <a:extLst xmlns:a="http://schemas.openxmlformats.org/drawingml/2006/main">
              <a:ext uri="{FF2B5EF4-FFF2-40B4-BE49-F238E27FC236}">
                <a16:creationId xmlns:a16="http://schemas.microsoft.com/office/drawing/2014/main" id="{5D9188F8-D228-4045-A7EC-EC874F78ED53}"/>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Validate workflow coverage and external transmission in the agreed implementation.</a:t>
            </a:r>
          </a:p>
        </p:txBody>
      </p:sp>
      <p:sp>
        <p:nvSpPr>
          <p:cNvPr id="15" name="">
            <a:extLst xmlns:a="http://schemas.openxmlformats.org/drawingml/2006/main">
              <a:ext uri="{FF2B5EF4-FFF2-40B4-BE49-F238E27FC236}">
                <a16:creationId xmlns:a16="http://schemas.microsoft.com/office/drawing/2014/main" id="{7B728B16-AA16-4F95-8FCD-537A5D99210D}"/>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59A47047-F1CB-4222-9FE2-03FA4247F784}"/>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12 / 24</a:t>
            </a:r>
          </a:p>
        </p:txBody>
      </p:sp>
    </p:spTree>
    <p:extLst>
      <p:ext uri="{BB962C8B-B14F-4D97-AF65-F5344CB8AC3E}">
        <p14:creationId xmlns:p14="http://schemas.microsoft.com/office/powerpoint/2010/main" val="2029532755"/>
      </p:ext>
    </p:extLst>
  </p:cSld>
</p:sld>
</file>

<file path=ppt/slides/slide1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eb49167926ae47bc"/>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0AEAEDA-1AF5-4F61-B6A5-1F01346A04D7}"/>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Binding and policy issue</a:t>
            </a:r>
          </a:p>
        </p:txBody>
      </p:sp>
      <p:sp>
        <p:nvSpPr>
          <p:cNvPr id="3" name="">
            <a:extLst xmlns:a="http://schemas.openxmlformats.org/drawingml/2006/main">
              <a:ext uri="{FF2B5EF4-FFF2-40B4-BE49-F238E27FC236}">
                <a16:creationId xmlns:a16="http://schemas.microsoft.com/office/drawing/2014/main" id="{CC45F762-AD14-4E37-9766-77D34BFEA53C}"/>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Carry the approved decision into issue</a:t>
            </a:r>
          </a:p>
        </p:txBody>
      </p:sp>
      <p:sp>
        <p:nvSpPr>
          <p:cNvPr id="4" name="">
            <a:extLst xmlns:a="http://schemas.openxmlformats.org/drawingml/2006/main">
              <a:ext uri="{FF2B5EF4-FFF2-40B4-BE49-F238E27FC236}">
                <a16:creationId xmlns:a16="http://schemas.microsoft.com/office/drawing/2014/main" id="{0593F9B5-CD00-460C-8AE1-7A67EAEFDED9}"/>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Preserve the risk facts, conditions, authority and rating record.</a:t>
            </a:r>
          </a:p>
        </p:txBody>
      </p:sp>
      <p:sp>
        <p:nvSpPr>
          <p:cNvPr id="5" name="">
            <a:extLst xmlns:a="http://schemas.openxmlformats.org/drawingml/2006/main">
              <a:ext uri="{FF2B5EF4-FFF2-40B4-BE49-F238E27FC236}">
                <a16:creationId xmlns:a16="http://schemas.microsoft.com/office/drawing/2014/main" id="{FDC4266E-A048-4958-95C9-D22F3227C41B}"/>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C5FD12C4-607E-4B44-A267-6AF6C8AB3512}"/>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Recheck the gates</a:t>
            </a:r>
          </a:p>
        </p:txBody>
      </p:sp>
      <p:sp>
        <p:nvSpPr>
          <p:cNvPr id="7" name="">
            <a:extLst xmlns:a="http://schemas.openxmlformats.org/drawingml/2006/main">
              <a:ext uri="{FF2B5EF4-FFF2-40B4-BE49-F238E27FC236}">
                <a16:creationId xmlns:a16="http://schemas.microsoft.com/office/drawing/2014/main" id="{F020CF77-B780-45A7-B56D-0744B53B118B}"/>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Evidence complete, referrals resolved and authority current.</a:t>
            </a:r>
          </a:p>
        </p:txBody>
      </p:sp>
      <p:sp>
        <p:nvSpPr>
          <p:cNvPr id="8" name="">
            <a:extLst xmlns:a="http://schemas.openxmlformats.org/drawingml/2006/main">
              <a:ext uri="{FF2B5EF4-FFF2-40B4-BE49-F238E27FC236}">
                <a16:creationId xmlns:a16="http://schemas.microsoft.com/office/drawing/2014/main" id="{10430446-AFD4-4097-830D-B3B647270CC6}"/>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F039C2A2-18F7-4E7B-A725-CC99C6A99A5F}"/>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Authorize the bind</a:t>
            </a:r>
          </a:p>
        </p:txBody>
      </p:sp>
      <p:sp>
        <p:nvSpPr>
          <p:cNvPr id="10" name="">
            <a:extLst xmlns:a="http://schemas.openxmlformats.org/drawingml/2006/main">
              <a:ext uri="{FF2B5EF4-FFF2-40B4-BE49-F238E27FC236}">
                <a16:creationId xmlns:a16="http://schemas.microsoft.com/office/drawing/2014/main" id="{400EC458-2FE5-4446-B8A8-F1AB18BB0507}"/>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 permitted user approves the documented decision.</a:t>
            </a:r>
          </a:p>
        </p:txBody>
      </p:sp>
      <p:sp>
        <p:nvSpPr>
          <p:cNvPr id="11" name="">
            <a:extLst xmlns:a="http://schemas.openxmlformats.org/drawingml/2006/main">
              <a:ext uri="{FF2B5EF4-FFF2-40B4-BE49-F238E27FC236}">
                <a16:creationId xmlns:a16="http://schemas.microsoft.com/office/drawing/2014/main" id="{7EA0424F-9791-412D-9508-56DC9EBF290A}"/>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C4135C34-7A35-4990-88A6-6692F9846697}"/>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Reconcile the handoff</a:t>
            </a:r>
          </a:p>
        </p:txBody>
      </p:sp>
      <p:sp>
        <p:nvSpPr>
          <p:cNvPr id="13" name="">
            <a:extLst xmlns:a="http://schemas.openxmlformats.org/drawingml/2006/main">
              <a:ext uri="{FF2B5EF4-FFF2-40B4-BE49-F238E27FC236}">
                <a16:creationId xmlns:a16="http://schemas.microsoft.com/office/drawing/2014/main" id="{3094330D-9226-4A24-85CC-689A9187235C}"/>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Policy terms and premium agree with the accepted version.</a:t>
            </a:r>
          </a:p>
        </p:txBody>
      </p:sp>
      <p:sp>
        <p:nvSpPr>
          <p:cNvPr id="14" name="">
            <a:extLst xmlns:a="http://schemas.openxmlformats.org/drawingml/2006/main">
              <a:ext uri="{FF2B5EF4-FFF2-40B4-BE49-F238E27FC236}">
                <a16:creationId xmlns:a16="http://schemas.microsoft.com/office/drawing/2014/main" id="{D33DA681-F94F-4A94-924A-463C8EA000E1}"/>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A prepared quote is not a bound risk or an issued policy.</a:t>
            </a:r>
          </a:p>
        </p:txBody>
      </p:sp>
      <p:sp>
        <p:nvSpPr>
          <p:cNvPr id="15" name="">
            <a:extLst xmlns:a="http://schemas.openxmlformats.org/drawingml/2006/main">
              <a:ext uri="{FF2B5EF4-FFF2-40B4-BE49-F238E27FC236}">
                <a16:creationId xmlns:a16="http://schemas.microsoft.com/office/drawing/2014/main" id="{4F740B57-7BBD-4172-9130-6A33EE6B4EF0}"/>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BC597984-B8EE-4F90-A3D4-D4D2DB0FA2A9}"/>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13 / 24</a:t>
            </a:r>
          </a:p>
        </p:txBody>
      </p:sp>
    </p:spTree>
    <p:extLst>
      <p:ext uri="{BB962C8B-B14F-4D97-AF65-F5344CB8AC3E}">
        <p14:creationId xmlns:p14="http://schemas.microsoft.com/office/powerpoint/2010/main" val="1815316908"/>
      </p:ext>
    </p:extLst>
  </p:cSld>
</p:sld>
</file>

<file path=ppt/slides/slide1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ae3d98e9c2bb4940"/>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2647E6D-53CA-49B1-93EC-B080576210FF}"/>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Renewal and portfolio feedback</a:t>
            </a:r>
          </a:p>
        </p:txBody>
      </p:sp>
      <p:sp>
        <p:nvSpPr>
          <p:cNvPr id="3" name="">
            <a:extLst xmlns:a="http://schemas.openxmlformats.org/drawingml/2006/main">
              <a:ext uri="{FF2B5EF4-FFF2-40B4-BE49-F238E27FC236}">
                <a16:creationId xmlns:a16="http://schemas.microsoft.com/office/drawing/2014/main" id="{42DF526B-74D7-4D8F-AA6C-4656F8CDBA2A}"/>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Use experience to improve the next review</a:t>
            </a:r>
          </a:p>
        </p:txBody>
      </p:sp>
      <p:sp>
        <p:nvSpPr>
          <p:cNvPr id="4" name="">
            <a:extLst xmlns:a="http://schemas.openxmlformats.org/drawingml/2006/main">
              <a:ext uri="{FF2B5EF4-FFF2-40B4-BE49-F238E27FC236}">
                <a16:creationId xmlns:a16="http://schemas.microsoft.com/office/drawing/2014/main" id="{C4B26369-A76D-4BFC-B743-6EBBB6E9B0BC}"/>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Connect case-level decisions to emerging experience and changing exposures.</a:t>
            </a:r>
          </a:p>
        </p:txBody>
      </p:sp>
      <p:sp>
        <p:nvSpPr>
          <p:cNvPr id="5" name="">
            <a:extLst xmlns:a="http://schemas.openxmlformats.org/drawingml/2006/main">
              <a:ext uri="{FF2B5EF4-FFF2-40B4-BE49-F238E27FC236}">
                <a16:creationId xmlns:a16="http://schemas.microsoft.com/office/drawing/2014/main" id="{55E7FE27-64C2-43B3-815A-38C5C400EB6E}"/>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67832CC4-6D71-414F-852E-D626FE2F6090}"/>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Renewal preparation</a:t>
            </a:r>
          </a:p>
        </p:txBody>
      </p:sp>
      <p:sp>
        <p:nvSpPr>
          <p:cNvPr id="7" name="">
            <a:extLst xmlns:a="http://schemas.openxmlformats.org/drawingml/2006/main">
              <a:ext uri="{FF2B5EF4-FFF2-40B4-BE49-F238E27FC236}">
                <a16:creationId xmlns:a16="http://schemas.microsoft.com/office/drawing/2014/main" id="{942EB4FC-B816-4151-800F-B3F5640EBBB6}"/>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Compare authorized current facts with the prior file.</a:t>
            </a:r>
          </a:p>
        </p:txBody>
      </p:sp>
      <p:sp>
        <p:nvSpPr>
          <p:cNvPr id="8" name="">
            <a:extLst xmlns:a="http://schemas.openxmlformats.org/drawingml/2006/main">
              <a:ext uri="{FF2B5EF4-FFF2-40B4-BE49-F238E27FC236}">
                <a16:creationId xmlns:a16="http://schemas.microsoft.com/office/drawing/2014/main" id="{B355F244-F36D-4317-A56C-7165760DA536}"/>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745B85AE-2DCB-4F39-B87D-591FAE381539}"/>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Portfolio insight</a:t>
            </a:r>
          </a:p>
        </p:txBody>
      </p:sp>
      <p:sp>
        <p:nvSpPr>
          <p:cNvPr id="10" name="">
            <a:extLst xmlns:a="http://schemas.openxmlformats.org/drawingml/2006/main">
              <a:ext uri="{FF2B5EF4-FFF2-40B4-BE49-F238E27FC236}">
                <a16:creationId xmlns:a16="http://schemas.microsoft.com/office/drawing/2014/main" id="{0B27EC4D-8E0B-461E-9D34-377EB8E3D327}"/>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Review mix, concentrations and outcomes with risk owners.</a:t>
            </a:r>
          </a:p>
        </p:txBody>
      </p:sp>
      <p:sp>
        <p:nvSpPr>
          <p:cNvPr id="11" name="">
            <a:extLst xmlns:a="http://schemas.openxmlformats.org/drawingml/2006/main">
              <a:ext uri="{FF2B5EF4-FFF2-40B4-BE49-F238E27FC236}">
                <a16:creationId xmlns:a16="http://schemas.microsoft.com/office/drawing/2014/main" id="{EEEF325B-467A-4EBD-AFAE-7A2C00538862}"/>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0F8D398-E0B9-42A3-96D9-BF5B4E246E97}"/>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Controlled change</a:t>
            </a:r>
          </a:p>
        </p:txBody>
      </p:sp>
      <p:sp>
        <p:nvSpPr>
          <p:cNvPr id="13" name="">
            <a:extLst xmlns:a="http://schemas.openxmlformats.org/drawingml/2006/main">
              <a:ext uri="{FF2B5EF4-FFF2-40B4-BE49-F238E27FC236}">
                <a16:creationId xmlns:a16="http://schemas.microsoft.com/office/drawing/2014/main" id="{4B9533F2-E70E-4032-A89F-2D85F9BD1B77}"/>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Validate revised rules or models before production use.</a:t>
            </a:r>
          </a:p>
        </p:txBody>
      </p:sp>
      <p:sp>
        <p:nvSpPr>
          <p:cNvPr id="14" name="">
            <a:extLst xmlns:a="http://schemas.openxmlformats.org/drawingml/2006/main">
              <a:ext uri="{FF2B5EF4-FFF2-40B4-BE49-F238E27FC236}">
                <a16:creationId xmlns:a16="http://schemas.microsoft.com/office/drawing/2014/main" id="{892335E6-7881-4CD9-B265-063C522BB497}"/>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Genellipse scopes analytics and monitoring; do not infer automated live drift measurement.</a:t>
            </a:r>
          </a:p>
        </p:txBody>
      </p:sp>
      <p:sp>
        <p:nvSpPr>
          <p:cNvPr id="15" name="">
            <a:extLst xmlns:a="http://schemas.openxmlformats.org/drawingml/2006/main">
              <a:ext uri="{FF2B5EF4-FFF2-40B4-BE49-F238E27FC236}">
                <a16:creationId xmlns:a16="http://schemas.microsoft.com/office/drawing/2014/main" id="{FD77A5FD-D6B2-4173-87F9-C737C5109710}"/>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44EC69B0-E9DA-4691-8116-AFA7857229E3}"/>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14 / 24</a:t>
            </a:r>
          </a:p>
        </p:txBody>
      </p:sp>
    </p:spTree>
    <p:extLst>
      <p:ext uri="{BB962C8B-B14F-4D97-AF65-F5344CB8AC3E}">
        <p14:creationId xmlns:p14="http://schemas.microsoft.com/office/powerpoint/2010/main" val="1613688553"/>
      </p:ext>
    </p:extLst>
  </p:cSld>
</p:sld>
</file>

<file path=ppt/slides/slide1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ab1809271614472b"/>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8C1A91C-2815-4C38-AE54-B716FE8DD2DF}"/>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The underwriter decision loop</a:t>
            </a:r>
          </a:p>
        </p:txBody>
      </p:sp>
      <p:sp>
        <p:nvSpPr>
          <p:cNvPr id="3" name="">
            <a:extLst xmlns:a="http://schemas.openxmlformats.org/drawingml/2006/main">
              <a:ext uri="{FF2B5EF4-FFF2-40B4-BE49-F238E27FC236}">
                <a16:creationId xmlns:a16="http://schemas.microsoft.com/office/drawing/2014/main" id="{FA2691EF-A981-4671-AC4B-305D717F1405}"/>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Keep the underwriter in control</a:t>
            </a:r>
          </a:p>
        </p:txBody>
      </p:sp>
      <p:sp>
        <p:nvSpPr>
          <p:cNvPr id="4" name="">
            <a:extLst xmlns:a="http://schemas.openxmlformats.org/drawingml/2006/main">
              <a:ext uri="{FF2B5EF4-FFF2-40B4-BE49-F238E27FC236}">
                <a16:creationId xmlns:a16="http://schemas.microsoft.com/office/drawing/2014/main" id="{C83295B8-2349-4B08-BDA4-263A1DFFF035}"/>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 recommendation reaches a person with the evidence and authority to challenge it.</a:t>
            </a:r>
          </a:p>
        </p:txBody>
      </p:sp>
      <p:sp>
        <p:nvSpPr>
          <p:cNvPr id="5" name="">
            <a:extLst xmlns:a="http://schemas.openxmlformats.org/drawingml/2006/main">
              <a:ext uri="{FF2B5EF4-FFF2-40B4-BE49-F238E27FC236}">
                <a16:creationId xmlns:a16="http://schemas.microsoft.com/office/drawing/2014/main" id="{D966D715-CF2A-497F-AE8B-D2C66ED35B84}"/>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F6B31738-EE93-41FF-9155-491E82CA505A}"/>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AI prepares a proposal</a:t>
            </a:r>
          </a:p>
        </p:txBody>
      </p:sp>
      <p:sp>
        <p:nvSpPr>
          <p:cNvPr id="7" name="">
            <a:extLst xmlns:a="http://schemas.openxmlformats.org/drawingml/2006/main">
              <a:ext uri="{FF2B5EF4-FFF2-40B4-BE49-F238E27FC236}">
                <a16:creationId xmlns:a16="http://schemas.microsoft.com/office/drawing/2014/main" id="{CCCF32BA-6F7C-4190-A6D3-1B8C837B21EC}"/>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Show source facts, uncertainty, model version and open requirements.</a:t>
            </a:r>
          </a:p>
        </p:txBody>
      </p:sp>
      <p:sp>
        <p:nvSpPr>
          <p:cNvPr id="8" name="">
            <a:extLst xmlns:a="http://schemas.openxmlformats.org/drawingml/2006/main">
              <a:ext uri="{FF2B5EF4-FFF2-40B4-BE49-F238E27FC236}">
                <a16:creationId xmlns:a16="http://schemas.microsoft.com/office/drawing/2014/main" id="{21D90B64-44B7-4BA5-9160-4A9D79497F91}"/>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212E9E79-2C30-40DD-B917-61F60B4B5F43}"/>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 person assesses</a:t>
            </a:r>
          </a:p>
        </p:txBody>
      </p:sp>
      <p:sp>
        <p:nvSpPr>
          <p:cNvPr id="10" name="">
            <a:extLst xmlns:a="http://schemas.openxmlformats.org/drawingml/2006/main">
              <a:ext uri="{FF2B5EF4-FFF2-40B4-BE49-F238E27FC236}">
                <a16:creationId xmlns:a16="http://schemas.microsoft.com/office/drawing/2014/main" id="{239049F8-C09F-41F8-AFDF-FD496CF8A88A}"/>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Correct facts, test alternatives and escalate beyond authority.</a:t>
            </a:r>
          </a:p>
        </p:txBody>
      </p:sp>
      <p:sp>
        <p:nvSpPr>
          <p:cNvPr id="11" name="">
            <a:extLst xmlns:a="http://schemas.openxmlformats.org/drawingml/2006/main">
              <a:ext uri="{FF2B5EF4-FFF2-40B4-BE49-F238E27FC236}">
                <a16:creationId xmlns:a16="http://schemas.microsoft.com/office/drawing/2014/main" id="{CBF6B32A-50AA-4D2B-9734-18684A289661}"/>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4F1CA03B-00A3-4EEC-B466-43EC633DF946}"/>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The record preserves why</a:t>
            </a:r>
          </a:p>
        </p:txBody>
      </p:sp>
      <p:sp>
        <p:nvSpPr>
          <p:cNvPr id="13" name="">
            <a:extLst xmlns:a="http://schemas.openxmlformats.org/drawingml/2006/main">
              <a:ext uri="{FF2B5EF4-FFF2-40B4-BE49-F238E27FC236}">
                <a16:creationId xmlns:a16="http://schemas.microsoft.com/office/drawing/2014/main" id="{C3686106-66DF-45D8-A6DE-D7651B829AE3}"/>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Retain rationale, approvals, overrides and the customer explanation.</a:t>
            </a:r>
          </a:p>
        </p:txBody>
      </p:sp>
      <p:sp>
        <p:nvSpPr>
          <p:cNvPr id="14" name="">
            <a:extLst xmlns:a="http://schemas.openxmlformats.org/drawingml/2006/main">
              <a:ext uri="{FF2B5EF4-FFF2-40B4-BE49-F238E27FC236}">
                <a16:creationId xmlns:a16="http://schemas.microsoft.com/office/drawing/2014/main" id="{9FEA1608-6C57-497D-8E7C-2C0E91D2CF47}"/>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Review quality matters; an approval click alone is insufficient.</a:t>
            </a:r>
          </a:p>
        </p:txBody>
      </p:sp>
      <p:sp>
        <p:nvSpPr>
          <p:cNvPr id="15" name="">
            <a:extLst xmlns:a="http://schemas.openxmlformats.org/drawingml/2006/main">
              <a:ext uri="{FF2B5EF4-FFF2-40B4-BE49-F238E27FC236}">
                <a16:creationId xmlns:a16="http://schemas.microsoft.com/office/drawing/2014/main" id="{44FB2840-DA7D-44B2-949B-0F82B5CE0FC0}"/>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86857D05-504B-41D3-ABB1-639E4D54807A}"/>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15 / 24</a:t>
            </a:r>
          </a:p>
        </p:txBody>
      </p:sp>
    </p:spTree>
    <p:extLst>
      <p:ext uri="{BB962C8B-B14F-4D97-AF65-F5344CB8AC3E}">
        <p14:creationId xmlns:p14="http://schemas.microsoft.com/office/powerpoint/2010/main" val="1507915179"/>
      </p:ext>
    </p:extLst>
  </p:cSld>
</p:sld>
</file>

<file path=ppt/slides/slide1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e5054170abeb4055"/>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C78C52C-8973-4BB4-A374-537E4BBACD21}"/>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Risk: model and pricing errors</a:t>
            </a:r>
          </a:p>
        </p:txBody>
      </p:sp>
      <p:sp>
        <p:nvSpPr>
          <p:cNvPr id="3" name="">
            <a:extLst xmlns:a="http://schemas.openxmlformats.org/drawingml/2006/main">
              <a:ext uri="{FF2B5EF4-FFF2-40B4-BE49-F238E27FC236}">
                <a16:creationId xmlns:a16="http://schemas.microsoft.com/office/drawing/2014/main" id="{6F18568A-ABA0-43C2-881C-A21EB4EB4930}"/>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Stop an unreliable model or rate change</a:t>
            </a:r>
          </a:p>
        </p:txBody>
      </p:sp>
      <p:sp>
        <p:nvSpPr>
          <p:cNvPr id="4" name="">
            <a:extLst xmlns:a="http://schemas.openxmlformats.org/drawingml/2006/main">
              <a:ext uri="{FF2B5EF4-FFF2-40B4-BE49-F238E27FC236}">
                <a16:creationId xmlns:a16="http://schemas.microsoft.com/office/drawing/2014/main" id="{F253E364-DEEB-441E-9C13-0C6C643FC5CB}"/>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Separate model validation, rate-book testing and business approval.</a:t>
            </a:r>
          </a:p>
        </p:txBody>
      </p:sp>
      <p:sp>
        <p:nvSpPr>
          <p:cNvPr id="5" name="">
            <a:extLst xmlns:a="http://schemas.openxmlformats.org/drawingml/2006/main">
              <a:ext uri="{FF2B5EF4-FFF2-40B4-BE49-F238E27FC236}">
                <a16:creationId xmlns:a16="http://schemas.microsoft.com/office/drawing/2014/main" id="{75E8FC65-9F09-4197-AA19-0DAD9DF88FE0}"/>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19CA39F-6630-411A-AF50-A253D21991A5}"/>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Model risk owner</a:t>
            </a:r>
          </a:p>
        </p:txBody>
      </p:sp>
      <p:sp>
        <p:nvSpPr>
          <p:cNvPr id="7" name="">
            <a:extLst xmlns:a="http://schemas.openxmlformats.org/drawingml/2006/main">
              <a:ext uri="{FF2B5EF4-FFF2-40B4-BE49-F238E27FC236}">
                <a16:creationId xmlns:a16="http://schemas.microsoft.com/office/drawing/2014/main" id="{2481E5E5-472D-4BBB-8863-5E4FFF18BF72}"/>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Test intended use, data limits, uncertainty and known failure cases.</a:t>
            </a:r>
          </a:p>
        </p:txBody>
      </p:sp>
      <p:sp>
        <p:nvSpPr>
          <p:cNvPr id="8" name="">
            <a:extLst xmlns:a="http://schemas.openxmlformats.org/drawingml/2006/main">
              <a:ext uri="{FF2B5EF4-FFF2-40B4-BE49-F238E27FC236}">
                <a16:creationId xmlns:a16="http://schemas.microsoft.com/office/drawing/2014/main" id="{3FB1E98B-187E-4ED6-B5E2-84185B2B2016}"/>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0DD99455-D6D6-4F94-9E75-B58CB73A1DCF}"/>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Pricing owner</a:t>
            </a:r>
          </a:p>
        </p:txBody>
      </p:sp>
      <p:sp>
        <p:nvSpPr>
          <p:cNvPr id="10" name="">
            <a:extLst xmlns:a="http://schemas.openxmlformats.org/drawingml/2006/main">
              <a:ext uri="{FF2B5EF4-FFF2-40B4-BE49-F238E27FC236}">
                <a16:creationId xmlns:a16="http://schemas.microsoft.com/office/drawing/2014/main" id="{ACF28150-395C-4F49-B62B-9213FBA6DEAB}"/>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Reconcile premiums and validate the latest regression pack.</a:t>
            </a:r>
          </a:p>
        </p:txBody>
      </p:sp>
      <p:sp>
        <p:nvSpPr>
          <p:cNvPr id="11" name="">
            <a:extLst xmlns:a="http://schemas.openxmlformats.org/drawingml/2006/main">
              <a:ext uri="{FF2B5EF4-FFF2-40B4-BE49-F238E27FC236}">
                <a16:creationId xmlns:a16="http://schemas.microsoft.com/office/drawing/2014/main" id="{BAD262CB-C293-4417-B490-4FC53104C512}"/>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7553EC28-D186-4AA8-9AEB-3D99CAC67447}"/>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Release owner</a:t>
            </a:r>
          </a:p>
        </p:txBody>
      </p:sp>
      <p:sp>
        <p:nvSpPr>
          <p:cNvPr id="13" name="">
            <a:extLst xmlns:a="http://schemas.openxmlformats.org/drawingml/2006/main">
              <a:ext uri="{FF2B5EF4-FFF2-40B4-BE49-F238E27FC236}">
                <a16:creationId xmlns:a16="http://schemas.microsoft.com/office/drawing/2014/main" id="{2C2E2788-3841-47A3-8C47-CDE6F31D7D32}"/>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Approve the version, rollback plan and production permissions.</a:t>
            </a:r>
          </a:p>
        </p:txBody>
      </p:sp>
      <p:sp>
        <p:nvSpPr>
          <p:cNvPr id="14" name="">
            <a:extLst xmlns:a="http://schemas.openxmlformats.org/drawingml/2006/main">
              <a:ext uri="{FF2B5EF4-FFF2-40B4-BE49-F238E27FC236}">
                <a16:creationId xmlns:a16="http://schemas.microsoft.com/office/drawing/2014/main" id="{E698B449-EC93-44A6-A912-0574DDC45337}"/>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A model registry records governance; it does not prove predictive validity.</a:t>
            </a:r>
          </a:p>
        </p:txBody>
      </p:sp>
      <p:sp>
        <p:nvSpPr>
          <p:cNvPr id="15" name="">
            <a:extLst xmlns:a="http://schemas.openxmlformats.org/drawingml/2006/main">
              <a:ext uri="{FF2B5EF4-FFF2-40B4-BE49-F238E27FC236}">
                <a16:creationId xmlns:a16="http://schemas.microsoft.com/office/drawing/2014/main" id="{C66D1468-E764-4CC0-A332-18A345FF1724}"/>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333A103F-E4E0-4CA1-8307-C1F664E1D6FD}"/>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16 / 24</a:t>
            </a:r>
          </a:p>
        </p:txBody>
      </p:sp>
    </p:spTree>
    <p:extLst>
      <p:ext uri="{BB962C8B-B14F-4D97-AF65-F5344CB8AC3E}">
        <p14:creationId xmlns:p14="http://schemas.microsoft.com/office/powerpoint/2010/main" val="1880964839"/>
      </p:ext>
    </p:extLst>
  </p:cSld>
</p:sld>
</file>

<file path=ppt/slides/slide1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dcb4a6d6e884454c"/>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8D0F11A-ECC2-4CDF-973A-70CADB5EB1EC}"/>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Risk: unfair or unsupported decisions</a:t>
            </a:r>
          </a:p>
        </p:txBody>
      </p:sp>
      <p:sp>
        <p:nvSpPr>
          <p:cNvPr id="3" name="">
            <a:extLst xmlns:a="http://schemas.openxmlformats.org/drawingml/2006/main">
              <a:ext uri="{FF2B5EF4-FFF2-40B4-BE49-F238E27FC236}">
                <a16:creationId xmlns:a16="http://schemas.microsoft.com/office/drawing/2014/main" id="{F91A2B00-8FFD-4A18-AE13-C01F546106F9}"/>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Use permitted data for a justified purpose</a:t>
            </a:r>
          </a:p>
        </p:txBody>
      </p:sp>
      <p:sp>
        <p:nvSpPr>
          <p:cNvPr id="4" name="">
            <a:extLst xmlns:a="http://schemas.openxmlformats.org/drawingml/2006/main">
              <a:ext uri="{FF2B5EF4-FFF2-40B4-BE49-F238E27FC236}">
                <a16:creationId xmlns:a16="http://schemas.microsoft.com/office/drawing/2014/main" id="{BD4C3B74-7C8D-4619-A4D2-49440680EB13}"/>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Evaluate data quality, relevance and harmful proxy effects.</a:t>
            </a:r>
          </a:p>
        </p:txBody>
      </p:sp>
      <p:sp>
        <p:nvSpPr>
          <p:cNvPr id="5" name="">
            <a:extLst xmlns:a="http://schemas.openxmlformats.org/drawingml/2006/main">
              <a:ext uri="{FF2B5EF4-FFF2-40B4-BE49-F238E27FC236}">
                <a16:creationId xmlns:a16="http://schemas.microsoft.com/office/drawing/2014/main" id="{FFA03ECB-1567-4D6A-9608-17ED9C8B910B}"/>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8B653EAA-D768-4070-ACFA-71CC0C2B9E02}"/>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Data owner</a:t>
            </a:r>
          </a:p>
        </p:txBody>
      </p:sp>
      <p:sp>
        <p:nvSpPr>
          <p:cNvPr id="7" name="">
            <a:extLst xmlns:a="http://schemas.openxmlformats.org/drawingml/2006/main">
              <a:ext uri="{FF2B5EF4-FFF2-40B4-BE49-F238E27FC236}">
                <a16:creationId xmlns:a16="http://schemas.microsoft.com/office/drawing/2014/main" id="{D0F80850-C873-449A-8B87-F9FE11B42C18}"/>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Validate provenance, rights, missing values and source freshness.</a:t>
            </a:r>
          </a:p>
        </p:txBody>
      </p:sp>
      <p:sp>
        <p:nvSpPr>
          <p:cNvPr id="8" name="">
            <a:extLst xmlns:a="http://schemas.openxmlformats.org/drawingml/2006/main">
              <a:ext uri="{FF2B5EF4-FFF2-40B4-BE49-F238E27FC236}">
                <a16:creationId xmlns:a16="http://schemas.microsoft.com/office/drawing/2014/main" id="{2F4B58C3-58EC-449C-B597-6349BADF1416}"/>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6ADF3B54-FA97-4CAE-A3CC-06E8FA58D8F8}"/>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Compliance owner</a:t>
            </a:r>
          </a:p>
        </p:txBody>
      </p:sp>
      <p:sp>
        <p:nvSpPr>
          <p:cNvPr id="10" name="">
            <a:extLst xmlns:a="http://schemas.openxmlformats.org/drawingml/2006/main">
              <a:ext uri="{FF2B5EF4-FFF2-40B4-BE49-F238E27FC236}">
                <a16:creationId xmlns:a16="http://schemas.microsoft.com/office/drawing/2014/main" id="{2E1F5D2C-7CEB-4621-89DC-006D4E66299C}"/>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Review lawful use, outcome disparities and meaningful explanations.</a:t>
            </a:r>
          </a:p>
        </p:txBody>
      </p:sp>
      <p:sp>
        <p:nvSpPr>
          <p:cNvPr id="11" name="">
            <a:extLst xmlns:a="http://schemas.openxmlformats.org/drawingml/2006/main">
              <a:ext uri="{FF2B5EF4-FFF2-40B4-BE49-F238E27FC236}">
                <a16:creationId xmlns:a16="http://schemas.microsoft.com/office/drawing/2014/main" id="{59B07CB1-23C9-477E-A965-3CDD3C3AE087}"/>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F6DAB03A-DEB7-41F2-8705-1213B8059DC7}"/>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Underwriting leader</a:t>
            </a:r>
          </a:p>
        </p:txBody>
      </p:sp>
      <p:sp>
        <p:nvSpPr>
          <p:cNvPr id="13" name="">
            <a:extLst xmlns:a="http://schemas.openxmlformats.org/drawingml/2006/main">
              <a:ext uri="{FF2B5EF4-FFF2-40B4-BE49-F238E27FC236}">
                <a16:creationId xmlns:a16="http://schemas.microsoft.com/office/drawing/2014/main" id="{158A6AE8-330A-4B3C-BFE4-C98D35EA43C1}"/>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Investigate disputed facts, overrides and adverse outcomes.</a:t>
            </a:r>
          </a:p>
        </p:txBody>
      </p:sp>
      <p:sp>
        <p:nvSpPr>
          <p:cNvPr id="14" name="">
            <a:extLst xmlns:a="http://schemas.openxmlformats.org/drawingml/2006/main">
              <a:ext uri="{FF2B5EF4-FFF2-40B4-BE49-F238E27FC236}">
                <a16:creationId xmlns:a16="http://schemas.microsoft.com/office/drawing/2014/main" id="{0120DFFE-CD69-4AC1-9816-A27391A7A2FD}"/>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Genellipse supports implementation; applicable obligations depend on jurisdiction and use.</a:t>
            </a:r>
          </a:p>
        </p:txBody>
      </p:sp>
      <p:sp>
        <p:nvSpPr>
          <p:cNvPr id="15" name="">
            <a:extLst xmlns:a="http://schemas.openxmlformats.org/drawingml/2006/main">
              <a:ext uri="{FF2B5EF4-FFF2-40B4-BE49-F238E27FC236}">
                <a16:creationId xmlns:a16="http://schemas.microsoft.com/office/drawing/2014/main" id="{A2945EC1-A6BB-4D6A-AC02-F0853C297DE1}"/>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B74B5852-E0E1-4984-BAAE-0CD375CBFFAE}"/>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17 / 24</a:t>
            </a:r>
          </a:p>
        </p:txBody>
      </p:sp>
    </p:spTree>
    <p:extLst>
      <p:ext uri="{BB962C8B-B14F-4D97-AF65-F5344CB8AC3E}">
        <p14:creationId xmlns:p14="http://schemas.microsoft.com/office/powerpoint/2010/main" val="2041315637"/>
      </p:ext>
    </p:extLst>
  </p:cSld>
</p:sld>
</file>

<file path=ppt/slides/slide1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fe17933a26fe434c"/>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D2D1861-8236-4131-86B9-F5D479C123EB}"/>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Risk: access and authority failures</a:t>
            </a:r>
          </a:p>
        </p:txBody>
      </p:sp>
      <p:sp>
        <p:nvSpPr>
          <p:cNvPr id="3" name="">
            <a:extLst xmlns:a="http://schemas.openxmlformats.org/drawingml/2006/main">
              <a:ext uri="{FF2B5EF4-FFF2-40B4-BE49-F238E27FC236}">
                <a16:creationId xmlns:a16="http://schemas.microsoft.com/office/drawing/2014/main" id="{0989EF5C-D22D-4999-818B-DF5CA2D3B92F}"/>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Prevent the agent from bypassing the pen</a:t>
            </a:r>
          </a:p>
        </p:txBody>
      </p:sp>
      <p:sp>
        <p:nvSpPr>
          <p:cNvPr id="4" name="">
            <a:extLst xmlns:a="http://schemas.openxmlformats.org/drawingml/2006/main">
              <a:ext uri="{FF2B5EF4-FFF2-40B4-BE49-F238E27FC236}">
                <a16:creationId xmlns:a16="http://schemas.microsoft.com/office/drawing/2014/main" id="{E0006016-368E-4B5F-A34F-5E489621D35F}"/>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Enforce permissions outside the model and retain a traceable action record.</a:t>
            </a:r>
          </a:p>
        </p:txBody>
      </p:sp>
      <p:sp>
        <p:nvSpPr>
          <p:cNvPr id="5" name="">
            <a:extLst xmlns:a="http://schemas.openxmlformats.org/drawingml/2006/main">
              <a:ext uri="{FF2B5EF4-FFF2-40B4-BE49-F238E27FC236}">
                <a16:creationId xmlns:a16="http://schemas.microsoft.com/office/drawing/2014/main" id="{C5C78D5C-1050-4151-93C5-B0F5A0A79121}"/>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36D45B90-A92C-42A3-A664-AFF0923495B5}"/>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Security owner</a:t>
            </a:r>
          </a:p>
        </p:txBody>
      </p:sp>
      <p:sp>
        <p:nvSpPr>
          <p:cNvPr id="7" name="">
            <a:extLst xmlns:a="http://schemas.openxmlformats.org/drawingml/2006/main">
              <a:ext uri="{FF2B5EF4-FFF2-40B4-BE49-F238E27FC236}">
                <a16:creationId xmlns:a16="http://schemas.microsoft.com/office/drawing/2014/main" id="{9E31DF11-14DC-44B1-88A2-A1034AB07836}"/>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Limit tools and data; test injected instructions and cross-case access.</a:t>
            </a:r>
          </a:p>
        </p:txBody>
      </p:sp>
      <p:sp>
        <p:nvSpPr>
          <p:cNvPr id="8" name="">
            <a:extLst xmlns:a="http://schemas.openxmlformats.org/drawingml/2006/main">
              <a:ext uri="{FF2B5EF4-FFF2-40B4-BE49-F238E27FC236}">
                <a16:creationId xmlns:a16="http://schemas.microsoft.com/office/drawing/2014/main" id="{FF3E325D-6907-41FC-9F23-80B2CD9D05FD}"/>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1061DCD0-3577-467B-9834-DAF65B110352}"/>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Authority owner</a:t>
            </a:r>
          </a:p>
        </p:txBody>
      </p:sp>
      <p:sp>
        <p:nvSpPr>
          <p:cNvPr id="10" name="">
            <a:extLst xmlns:a="http://schemas.openxmlformats.org/drawingml/2006/main">
              <a:ext uri="{FF2B5EF4-FFF2-40B4-BE49-F238E27FC236}">
                <a16:creationId xmlns:a16="http://schemas.microsoft.com/office/drawing/2014/main" id="{D4EE37A1-A0F2-4FE4-A1E5-FA8BFC543407}"/>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Block unauthorized binds and unresolved referrals.</a:t>
            </a:r>
          </a:p>
        </p:txBody>
      </p:sp>
      <p:sp>
        <p:nvSpPr>
          <p:cNvPr id="11" name="">
            <a:extLst xmlns:a="http://schemas.openxmlformats.org/drawingml/2006/main">
              <a:ext uri="{FF2B5EF4-FFF2-40B4-BE49-F238E27FC236}">
                <a16:creationId xmlns:a16="http://schemas.microsoft.com/office/drawing/2014/main" id="{7E17BD45-6640-4A9C-87C4-089F319AA00A}"/>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82813F09-538A-46AB-B797-C04FC16CADBA}"/>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Operations owner</a:t>
            </a:r>
          </a:p>
        </p:txBody>
      </p:sp>
      <p:sp>
        <p:nvSpPr>
          <p:cNvPr id="13" name="">
            <a:extLst xmlns:a="http://schemas.openxmlformats.org/drawingml/2006/main">
              <a:ext uri="{FF2B5EF4-FFF2-40B4-BE49-F238E27FC236}">
                <a16:creationId xmlns:a16="http://schemas.microsoft.com/office/drawing/2014/main" id="{65B09B57-7AE5-4B0F-8ED9-B06ACDFD845A}"/>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Reconcile source changes, handoffs and failed integration events.</a:t>
            </a:r>
          </a:p>
        </p:txBody>
      </p:sp>
      <p:sp>
        <p:nvSpPr>
          <p:cNvPr id="14" name="">
            <a:extLst xmlns:a="http://schemas.openxmlformats.org/drawingml/2006/main">
              <a:ext uri="{FF2B5EF4-FFF2-40B4-BE49-F238E27FC236}">
                <a16:creationId xmlns:a16="http://schemas.microsoft.com/office/drawing/2014/main" id="{88DDFC9E-5E39-400B-BA6D-E2DD5BD2F1F1}"/>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Test both the normal interface and direct transaction paths.</a:t>
            </a:r>
          </a:p>
        </p:txBody>
      </p:sp>
      <p:sp>
        <p:nvSpPr>
          <p:cNvPr id="15" name="">
            <a:extLst xmlns:a="http://schemas.openxmlformats.org/drawingml/2006/main">
              <a:ext uri="{FF2B5EF4-FFF2-40B4-BE49-F238E27FC236}">
                <a16:creationId xmlns:a16="http://schemas.microsoft.com/office/drawing/2014/main" id="{68B6A32E-14B2-453B-BBC1-412C9E509596}"/>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B9D5FBC5-B30D-4978-8AFC-F65FC76E4569}"/>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18 / 24</a:t>
            </a:r>
          </a:p>
        </p:txBody>
      </p:sp>
    </p:spTree>
    <p:extLst>
      <p:ext uri="{BB962C8B-B14F-4D97-AF65-F5344CB8AC3E}">
        <p14:creationId xmlns:p14="http://schemas.microsoft.com/office/powerpoint/2010/main" val="1156939161"/>
      </p:ext>
    </p:extLst>
  </p:cSld>
</p:sld>
</file>

<file path=ppt/slides/slide1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a5e89409534c4e82"/>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B7CCA29-B117-48F3-BBF2-8630F3359737}"/>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Monitoring and risk response</a:t>
            </a:r>
          </a:p>
        </p:txBody>
      </p:sp>
      <p:sp>
        <p:nvSpPr>
          <p:cNvPr id="3" name="">
            <a:extLst xmlns:a="http://schemas.openxmlformats.org/drawingml/2006/main">
              <a:ext uri="{FF2B5EF4-FFF2-40B4-BE49-F238E27FC236}">
                <a16:creationId xmlns:a16="http://schemas.microsoft.com/office/drawing/2014/main" id="{1EA93024-2F2A-45AD-A24A-77FA1DC56604}"/>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Name the trigger and the response</a:t>
            </a:r>
          </a:p>
        </p:txBody>
      </p:sp>
      <p:sp>
        <p:nvSpPr>
          <p:cNvPr id="4" name="">
            <a:extLst xmlns:a="http://schemas.openxmlformats.org/drawingml/2006/main">
              <a:ext uri="{FF2B5EF4-FFF2-40B4-BE49-F238E27FC236}">
                <a16:creationId xmlns:a16="http://schemas.microsoft.com/office/drawing/2014/main" id="{635C5D9A-3AD3-4D41-AD64-743256E529B3}"/>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Agree limits before launch and assign an owner who can stop the affected automation.</a:t>
            </a:r>
          </a:p>
        </p:txBody>
      </p:sp>
      <p:sp>
        <p:nvSpPr>
          <p:cNvPr id="5" name="">
            <a:extLst xmlns:a="http://schemas.openxmlformats.org/drawingml/2006/main">
              <a:ext uri="{FF2B5EF4-FFF2-40B4-BE49-F238E27FC236}">
                <a16:creationId xmlns:a16="http://schemas.microsoft.com/office/drawing/2014/main" id="{22934C84-C899-412A-B15C-ED1513570C01}"/>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C85D0D92-7860-426B-AD80-A535527C07BB}"/>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Detect</a:t>
            </a:r>
          </a:p>
        </p:txBody>
      </p:sp>
      <p:sp>
        <p:nvSpPr>
          <p:cNvPr id="7" name="">
            <a:extLst xmlns:a="http://schemas.openxmlformats.org/drawingml/2006/main">
              <a:ext uri="{FF2B5EF4-FFF2-40B4-BE49-F238E27FC236}">
                <a16:creationId xmlns:a16="http://schemas.microsoft.com/office/drawing/2014/main" id="{BD8E9119-A4C8-40E8-BB9D-0341E4ACB9FB}"/>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Monitor errors, overrides, unfair outcomes and failed handoffs.</a:t>
            </a:r>
          </a:p>
        </p:txBody>
      </p:sp>
      <p:sp>
        <p:nvSpPr>
          <p:cNvPr id="8" name="">
            <a:extLst xmlns:a="http://schemas.openxmlformats.org/drawingml/2006/main">
              <a:ext uri="{FF2B5EF4-FFF2-40B4-BE49-F238E27FC236}">
                <a16:creationId xmlns:a16="http://schemas.microsoft.com/office/drawing/2014/main" id="{5BD3702B-95E4-40E3-AC21-DE15E79A754E}"/>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136F8BF1-2C1A-49E6-902C-8E96225FFAD6}"/>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Contain</a:t>
            </a:r>
          </a:p>
        </p:txBody>
      </p:sp>
      <p:sp>
        <p:nvSpPr>
          <p:cNvPr id="10" name="">
            <a:extLst xmlns:a="http://schemas.openxmlformats.org/drawingml/2006/main">
              <a:ext uri="{FF2B5EF4-FFF2-40B4-BE49-F238E27FC236}">
                <a16:creationId xmlns:a16="http://schemas.microsoft.com/office/drawing/2014/main" id="{C2A09164-04B9-4F5C-9118-014D77344765}"/>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Suspend affected writes; route cases to an authorized manual queue.</a:t>
            </a:r>
          </a:p>
        </p:txBody>
      </p:sp>
      <p:sp>
        <p:nvSpPr>
          <p:cNvPr id="11" name="">
            <a:extLst xmlns:a="http://schemas.openxmlformats.org/drawingml/2006/main">
              <a:ext uri="{FF2B5EF4-FFF2-40B4-BE49-F238E27FC236}">
                <a16:creationId xmlns:a16="http://schemas.microsoft.com/office/drawing/2014/main" id="{1C535680-A7A4-47C4-B709-5D4205381DD5}"/>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51AF918F-DD95-4B2B-B09E-27A874BD0561}"/>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Recover</a:t>
            </a:r>
          </a:p>
        </p:txBody>
      </p:sp>
      <p:sp>
        <p:nvSpPr>
          <p:cNvPr id="13" name="">
            <a:extLst xmlns:a="http://schemas.openxmlformats.org/drawingml/2006/main">
              <a:ext uri="{FF2B5EF4-FFF2-40B4-BE49-F238E27FC236}">
                <a16:creationId xmlns:a16="http://schemas.microsoft.com/office/drawing/2014/main" id="{B0A46B29-11C3-4583-98DA-0C806C8EC840}"/>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Review impacted cases, retest and obtain approval before restarting.</a:t>
            </a:r>
          </a:p>
        </p:txBody>
      </p:sp>
      <p:sp>
        <p:nvSpPr>
          <p:cNvPr id="14" name="">
            <a:extLst xmlns:a="http://schemas.openxmlformats.org/drawingml/2006/main">
              <a:ext uri="{FF2B5EF4-FFF2-40B4-BE49-F238E27FC236}">
                <a16:creationId xmlns:a16="http://schemas.microsoft.com/office/drawing/2014/main" id="{EDD823EB-B74F-4A92-AACC-FFCE864FFD3C}"/>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Live drift measurement is an implementation workstream, not a claimed shipped feature.</a:t>
            </a:r>
          </a:p>
        </p:txBody>
      </p:sp>
      <p:sp>
        <p:nvSpPr>
          <p:cNvPr id="15" name="">
            <a:extLst xmlns:a="http://schemas.openxmlformats.org/drawingml/2006/main">
              <a:ext uri="{FF2B5EF4-FFF2-40B4-BE49-F238E27FC236}">
                <a16:creationId xmlns:a16="http://schemas.microsoft.com/office/drawing/2014/main" id="{86D80114-927F-49AF-BA51-9E3E0A70336B}"/>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FDF5ECF3-EA10-4431-BD62-4CA798AA91D7}"/>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19 / 24</a:t>
            </a:r>
          </a:p>
        </p:txBody>
      </p:sp>
    </p:spTree>
    <p:extLst>
      <p:ext uri="{BB962C8B-B14F-4D97-AF65-F5344CB8AC3E}">
        <p14:creationId xmlns:p14="http://schemas.microsoft.com/office/powerpoint/2010/main" val="161466729"/>
      </p:ext>
    </p:extLst>
  </p:cSld>
</p:sld>
</file>

<file path=ppt/slides/slide2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049dabe3e40c45c4"/>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09A16B4-B645-493B-8B65-0EBB2FB53A2D}"/>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The underwriting business case</a:t>
            </a:r>
          </a:p>
        </p:txBody>
      </p:sp>
      <p:sp>
        <p:nvSpPr>
          <p:cNvPr id="3" name="">
            <a:extLst xmlns:a="http://schemas.openxmlformats.org/drawingml/2006/main">
              <a:ext uri="{FF2B5EF4-FFF2-40B4-BE49-F238E27FC236}">
                <a16:creationId xmlns:a16="http://schemas.microsoft.com/office/drawing/2014/main" id="{1FBCC426-405A-4434-918B-0784D4C5D1A4}"/>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More assessment capacity, measured fairly</a:t>
            </a:r>
          </a:p>
        </p:txBody>
      </p:sp>
      <p:sp>
        <p:nvSpPr>
          <p:cNvPr id="4" name="">
            <a:extLst xmlns:a="http://schemas.openxmlformats.org/drawingml/2006/main">
              <a:ext uri="{FF2B5EF4-FFF2-40B4-BE49-F238E27FC236}">
                <a16:creationId xmlns:a16="http://schemas.microsoft.com/office/drawing/2014/main" id="{13DBBF77-725A-44F6-94EF-B21E628C1F28}"/>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Illustration: 2,000 submissions per month; handling time falls from 60 to 42 minutes.</a:t>
            </a:r>
          </a:p>
        </p:txBody>
      </p:sp>
      <p:sp>
        <p:nvSpPr>
          <p:cNvPr id="5" name="">
            <a:extLst xmlns:a="http://schemas.openxmlformats.org/drawingml/2006/main">
              <a:ext uri="{FF2B5EF4-FFF2-40B4-BE49-F238E27FC236}">
                <a16:creationId xmlns:a16="http://schemas.microsoft.com/office/drawing/2014/main" id="{DBACD065-A24F-46E5-BF3D-A177B5DA5932}"/>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DD5C2062-4312-455A-8B82-6B4EA1F7D5D2}"/>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600 hours / month</a:t>
            </a:r>
          </a:p>
        </p:txBody>
      </p:sp>
      <p:sp>
        <p:nvSpPr>
          <p:cNvPr id="7" name="">
            <a:extLst xmlns:a="http://schemas.openxmlformats.org/drawingml/2006/main">
              <a:ext uri="{FF2B5EF4-FFF2-40B4-BE49-F238E27FC236}">
                <a16:creationId xmlns:a16="http://schemas.microsoft.com/office/drawing/2014/main" id="{F2965058-F37A-4EA1-8AE3-17E85EE2457B}"/>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2,000 × 18 net minutes ÷ 60; retains underwriter review.</a:t>
            </a:r>
          </a:p>
        </p:txBody>
      </p:sp>
      <p:sp>
        <p:nvSpPr>
          <p:cNvPr id="8" name="">
            <a:extLst xmlns:a="http://schemas.openxmlformats.org/drawingml/2006/main">
              <a:ext uri="{FF2B5EF4-FFF2-40B4-BE49-F238E27FC236}">
                <a16:creationId xmlns:a16="http://schemas.microsoft.com/office/drawing/2014/main" id="{FDF900D3-3214-4EB9-9CB8-4CBDBC8BBBF4}"/>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DC9CABAD-84E4-42AC-BE89-470616C50B91}"/>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CAD 36,000 / month</a:t>
            </a:r>
          </a:p>
        </p:txBody>
      </p:sp>
      <p:sp>
        <p:nvSpPr>
          <p:cNvPr id="10" name="">
            <a:extLst xmlns:a="http://schemas.openxmlformats.org/drawingml/2006/main">
              <a:ext uri="{FF2B5EF4-FFF2-40B4-BE49-F238E27FC236}">
                <a16:creationId xmlns:a16="http://schemas.microsoft.com/office/drawing/2014/main" id="{E64D6F99-3CB7-4445-825E-205A16A89B8B}"/>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Illustrative capacity value at CAD 60 per loaded hour.</a:t>
            </a:r>
          </a:p>
        </p:txBody>
      </p:sp>
      <p:sp>
        <p:nvSpPr>
          <p:cNvPr id="11" name="">
            <a:extLst xmlns:a="http://schemas.openxmlformats.org/drawingml/2006/main">
              <a:ext uri="{FF2B5EF4-FFF2-40B4-BE49-F238E27FC236}">
                <a16:creationId xmlns:a16="http://schemas.microsoft.com/office/drawing/2014/main" id="{6449B9DF-C395-40B8-B7D6-DF30B6192F55}"/>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050E0EF5-C35F-4347-93C0-1E7E8A52172E}"/>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CAD 16,000 / month</a:t>
            </a:r>
          </a:p>
        </p:txBody>
      </p:sp>
      <p:sp>
        <p:nvSpPr>
          <p:cNvPr id="13" name="">
            <a:extLst xmlns:a="http://schemas.openxmlformats.org/drawingml/2006/main">
              <a:ext uri="{FF2B5EF4-FFF2-40B4-BE49-F238E27FC236}">
                <a16:creationId xmlns:a16="http://schemas.microsoft.com/office/drawing/2014/main" id="{BAE76415-09E6-4D66-B378-F1CF099482AF}"/>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Capacity value less CAD 20,000 recurring cost; before setup costs.</a:t>
            </a:r>
          </a:p>
        </p:txBody>
      </p:sp>
      <p:sp>
        <p:nvSpPr>
          <p:cNvPr id="14" name="">
            <a:extLst xmlns:a="http://schemas.openxmlformats.org/drawingml/2006/main">
              <a:ext uri="{FF2B5EF4-FFF2-40B4-BE49-F238E27FC236}">
                <a16:creationId xmlns:a16="http://schemas.microsoft.com/office/drawing/2014/main" id="{2B8757A9-5857-4482-B842-2A9D895ED4BD}"/>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assumptions, not achieved ROI. Quote conversion and risk quality are separate measures.</a:t>
            </a:r>
          </a:p>
        </p:txBody>
      </p:sp>
      <p:sp>
        <p:nvSpPr>
          <p:cNvPr id="15" name="">
            <a:extLst xmlns:a="http://schemas.openxmlformats.org/drawingml/2006/main">
              <a:ext uri="{FF2B5EF4-FFF2-40B4-BE49-F238E27FC236}">
                <a16:creationId xmlns:a16="http://schemas.microsoft.com/office/drawing/2014/main" id="{B031A10A-839C-410C-B50D-B6DF94E07E8C}"/>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B802198A-0EB6-4418-9838-3BF980ADD9F0}"/>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20 / 24</a:t>
            </a:r>
          </a:p>
        </p:txBody>
      </p:sp>
    </p:spTree>
    <p:extLst>
      <p:ext uri="{BB962C8B-B14F-4D97-AF65-F5344CB8AC3E}">
        <p14:creationId xmlns:p14="http://schemas.microsoft.com/office/powerpoint/2010/main" val="30267289"/>
      </p:ext>
    </p:extLst>
  </p:cSld>
</p:sld>
</file>

<file path=ppt/slides/slide2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7b9cd6fdcf1e4dae"/>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47E576D-FBF8-4758-A58C-476511E18477}"/>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Legacy and distribution integration</a:t>
            </a:r>
          </a:p>
        </p:txBody>
      </p:sp>
      <p:sp>
        <p:nvSpPr>
          <p:cNvPr id="3" name="">
            <a:extLst xmlns:a="http://schemas.openxmlformats.org/drawingml/2006/main">
              <a:ext uri="{FF2B5EF4-FFF2-40B4-BE49-F238E27FC236}">
                <a16:creationId xmlns:a16="http://schemas.microsoft.com/office/drawing/2014/main" id="{61FF59F0-406E-46C7-ACAC-FE8F02316F5B}"/>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Connect the workbench to the existing estate</a:t>
            </a:r>
          </a:p>
        </p:txBody>
      </p:sp>
      <p:sp>
        <p:nvSpPr>
          <p:cNvPr id="4" name="">
            <a:extLst xmlns:a="http://schemas.openxmlformats.org/drawingml/2006/main">
              <a:ext uri="{FF2B5EF4-FFF2-40B4-BE49-F238E27FC236}">
                <a16:creationId xmlns:a16="http://schemas.microsoft.com/office/drawing/2014/main" id="{6EC77F6D-2D0F-4669-AD6B-1AB9E7DCCC88}"/>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Modernize the workflow without requiring every core system to change at once.</a:t>
            </a:r>
          </a:p>
        </p:txBody>
      </p:sp>
      <p:sp>
        <p:nvSpPr>
          <p:cNvPr id="5" name="">
            <a:extLst xmlns:a="http://schemas.openxmlformats.org/drawingml/2006/main">
              <a:ext uri="{FF2B5EF4-FFF2-40B4-BE49-F238E27FC236}">
                <a16:creationId xmlns:a16="http://schemas.microsoft.com/office/drawing/2014/main" id="{E4FC63DA-6FC4-4CA9-8325-AEBCDE284307}"/>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24C62D9C-0657-4E06-8095-B55DBF1D22BF}"/>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Sources</a:t>
            </a:r>
          </a:p>
        </p:txBody>
      </p:sp>
      <p:sp>
        <p:nvSpPr>
          <p:cNvPr id="7" name="">
            <a:extLst xmlns:a="http://schemas.openxmlformats.org/drawingml/2006/main">
              <a:ext uri="{FF2B5EF4-FFF2-40B4-BE49-F238E27FC236}">
                <a16:creationId xmlns:a16="http://schemas.microsoft.com/office/drawing/2014/main" id="{573554D9-1B19-45F3-822C-F5E801BFDE64}"/>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Broker channels, document stores, policy records and approved data.</a:t>
            </a:r>
          </a:p>
        </p:txBody>
      </p:sp>
      <p:sp>
        <p:nvSpPr>
          <p:cNvPr id="8" name="">
            <a:extLst xmlns:a="http://schemas.openxmlformats.org/drawingml/2006/main">
              <a:ext uri="{FF2B5EF4-FFF2-40B4-BE49-F238E27FC236}">
                <a16:creationId xmlns:a16="http://schemas.microsoft.com/office/drawing/2014/main" id="{E3BC7F58-4A89-4B34-9061-BEFFEDC411C1}"/>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307101C1-B1F4-41F8-9A8E-2A2234E6AD4E}"/>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Controlled interfaces</a:t>
            </a:r>
          </a:p>
        </p:txBody>
      </p:sp>
      <p:sp>
        <p:nvSpPr>
          <p:cNvPr id="10" name="">
            <a:extLst xmlns:a="http://schemas.openxmlformats.org/drawingml/2006/main">
              <a:ext uri="{FF2B5EF4-FFF2-40B4-BE49-F238E27FC236}">
                <a16:creationId xmlns:a16="http://schemas.microsoft.com/office/drawing/2014/main" id="{E1AF856B-7D51-4C6E-8489-0E8C4E51DEE9}"/>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Versioned APIs, identity matching and duplicate-safe processing.</a:t>
            </a:r>
          </a:p>
        </p:txBody>
      </p:sp>
      <p:sp>
        <p:nvSpPr>
          <p:cNvPr id="11" name="">
            <a:extLst xmlns:a="http://schemas.openxmlformats.org/drawingml/2006/main">
              <a:ext uri="{FF2B5EF4-FFF2-40B4-BE49-F238E27FC236}">
                <a16:creationId xmlns:a16="http://schemas.microsoft.com/office/drawing/2014/main" id="{8F73755A-DFAF-4DD7-9D10-A58F14549A0E}"/>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D45556C5-425F-47B6-BF22-EB52BDAA2ED5}"/>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Operational continuity</a:t>
            </a:r>
          </a:p>
        </p:txBody>
      </p:sp>
      <p:sp>
        <p:nvSpPr>
          <p:cNvPr id="13" name="">
            <a:extLst xmlns:a="http://schemas.openxmlformats.org/drawingml/2006/main">
              <a:ext uri="{FF2B5EF4-FFF2-40B4-BE49-F238E27FC236}">
                <a16:creationId xmlns:a16="http://schemas.microsoft.com/office/drawing/2014/main" id="{7C231B19-9742-4DBC-807B-49BCF277766E}"/>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Reconciliation, manual queues, rollback and support ownership.</a:t>
            </a:r>
          </a:p>
        </p:txBody>
      </p:sp>
      <p:sp>
        <p:nvSpPr>
          <p:cNvPr id="14" name="">
            <a:extLst xmlns:a="http://schemas.openxmlformats.org/drawingml/2006/main">
              <a:ext uri="{FF2B5EF4-FFF2-40B4-BE49-F238E27FC236}">
                <a16:creationId xmlns:a16="http://schemas.microsoft.com/office/drawing/2014/main" id="{EB0D2147-7AD3-4979-97C0-7DAF8376593A}"/>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Evidence-vendor ordering and live monitoring require explicit integration scope.</a:t>
            </a:r>
          </a:p>
        </p:txBody>
      </p:sp>
      <p:sp>
        <p:nvSpPr>
          <p:cNvPr id="15" name="">
            <a:extLst xmlns:a="http://schemas.openxmlformats.org/drawingml/2006/main">
              <a:ext uri="{FF2B5EF4-FFF2-40B4-BE49-F238E27FC236}">
                <a16:creationId xmlns:a16="http://schemas.microsoft.com/office/drawing/2014/main" id="{DC63F54D-A32D-499B-8743-513E51FF1FAD}"/>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14A95873-7F7C-4612-B0DE-73756B245E03}"/>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21 / 24</a:t>
            </a:r>
          </a:p>
        </p:txBody>
      </p:sp>
    </p:spTree>
    <p:extLst>
      <p:ext uri="{BB962C8B-B14F-4D97-AF65-F5344CB8AC3E}">
        <p14:creationId xmlns:p14="http://schemas.microsoft.com/office/powerpoint/2010/main" val="2020301023"/>
      </p:ext>
    </p:extLst>
  </p:cSld>
</p:sld>
</file>

<file path=ppt/slides/slide2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42d68dbee5f94fa6"/>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876CA1F-7AD3-483B-93D8-5D5BA7DE85E9}"/>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Six-week MVP delivery</a:t>
            </a:r>
          </a:p>
        </p:txBody>
      </p:sp>
      <p:sp>
        <p:nvSpPr>
          <p:cNvPr id="3" name="">
            <a:extLst xmlns:a="http://schemas.openxmlformats.org/drawingml/2006/main">
              <a:ext uri="{FF2B5EF4-FFF2-40B4-BE49-F238E27FC236}">
                <a16:creationId xmlns:a16="http://schemas.microsoft.com/office/drawing/2014/main" id="{2DD4B6DF-2A99-4C95-93CF-66360BB31EA2}"/>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focused underwriting MVP within six weeks</a:t>
            </a:r>
          </a:p>
        </p:txBody>
      </p:sp>
      <p:sp>
        <p:nvSpPr>
          <p:cNvPr id="4" name="">
            <a:extLst xmlns:a="http://schemas.openxmlformats.org/drawingml/2006/main">
              <a:ext uri="{FF2B5EF4-FFF2-40B4-BE49-F238E27FC236}">
                <a16:creationId xmlns:a16="http://schemas.microsoft.com/office/drawing/2014/main" id="{CCA1EDF9-97F4-43A5-87C3-9F421635547E}"/>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Choose one line, one submission channel and an agreed decision boundary.</a:t>
            </a:r>
          </a:p>
        </p:txBody>
      </p:sp>
      <p:sp>
        <p:nvSpPr>
          <p:cNvPr id="5" name="">
            <a:extLst xmlns:a="http://schemas.openxmlformats.org/drawingml/2006/main">
              <a:ext uri="{FF2B5EF4-FFF2-40B4-BE49-F238E27FC236}">
                <a16:creationId xmlns:a16="http://schemas.microsoft.com/office/drawing/2014/main" id="{DEDBE5EF-6009-4D3E-9AD8-0BE926EB559F}"/>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13FE0A6F-FA69-4918-A2AC-4E523D55602A}"/>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Weeks 1–2</a:t>
            </a:r>
          </a:p>
        </p:txBody>
      </p:sp>
      <p:sp>
        <p:nvSpPr>
          <p:cNvPr id="7" name="">
            <a:extLst xmlns:a="http://schemas.openxmlformats.org/drawingml/2006/main">
              <a:ext uri="{FF2B5EF4-FFF2-40B4-BE49-F238E27FC236}">
                <a16:creationId xmlns:a16="http://schemas.microsoft.com/office/drawing/2014/main" id="{CC0D84A2-EC15-4BB4-AB0D-BCD51865845F}"/>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Baseline time and quality; agree scope, evidence and authority.</a:t>
            </a:r>
          </a:p>
        </p:txBody>
      </p:sp>
      <p:sp>
        <p:nvSpPr>
          <p:cNvPr id="8" name="">
            <a:extLst xmlns:a="http://schemas.openxmlformats.org/drawingml/2006/main">
              <a:ext uri="{FF2B5EF4-FFF2-40B4-BE49-F238E27FC236}">
                <a16:creationId xmlns:a16="http://schemas.microsoft.com/office/drawing/2014/main" id="{FD26ED2F-FC76-42D2-895B-12D8A32B4691}"/>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E03A8298-738E-4BBA-BC94-A3DB25058650}"/>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Weeks 3–4</a:t>
            </a:r>
          </a:p>
        </p:txBody>
      </p:sp>
      <p:sp>
        <p:nvSpPr>
          <p:cNvPr id="10" name="">
            <a:extLst xmlns:a="http://schemas.openxmlformats.org/drawingml/2006/main">
              <a:ext uri="{FF2B5EF4-FFF2-40B4-BE49-F238E27FC236}">
                <a16:creationId xmlns:a16="http://schemas.microsoft.com/office/drawing/2014/main" id="{720CC826-1275-4AB8-BAB8-2341B6FA459E}"/>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Configure intake, review and rating connections; test difficult cases.</a:t>
            </a:r>
          </a:p>
        </p:txBody>
      </p:sp>
      <p:sp>
        <p:nvSpPr>
          <p:cNvPr id="11" name="">
            <a:extLst xmlns:a="http://schemas.openxmlformats.org/drawingml/2006/main">
              <a:ext uri="{FF2B5EF4-FFF2-40B4-BE49-F238E27FC236}">
                <a16:creationId xmlns:a16="http://schemas.microsoft.com/office/drawing/2014/main" id="{CA5AF99D-CF77-4C57-95EA-81CE39388828}"/>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6F3FFDC3-2443-4D9B-9330-DDAA0B2B84C7}"/>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Weeks 5–6</a:t>
            </a:r>
          </a:p>
        </p:txBody>
      </p:sp>
      <p:sp>
        <p:nvSpPr>
          <p:cNvPr id="13" name="">
            <a:extLst xmlns:a="http://schemas.openxmlformats.org/drawingml/2006/main">
              <a:ext uri="{FF2B5EF4-FFF2-40B4-BE49-F238E27FC236}">
                <a16:creationId xmlns:a16="http://schemas.microsoft.com/office/drawing/2014/main" id="{7EC7E37E-35F7-43F3-B8CC-8710CE88DE66}"/>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Evaluate reviewed submissions and prepare the scale-up decision.</a:t>
            </a:r>
          </a:p>
        </p:txBody>
      </p:sp>
      <p:sp>
        <p:nvSpPr>
          <p:cNvPr id="14" name="">
            <a:extLst xmlns:a="http://schemas.openxmlformats.org/drawingml/2006/main">
              <a:ext uri="{FF2B5EF4-FFF2-40B4-BE49-F238E27FC236}">
                <a16:creationId xmlns:a16="http://schemas.microsoft.com/office/drawing/2014/main" id="{4D47D667-285B-44A9-A9B9-5007761BD6B8}"/>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Dependencies, authorized access and insurer reviewers are agreed before delivery.</a:t>
            </a:r>
          </a:p>
        </p:txBody>
      </p:sp>
      <p:sp>
        <p:nvSpPr>
          <p:cNvPr id="15" name="">
            <a:extLst xmlns:a="http://schemas.openxmlformats.org/drawingml/2006/main">
              <a:ext uri="{FF2B5EF4-FFF2-40B4-BE49-F238E27FC236}">
                <a16:creationId xmlns:a16="http://schemas.microsoft.com/office/drawing/2014/main" id="{C943C51C-A2B9-4E0D-A268-3BCAAB9F0BE7}"/>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47BF1B04-3FDB-4947-BA34-3F4194184628}"/>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22 / 24</a:t>
            </a:r>
          </a:p>
        </p:txBody>
      </p:sp>
    </p:spTree>
    <p:extLst>
      <p:ext uri="{BB962C8B-B14F-4D97-AF65-F5344CB8AC3E}">
        <p14:creationId xmlns:p14="http://schemas.microsoft.com/office/powerpoint/2010/main" val="1345000018"/>
      </p:ext>
    </p:extLst>
  </p:cSld>
</p:sld>
</file>

<file path=ppt/slides/slide2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96ecf08ce679439e"/>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743E9B0-0B29-4BB8-923F-7A710DCB44A2}"/>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The evidence for acceptance</a:t>
            </a:r>
          </a:p>
        </p:txBody>
      </p:sp>
      <p:sp>
        <p:nvSpPr>
          <p:cNvPr id="3" name="">
            <a:extLst xmlns:a="http://schemas.openxmlformats.org/drawingml/2006/main">
              <a:ext uri="{FF2B5EF4-FFF2-40B4-BE49-F238E27FC236}">
                <a16:creationId xmlns:a16="http://schemas.microsoft.com/office/drawing/2014/main" id="{949AB843-B1A5-444E-9454-DCDE6D0CB8A1}"/>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Prove speed without weakening risk control</a:t>
            </a:r>
          </a:p>
        </p:txBody>
      </p:sp>
      <p:sp>
        <p:nvSpPr>
          <p:cNvPr id="4" name="">
            <a:extLst xmlns:a="http://schemas.openxmlformats.org/drawingml/2006/main">
              <a:ext uri="{FF2B5EF4-FFF2-40B4-BE49-F238E27FC236}">
                <a16:creationId xmlns:a16="http://schemas.microsoft.com/office/drawing/2014/main" id="{EC92C619-59BC-42A7-8628-44DECCB5A9D2}"/>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Review both the usefulness of AI and the correctness of every governing gate.</a:t>
            </a:r>
          </a:p>
        </p:txBody>
      </p:sp>
      <p:sp>
        <p:nvSpPr>
          <p:cNvPr id="5" name="">
            <a:extLst xmlns:a="http://schemas.openxmlformats.org/drawingml/2006/main">
              <a:ext uri="{FF2B5EF4-FFF2-40B4-BE49-F238E27FC236}">
                <a16:creationId xmlns:a16="http://schemas.microsoft.com/office/drawing/2014/main" id="{F73CA2DD-F7E7-4953-AA8E-4D3DCA1985C4}"/>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3BF38327-2076-44A3-B8E6-C4C48F953E38}"/>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Risk quality</a:t>
            </a:r>
          </a:p>
        </p:txBody>
      </p:sp>
      <p:sp>
        <p:nvSpPr>
          <p:cNvPr id="7" name="">
            <a:extLst xmlns:a="http://schemas.openxmlformats.org/drawingml/2006/main">
              <a:ext uri="{FF2B5EF4-FFF2-40B4-BE49-F238E27FC236}">
                <a16:creationId xmlns:a16="http://schemas.microsoft.com/office/drawing/2014/main" id="{D3B1FE1A-39F0-442E-817C-DA1613552F49}"/>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Material fields correct; evidence gaps and uncertain facts visible.</a:t>
            </a:r>
          </a:p>
        </p:txBody>
      </p:sp>
      <p:sp>
        <p:nvSpPr>
          <p:cNvPr id="8" name="">
            <a:extLst xmlns:a="http://schemas.openxmlformats.org/drawingml/2006/main">
              <a:ext uri="{FF2B5EF4-FFF2-40B4-BE49-F238E27FC236}">
                <a16:creationId xmlns:a16="http://schemas.microsoft.com/office/drawing/2014/main" id="{11897447-3B9A-4950-A5BF-1AFEFF33C938}"/>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C7B67C1F-F20D-4DC2-9FB5-EF23BD429DE1}"/>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Decision control</a:t>
            </a:r>
          </a:p>
        </p:txBody>
      </p:sp>
      <p:sp>
        <p:nvSpPr>
          <p:cNvPr id="10" name="">
            <a:extLst xmlns:a="http://schemas.openxmlformats.org/drawingml/2006/main">
              <a:ext uri="{FF2B5EF4-FFF2-40B4-BE49-F238E27FC236}">
                <a16:creationId xmlns:a16="http://schemas.microsoft.com/office/drawing/2014/main" id="{7CEE297E-51F3-48D4-AD1D-858609270001}"/>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Reproducible premium; unauthorized or unresolved bind blocked.</a:t>
            </a:r>
          </a:p>
        </p:txBody>
      </p:sp>
      <p:sp>
        <p:nvSpPr>
          <p:cNvPr id="11" name="">
            <a:extLst xmlns:a="http://schemas.openxmlformats.org/drawingml/2006/main">
              <a:ext uri="{FF2B5EF4-FFF2-40B4-BE49-F238E27FC236}">
                <a16:creationId xmlns:a16="http://schemas.microsoft.com/office/drawing/2014/main" id="{777555BB-60A4-4D34-BD7C-40A1E72C69E9}"/>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47A96402-A035-442D-8362-72DF252658BE}"/>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Business value</a:t>
            </a:r>
          </a:p>
        </p:txBody>
      </p:sp>
      <p:sp>
        <p:nvSpPr>
          <p:cNvPr id="13" name="">
            <a:extLst xmlns:a="http://schemas.openxmlformats.org/drawingml/2006/main">
              <a:ext uri="{FF2B5EF4-FFF2-40B4-BE49-F238E27FC236}">
                <a16:creationId xmlns:a16="http://schemas.microsoft.com/office/drawing/2014/main" id="{6A35F5D7-6C23-474F-B0B3-4DEEFE2D3F0A}"/>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Handling time, referral ageing, rework and review quality measured.</a:t>
            </a:r>
          </a:p>
        </p:txBody>
      </p:sp>
      <p:sp>
        <p:nvSpPr>
          <p:cNvPr id="14" name="">
            <a:extLst xmlns:a="http://schemas.openxmlformats.org/drawingml/2006/main">
              <a:ext uri="{FF2B5EF4-FFF2-40B4-BE49-F238E27FC236}">
                <a16:creationId xmlns:a16="http://schemas.microsoft.com/office/drawing/2014/main" id="{5237A723-5559-4F86-9007-F238B99F5C85}"/>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Genellipse and insurer owners sign off the agreed acceptance evidence.</a:t>
            </a:r>
          </a:p>
        </p:txBody>
      </p:sp>
      <p:sp>
        <p:nvSpPr>
          <p:cNvPr id="15" name="">
            <a:extLst xmlns:a="http://schemas.openxmlformats.org/drawingml/2006/main">
              <a:ext uri="{FF2B5EF4-FFF2-40B4-BE49-F238E27FC236}">
                <a16:creationId xmlns:a16="http://schemas.microsoft.com/office/drawing/2014/main" id="{B67B87B3-86C7-40E0-8F93-B5D4BC3405F9}"/>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28451D92-A3E1-4EBD-8EE6-F832B7DE1D1E}"/>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23 / 24</a:t>
            </a:r>
          </a:p>
        </p:txBody>
      </p:sp>
    </p:spTree>
    <p:extLst>
      <p:ext uri="{BB962C8B-B14F-4D97-AF65-F5344CB8AC3E}">
        <p14:creationId xmlns:p14="http://schemas.microsoft.com/office/powerpoint/2010/main" val="1208639168"/>
      </p:ext>
    </p:extLst>
  </p:cSld>
</p:sld>
</file>

<file path=ppt/slides/slide24.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5c27ff759269476d"/>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cea72fc49a2c43d8"/>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4894a3465f5d444a"/>
          <a:stretch xmlns:a="http://schemas.openxmlformats.org/drawingml/2006/main"/>
        </p:blipFill>
        <p:spPr>
          <a:xfrm xmlns:a="http://schemas.openxmlformats.org/drawingml/2006/main">
            <a:off x="3657600" y="405720"/>
            <a:ext cx="2190750" cy="417286"/>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F021072-0856-4106-858C-6D8DF1CCDFDF}"/>
              </a:ext>
            </a:extLst>
          </p:cNvPr>
          <p:cNvSpPr>
            <a:spLocks xmlns:a="http://schemas.openxmlformats.org/drawingml/2006/main" noGrp="1"/>
          </p:cNvSpPr>
          <p:nvPr/>
        </p:nvSpPr>
        <p:spPr>
          <a:xfrm xmlns:a="http://schemas.openxmlformats.org/drawingml/2006/main">
            <a:off x="685800" y="1390650"/>
            <a:ext cx="6762750" cy="1609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275" b="0">
                <a:solidFill>
                  <a:srgbClr val="F8F4EC"/>
                </a:solidFill>
                <a:latin typeface="Liberation Sans"/>
                <a:ea typeface="Liberation Sans"/>
                <a:cs typeface="Liberation Sans"/>
              </a:defRPr>
            </a:pPr>
            <a:r>
              <a:rPr sz="4275" b="0">
                <a:solidFill>
                  <a:srgbClr val="F8F4EC"/>
                </a:solidFill>
                <a:latin typeface="Liberation Sans"/>
                <a:ea typeface="Liberation Sans"/>
                <a:cs typeface="Liberation Sans"/>
              </a:rPr>
              <a:t>Give your underwriters</a:t>
            </a:r>
          </a:p>
          <a:p xmlns:a="http://schemas.openxmlformats.org/drawingml/2006/main">
            <a:pPr>
              <a:defRPr sz="4275" b="0">
                <a:solidFill>
                  <a:srgbClr val="F8F4EC"/>
                </a:solidFill>
                <a:latin typeface="Liberation Sans"/>
                <a:ea typeface="Liberation Sans"/>
                <a:cs typeface="Liberation Sans"/>
              </a:defRPr>
            </a:pPr>
            <a:r>
              <a:rPr sz="4275" b="0">
                <a:solidFill>
                  <a:srgbClr val="F8F4EC"/>
                </a:solidFill>
                <a:latin typeface="Liberation Sans"/>
                <a:ea typeface="Liberation Sans"/>
                <a:cs typeface="Liberation Sans"/>
              </a:rPr>
              <a:t>a stronger starting point</a:t>
            </a:r>
          </a:p>
        </p:txBody>
      </p:sp>
      <p:sp>
        <p:nvSpPr>
          <p:cNvPr id="5" name="">
            <a:extLst xmlns:a="http://schemas.openxmlformats.org/drawingml/2006/main">
              <a:ext uri="{FF2B5EF4-FFF2-40B4-BE49-F238E27FC236}">
                <a16:creationId xmlns:a16="http://schemas.microsoft.com/office/drawing/2014/main" id="{F09328E8-FD54-4FCA-97D3-BC787D2BCC26}"/>
              </a:ext>
            </a:extLst>
          </p:cNvPr>
          <p:cNvSpPr>
            <a:spLocks xmlns:a="http://schemas.openxmlformats.org/drawingml/2006/main" noGrp="1"/>
          </p:cNvSpPr>
          <p:nvPr/>
        </p:nvSpPr>
        <p:spPr>
          <a:xfrm xmlns:a="http://schemas.openxmlformats.org/drawingml/2006/main">
            <a:off x="685800" y="3181350"/>
            <a:ext cx="603885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DEE7EE"/>
                </a:solidFill>
                <a:latin typeface="Liberation Sans"/>
                <a:ea typeface="Liberation Sans"/>
                <a:cs typeface="Liberation Sans"/>
              </a:defRPr>
            </a:pPr>
            <a:r>
              <a:rPr sz="2100" b="0">
                <a:solidFill>
                  <a:srgbClr val="DEE7EE"/>
                </a:solidFill>
                <a:latin typeface="Liberation Sans"/>
                <a:ea typeface="Liberation Sans"/>
                <a:cs typeface="Liberation Sans"/>
              </a:rPr>
              <a:t>Bring one submission journey and the risk decisions that matter. We will define the opportunity together.</a:t>
            </a:r>
          </a:p>
        </p:txBody>
      </p:sp>
      <p:sp>
        <p:nvSpPr>
          <p:cNvPr id="6" name="">
            <a:extLst xmlns:a="http://schemas.openxmlformats.org/drawingml/2006/main">
              <a:ext uri="{FF2B5EF4-FFF2-40B4-BE49-F238E27FC236}">
                <a16:creationId xmlns:a16="http://schemas.microsoft.com/office/drawing/2014/main" id="{722A92B9-0E96-4A2C-9822-85DE547F3694}"/>
              </a:ext>
            </a:extLst>
          </p:cNvPr>
          <p:cNvSpPr>
            <a:spLocks xmlns:a="http://schemas.openxmlformats.org/drawingml/2006/main" noGrp="1"/>
          </p:cNvSpPr>
          <p:nvPr/>
        </p:nvSpPr>
        <p:spPr>
          <a:xfrm xmlns:a="http://schemas.openxmlformats.org/drawingml/2006/main">
            <a:off x="685800" y="4610100"/>
            <a:ext cx="6477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8F4EC"/>
                </a:solidFill>
                <a:latin typeface="Liberation Sans"/>
                <a:ea typeface="Liberation Sans"/>
                <a:cs typeface="Liberation Sans"/>
              </a:defRPr>
            </a:pPr>
            <a:r>
              <a:rPr sz="2025" b="1">
                <a:solidFill>
                  <a:srgbClr val="F8F4EC"/>
                </a:solidFill>
                <a:latin typeface="Liberation Sans"/>
                <a:ea typeface="Liberation Sans"/>
                <a:cs typeface="Liberation Sans"/>
              </a:rPr>
              <a:t>Genellipse + your underwriting team</a:t>
            </a:r>
          </a:p>
        </p:txBody>
      </p:sp>
      <p:sp>
        <p:nvSpPr>
          <p:cNvPr id="7" name="">
            <a:extLst xmlns:a="http://schemas.openxmlformats.org/drawingml/2006/main">
              <a:ext uri="{FF2B5EF4-FFF2-40B4-BE49-F238E27FC236}">
                <a16:creationId xmlns:a16="http://schemas.microsoft.com/office/drawing/2014/main" id="{799E882F-2D1B-4D7A-9A73-33B0D4527B38}"/>
              </a:ext>
            </a:extLst>
          </p:cNvPr>
          <p:cNvSpPr>
            <a:spLocks xmlns:a="http://schemas.openxmlformats.org/drawingml/2006/main" noGrp="1"/>
          </p:cNvSpPr>
          <p:nvPr/>
        </p:nvSpPr>
        <p:spPr>
          <a:xfrm xmlns:a="http://schemas.openxmlformats.org/drawingml/2006/main">
            <a:off x="685800" y="5038725"/>
            <a:ext cx="6238875"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EE7EE"/>
                </a:solidFill>
                <a:latin typeface="Liberation Sans"/>
                <a:ea typeface="Liberation Sans"/>
                <a:cs typeface="Liberation Sans"/>
              </a:defRPr>
            </a:pPr>
            <a:r>
              <a:rPr sz="1875" b="0">
                <a:solidFill>
                  <a:srgbClr val="DEE7EE"/>
                </a:solidFill>
                <a:latin typeface="Liberation Sans"/>
                <a:ea typeface="Liberation Sans"/>
                <a:cs typeface="Liberation Sans"/>
              </a:rPr>
              <a:t>A shared roadmap, clear authority and measurable delivery.</a:t>
            </a:r>
          </a:p>
        </p:txBody>
      </p:sp>
      <p:sp>
        <p:nvSpPr>
          <p:cNvPr id="8" name="">
            <a:extLst xmlns:a="http://schemas.openxmlformats.org/drawingml/2006/main">
              <a:ext uri="{FF2B5EF4-FFF2-40B4-BE49-F238E27FC236}">
                <a16:creationId xmlns:a16="http://schemas.microsoft.com/office/drawing/2014/main" id="{6B6B1AFF-9D8A-4A15-9E7B-F648E88AC017}"/>
              </a:ext>
            </a:extLst>
          </p:cNvPr>
          <p:cNvSpPr>
            <a:spLocks xmlns:a="http://schemas.openxmlformats.org/drawingml/2006/main" noGrp="1"/>
          </p:cNvSpPr>
          <p:nvPr/>
        </p:nvSpPr>
        <p:spPr>
          <a:xfrm xmlns:a="http://schemas.openxmlformats.org/drawingml/2006/main">
            <a:off x="685800" y="5972175"/>
            <a:ext cx="2714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D2B577"/>
                </a:solidFill>
                <a:latin typeface="Liberation Sans"/>
                <a:ea typeface="Liberation Sans"/>
                <a:cs typeface="Liberation Sans"/>
              </a:defRPr>
            </a:pPr>
            <a:r>
              <a:rPr sz="1950" b="1">
                <a:solidFill>
                  <a:srgbClr val="D2B577"/>
                </a:solidFill>
                <a:latin typeface="Liberation Sans"/>
                <a:ea typeface="Liberation Sans"/>
                <a:cs typeface="Liberation Sans"/>
                <a:hlinkClick xmlns:r="http://schemas.openxmlformats.org/officeDocument/2006/relationships" r:id="Re08957b98db04c71"/>
              </a:rPr>
              <a:t>Genellipse.com</a:t>
            </a:r>
          </a:p>
        </p:txBody>
      </p:sp>
      <p:sp>
        <p:nvSpPr>
          <p:cNvPr id="9" name="">
            <a:extLst xmlns:a="http://schemas.openxmlformats.org/drawingml/2006/main">
              <a:ext uri="{FF2B5EF4-FFF2-40B4-BE49-F238E27FC236}">
                <a16:creationId xmlns:a16="http://schemas.microsoft.com/office/drawing/2014/main" id="{737C7DC5-D29F-4F6F-AA1E-80FFA1F069FB}"/>
              </a:ext>
            </a:extLst>
          </p:cNvPr>
          <p:cNvSpPr>
            <a:spLocks xmlns:a="http://schemas.openxmlformats.org/drawingml/2006/main" noGrp="1"/>
          </p:cNvSpPr>
          <p:nvPr/>
        </p:nvSpPr>
        <p:spPr>
          <a:xfrm xmlns:a="http://schemas.openxmlformats.org/drawingml/2006/main">
            <a:off x="3619500" y="5972175"/>
            <a:ext cx="4476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D2B577"/>
                </a:solidFill>
                <a:latin typeface="Liberation Sans"/>
                <a:ea typeface="Liberation Sans"/>
                <a:cs typeface="Liberation Sans"/>
              </a:defRPr>
            </a:pPr>
            <a:r>
              <a:rPr sz="1950" b="0">
                <a:solidFill>
                  <a:srgbClr val="D2B577"/>
                </a:solidFill>
                <a:latin typeface="Liberation Sans"/>
                <a:ea typeface="Liberation Sans"/>
                <a:cs typeface="Liberation Sans"/>
                <a:hlinkClick xmlns:r="http://schemas.openxmlformats.org/officeDocument/2006/relationships" r:id="Rb240ef28e4e24507"/>
              </a:rPr>
              <a:t>info@genellipse.com</a:t>
            </a:r>
          </a:p>
        </p:txBody>
      </p:sp>
      <p:sp>
        <p:nvSpPr>
          <p:cNvPr id="10" name="">
            <a:extLst xmlns:a="http://schemas.openxmlformats.org/drawingml/2006/main">
              <a:ext uri="{FF2B5EF4-FFF2-40B4-BE49-F238E27FC236}">
                <a16:creationId xmlns:a16="http://schemas.microsoft.com/office/drawing/2014/main" id="{C70F74C5-FF3B-476D-8265-758BE5D9F159}"/>
              </a:ext>
            </a:extLst>
          </p:cNvPr>
          <p:cNvSpPr>
            <a:spLocks xmlns:a="http://schemas.openxmlformats.org/drawingml/2006/main" noGrp="1"/>
          </p:cNvSpPr>
          <p:nvPr/>
        </p:nvSpPr>
        <p:spPr>
          <a:xfrm xmlns:a="http://schemas.openxmlformats.org/drawingml/2006/main">
            <a:off x="9286875" y="5991225"/>
            <a:ext cx="2524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D2B577"/>
                </a:solidFill>
                <a:latin typeface="Liberation Sans"/>
                <a:ea typeface="Liberation Sans"/>
                <a:cs typeface="Liberation Sans"/>
              </a:defRPr>
            </a:pPr>
            <a:r>
              <a:rPr sz="1350" b="0">
                <a:solidFill>
                  <a:srgbClr val="D2B577"/>
                </a:solidFill>
                <a:latin typeface="Liberation Sans"/>
                <a:ea typeface="Liberation Sans"/>
                <a:cs typeface="Liberation Sans"/>
                <a:hlinkClick xmlns:ns0="http://schemas.openxmlformats.org/officeDocument/2006/relationships" action="ppaction://hlinksldjump" ns0:id="rIdGenellipseSlide1"/>
              </a:rPr>
              <a:t>Back to contents →</a:t>
            </a:r>
          </a:p>
        </p:txBody>
      </p:sp>
      <p:sp>
        <p:nvSpPr>
          <p:cNvPr id="11" name="">
            <a:extLst xmlns:a="http://schemas.openxmlformats.org/drawingml/2006/main">
              <a:ext uri="{FF2B5EF4-FFF2-40B4-BE49-F238E27FC236}">
                <a16:creationId xmlns:a16="http://schemas.microsoft.com/office/drawing/2014/main" id="{A218DB77-4213-467D-8998-50182703C208}"/>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EE7EE"/>
                </a:solidFill>
                <a:latin typeface="Liberation Sans"/>
                <a:ea typeface="Liberation Sans"/>
                <a:cs typeface="Liberation Sans"/>
              </a:defRPr>
            </a:pPr>
            <a:r>
              <a:rPr sz="825" b="0">
                <a:solidFill>
                  <a:srgbClr val="DEE7EE"/>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EF9D95C7-E103-441B-BF2E-266AECD7C8D1}"/>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24 / 24</a:t>
            </a:r>
          </a:p>
        </p:txBody>
      </p:sp>
    </p:spTree>
    <p:extLst>
      <p:ext uri="{BB962C8B-B14F-4D97-AF65-F5344CB8AC3E}">
        <p14:creationId xmlns:p14="http://schemas.microsoft.com/office/powerpoint/2010/main" val="123019638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D2B577"/>
      </a:hlink>
      <a:folHlink>
        <a:srgbClr val="D2B577"/>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2026-09-27T15:59:08.6920000Z</dcterms:created>
  <dcterms:modified xsi:type="dcterms:W3CDTF">2026-09-27T15:59:08.6920000Z</dcterms:modified>
</coreProperties>
</file>