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d2c4c25a3604a22" /><Relationship Type="http://schemas.openxmlformats.org/officeDocument/2006/relationships/extended-properties" Target="/docProps/app.xml" Id="Rca4558489710488a" /><Relationship Type="http://schemas.openxmlformats.org/officeDocument/2006/relationships/officeDocument" Target="/ppt/presentation.xml" Id="Rfc461d7cfa584fe5" /></Relationships>
</file>

<file path=ppt/presentation.xml><?xml version="1.0" encoding="utf-8"?>
<p:presentation xmlns:p="http://schemas.openxmlformats.org/presentationml/2006/main">
  <p:sldMasterIdLst>
    <p:sldMasterId xmlns:r="http://schemas.openxmlformats.org/officeDocument/2006/relationships" id="2147483648" r:id="R889294e08e7c4338"/>
  </p:sldMasterIdLst>
  <p:notesMasterIdLst>
    <p:notesMasterId xmlns:r="http://schemas.openxmlformats.org/officeDocument/2006/relationships" r:id="Re321ab09e1fc43b4"/>
  </p:notesMasterIdLst>
  <p:sldIdLst>
    <p:sldId xmlns:r="http://schemas.openxmlformats.org/officeDocument/2006/relationships" id="256" r:id="R1678b6f54ef54a08"/>
    <p:sldId xmlns:r="http://schemas.openxmlformats.org/officeDocument/2006/relationships" id="257" r:id="R0c3c1dba34514d02"/>
    <p:sldId xmlns:r="http://schemas.openxmlformats.org/officeDocument/2006/relationships" id="258" r:id="R6777bd61a2b94581"/>
    <p:sldId xmlns:r="http://schemas.openxmlformats.org/officeDocument/2006/relationships" id="259" r:id="Rb9a9cedcc55b4163"/>
    <p:sldId xmlns:r="http://schemas.openxmlformats.org/officeDocument/2006/relationships" id="260" r:id="Rb8a540b6bcc64ec8"/>
    <p:sldId xmlns:r="http://schemas.openxmlformats.org/officeDocument/2006/relationships" id="261" r:id="R54eb1cb3284b484d"/>
    <p:sldId xmlns:r="http://schemas.openxmlformats.org/officeDocument/2006/relationships" id="262" r:id="R3fb1af0966824de5"/>
    <p:sldId xmlns:r="http://schemas.openxmlformats.org/officeDocument/2006/relationships" id="263" r:id="R3a8bd88f72c94a33"/>
    <p:sldId xmlns:r="http://schemas.openxmlformats.org/officeDocument/2006/relationships" id="264" r:id="R71289258da3942a2"/>
    <p:sldId xmlns:r="http://schemas.openxmlformats.org/officeDocument/2006/relationships" id="265" r:id="R0f1245ee03074828"/>
    <p:sldId xmlns:r="http://schemas.openxmlformats.org/officeDocument/2006/relationships" id="266" r:id="Ra89c4b88b9d144ee"/>
    <p:sldId xmlns:r="http://schemas.openxmlformats.org/officeDocument/2006/relationships" id="267" r:id="Rb5353f0a2e02441b"/>
    <p:sldId xmlns:r="http://schemas.openxmlformats.org/officeDocument/2006/relationships" id="268" r:id="R8fedea9e2fc0433f"/>
    <p:sldId xmlns:r="http://schemas.openxmlformats.org/officeDocument/2006/relationships" id="269" r:id="Ra220f8debce8417e"/>
    <p:sldId xmlns:r="http://schemas.openxmlformats.org/officeDocument/2006/relationships" id="270" r:id="Rd8fe37e86e144e32"/>
    <p:sldId xmlns:r="http://schemas.openxmlformats.org/officeDocument/2006/relationships" id="271" r:id="R6245508cbd6c4ae9"/>
    <p:sldId xmlns:r="http://schemas.openxmlformats.org/officeDocument/2006/relationships" id="272" r:id="R2f7ff73e5eea453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be53560fe243f9" /><Relationship Type="http://schemas.openxmlformats.org/officeDocument/2006/relationships/slideMaster" Target="/ppt/slideMasters/slideMaster1.xml" Id="R889294e08e7c4338" /><Relationship Type="http://schemas.openxmlformats.org/officeDocument/2006/relationships/notesMaster" Target="/ppt/notesMasters/notesMaster1.xml" Id="Re321ab09e1fc43b4" /><Relationship Type="http://schemas.openxmlformats.org/officeDocument/2006/relationships/presProps" Target="/ppt/presProps.xml" Id="Rc50e7741ea594ee3" /><Relationship Type="http://schemas.openxmlformats.org/officeDocument/2006/relationships/tableStyles" Target="/ppt/tableStyles.xml" Id="R440431ca4c8e4574" /><Relationship Type="http://schemas.openxmlformats.org/officeDocument/2006/relationships/slide" Target="/ppt/slides/slide1.xml" Id="R1678b6f54ef54a08" /><Relationship Type="http://schemas.openxmlformats.org/officeDocument/2006/relationships/slide" Target="/ppt/slides/slide2.xml" Id="R0c3c1dba34514d02" /><Relationship Type="http://schemas.openxmlformats.org/officeDocument/2006/relationships/slide" Target="/ppt/slides/slide3.xml" Id="R6777bd61a2b94581" /><Relationship Type="http://schemas.openxmlformats.org/officeDocument/2006/relationships/slide" Target="/ppt/slides/slide4.xml" Id="Rb9a9cedcc55b4163" /><Relationship Type="http://schemas.openxmlformats.org/officeDocument/2006/relationships/slide" Target="/ppt/slides/slide5.xml" Id="Rb8a540b6bcc64ec8" /><Relationship Type="http://schemas.openxmlformats.org/officeDocument/2006/relationships/slide" Target="/ppt/slides/slide6.xml" Id="R54eb1cb3284b484d" /><Relationship Type="http://schemas.openxmlformats.org/officeDocument/2006/relationships/slide" Target="/ppt/slides/slide7.xml" Id="R3fb1af0966824de5" /><Relationship Type="http://schemas.openxmlformats.org/officeDocument/2006/relationships/slide" Target="/ppt/slides/slide8.xml" Id="R3a8bd88f72c94a33" /><Relationship Type="http://schemas.openxmlformats.org/officeDocument/2006/relationships/slide" Target="/ppt/slides/slide9.xml" Id="R71289258da3942a2" /><Relationship Type="http://schemas.openxmlformats.org/officeDocument/2006/relationships/slide" Target="/ppt/slides/slide10.xml" Id="R0f1245ee03074828" /><Relationship Type="http://schemas.openxmlformats.org/officeDocument/2006/relationships/slide" Target="/ppt/slides/slide11.xml" Id="Ra89c4b88b9d144ee" /><Relationship Type="http://schemas.openxmlformats.org/officeDocument/2006/relationships/slide" Target="/ppt/slides/slide12.xml" Id="Rb5353f0a2e02441b" /><Relationship Type="http://schemas.openxmlformats.org/officeDocument/2006/relationships/slide" Target="/ppt/slides/slide13.xml" Id="R8fedea9e2fc0433f" /><Relationship Type="http://schemas.openxmlformats.org/officeDocument/2006/relationships/slide" Target="/ppt/slides/slide14.xml" Id="Ra220f8debce8417e" /><Relationship Type="http://schemas.openxmlformats.org/officeDocument/2006/relationships/slide" Target="/ppt/slides/slide15.xml" Id="Rd8fe37e86e144e32" /><Relationship Type="http://schemas.openxmlformats.org/officeDocument/2006/relationships/slide" Target="/ppt/slides/slide16.xml" Id="R6245508cbd6c4ae9" /><Relationship Type="http://schemas.openxmlformats.org/officeDocument/2006/relationships/slide" Target="/ppt/slides/slide17.xml" Id="R2f7ff73e5eea453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0b675aa3e6b4f2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6E2BF"/>
      </a:hlink>
      <a:folHlink>
        <a:srgbClr val="C6E2BF"/>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b48403b8f0b41e1" /><Relationship Type="http://schemas.openxmlformats.org/officeDocument/2006/relationships/notesMaster" Target="/ppt/notesMasters/notesMaster1.xml" Id="Rc7cd202565cb48dd" /></Relationships>
</file>

<file path=ppt/notesSlides/_rels/notesSlide2.xml.rels>&#65279;<?xml version="1.0" encoding="utf-8"?><Relationships xmlns="http://schemas.openxmlformats.org/package/2006/relationships"><Relationship Type="http://schemas.openxmlformats.org/officeDocument/2006/relationships/slide" Target="/ppt/slides/slide2.xml" Id="R84912498af804dff" /><Relationship Type="http://schemas.openxmlformats.org/officeDocument/2006/relationships/notesMaster" Target="/ppt/notesMasters/notesMaster1.xml" Id="Rc5bfb48cef7a421c" /></Relationships>
</file>

<file path=ppt/notesSlides/_rels/notesSlide3.xml.rels>&#65279;<?xml version="1.0" encoding="utf-8"?><Relationships xmlns="http://schemas.openxmlformats.org/package/2006/relationships"><Relationship Type="http://schemas.openxmlformats.org/officeDocument/2006/relationships/slide" Target="/ppt/slides/slide3.xml" Id="R548df93da4274d79" /><Relationship Type="http://schemas.openxmlformats.org/officeDocument/2006/relationships/notesMaster" Target="/ppt/notesMasters/notesMaster1.xml" Id="R98b0aac04ac84f82" /></Relationships>
</file>

<file path=ppt/notesSlides/_rels/notesSlide4.xml.rels>&#65279;<?xml version="1.0" encoding="utf-8"?><Relationships xmlns="http://schemas.openxmlformats.org/package/2006/relationships"><Relationship Type="http://schemas.openxmlformats.org/officeDocument/2006/relationships/slide" Target="/ppt/slides/slide4.xml" Id="R9c7fe57d0db14bab" /><Relationship Type="http://schemas.openxmlformats.org/officeDocument/2006/relationships/notesMaster" Target="/ppt/notesMasters/notesMaster1.xml" Id="Rc463aa33491a4e91" /></Relationships>
</file>

<file path=ppt/notesSlides/_rels/notesSlide5.xml.rels>&#65279;<?xml version="1.0" encoding="utf-8"?><Relationships xmlns="http://schemas.openxmlformats.org/package/2006/relationships"><Relationship Type="http://schemas.openxmlformats.org/officeDocument/2006/relationships/slide" Target="/ppt/slides/slide5.xml" Id="R94306c218dd548a1" /><Relationship Type="http://schemas.openxmlformats.org/officeDocument/2006/relationships/notesMaster" Target="/ppt/notesMasters/notesMaster1.xml" Id="R69154bdc4ed64730" /></Relationships>
</file>

<file path=ppt/notesSlides/_rels/notesSlide6.xml.rels>&#65279;<?xml version="1.0" encoding="utf-8"?><Relationships xmlns="http://schemas.openxmlformats.org/package/2006/relationships"><Relationship Type="http://schemas.openxmlformats.org/officeDocument/2006/relationships/slide" Target="/ppt/slides/slide6.xml" Id="Rd93f499d1d9c4d94" /><Relationship Type="http://schemas.openxmlformats.org/officeDocument/2006/relationships/notesMaster" Target="/ppt/notesMasters/notesMaster1.xml" Id="R2cdf7a51056e47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3738b05627a04af3" /><Relationship Type="http://schemas.openxmlformats.org/officeDocument/2006/relationships/notesMaster" Target="/ppt/notesMasters/notesMaster1.xml" Id="R55d3327f98c94a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059f01ce3f2146c6" /><Relationship Type="http://schemas.openxmlformats.org/officeDocument/2006/relationships/notesMaster" Target="/ppt/notesMasters/notesMaster1.xml" Id="R38418bb9509e498b" /></Relationships>
</file>

<file path=ppt/notesSlides/_rels/notesSlide9.xml.rels>&#65279;<?xml version="1.0" encoding="utf-8"?><Relationships xmlns="http://schemas.openxmlformats.org/package/2006/relationships"><Relationship Type="http://schemas.openxmlformats.org/officeDocument/2006/relationships/slide" Target="/ppt/slides/slide9.xml" Id="Rf2ff366455df47ca" /><Relationship Type="http://schemas.openxmlformats.org/officeDocument/2006/relationships/notesMaster" Target="/ppt/notesMasters/notesMaster1.xml" Id="R6d5b28285abf49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8b6feda4cb44f7b" /><Relationship Type="http://schemas.openxmlformats.org/officeDocument/2006/relationships/notesMaster" Target="/ppt/notesMasters/notesMaster1.xml" Id="Ra64cbbf44cf747f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5e48b8aa7494407" /><Relationship Type="http://schemas.openxmlformats.org/officeDocument/2006/relationships/notesMaster" Target="/ppt/notesMasters/notesMaster1.xml" Id="Rc85e2bb8ae72419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93fbe706fae46fc" /><Relationship Type="http://schemas.openxmlformats.org/officeDocument/2006/relationships/notesMaster" Target="/ppt/notesMasters/notesMaster1.xml" Id="R95d45af0a26540e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68a613f070642dc" /><Relationship Type="http://schemas.openxmlformats.org/officeDocument/2006/relationships/notesMaster" Target="/ppt/notesMasters/notesMaster1.xml" Id="R7ec95b4c22f64bc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dca32c2d7cb4c08" /><Relationship Type="http://schemas.openxmlformats.org/officeDocument/2006/relationships/notesMaster" Target="/ppt/notesMasters/notesMaster1.xml" Id="Rb3a3333e27b74a6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f3ea72987944d9d" /><Relationship Type="http://schemas.openxmlformats.org/officeDocument/2006/relationships/notesMaster" Target="/ppt/notesMasters/notesMaster1.xml" Id="Rd8c3df427614455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257b5470cfe41e1" /><Relationship Type="http://schemas.openxmlformats.org/officeDocument/2006/relationships/notesMaster" Target="/ppt/notesMasters/notesMaster1.xml" Id="Re0e49e51e04e41f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7bba6bd61ed4cce" /><Relationship Type="http://schemas.openxmlformats.org/officeDocument/2006/relationships/notesMaster" Target="/ppt/notesMasters/notesMaster1.xml" Id="R963bcc04b9cf433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Cortex AI, presented by Genellipse. Explore the business opportunity, technical capabilities, governance model, and a focused delivery path. Use the website chapters to navigate the story, and try the illustrative governance scenarios. Contact info@genellipse.com to discuss your workflow.</a:t>
            </a:r>
          </a:p>
          <a:p xmlns:a="http://schemas.openxmlformats.org/drawingml/2006/main">
            <a:r>
              <a:t/>
            </a:r>
          </a:p>
          <a:p xmlns:a="http://schemas.openxmlformats.org/drawingml/2006/main">
            <a:r>
              <a:t>Sources reviewed 27 September 2026:</a:t>
            </a:r>
          </a:p>
          <a:p xmlns:a="http://schemas.openxmlformats.org/drawingml/2006/main">
            <a:r>
              <a:t>https://genellipse.com/products/cortex-ai</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Consider the work behind a claim, a service request, or an invoice exception. Producing a summary only completes one part of the job. Teams must find the right records, check policy, update a system, and handle exceptions. Cortex connects assistance with controlled execution. These are common workflow challenges, not measured customer results.</a:t>
            </a:r>
          </a:p>
          <a:p xmlns:a="http://schemas.openxmlformats.org/drawingml/2006/main">
            <a:r>
              <a:t/>
            </a:r>
          </a:p>
          <a:p xmlns:a="http://schemas.openxmlformats.org/drawingml/2006/main">
            <a:r>
              <a:t>Sources reviewed 27 September 2026:</a:t>
            </a:r>
          </a:p>
          <a:p xmlns:a="http://schemas.openxmlformats.org/drawingml/2006/main">
            <a:r>
              <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the business, this means a consistent way to assign work and retain accountability. For the technology team, it means agent definitions, integrations, policy checks, and run records belong to the same operating model. Confirm the configuration and capabilities required for your environment during solution design.</a:t>
            </a:r>
          </a:p>
          <a:p xmlns:a="http://schemas.openxmlformats.org/drawingml/2006/main">
            <a:r>
              <a:t/>
            </a:r>
          </a:p>
          <a:p xmlns:a="http://schemas.openxmlformats.org/drawingml/2006/main">
            <a:r>
              <a:t>Sources reviewed 27 September 2026:</a:t>
            </a:r>
          </a:p>
          <a:p xmlns:a="http://schemas.openxmlformats.org/drawingml/2006/main">
            <a:r>
              <a:t>https://www.cortexrizi.com/</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library provides a starting point rather than a requirement to build every capability from scratch. The current Cortex website reports more than 21,500 governed skills and agents. This is a combined catalog count, not 21,500 independently deployed customer solutions. The selected items still need appropriate access, integration, and testing before business use.</a:t>
            </a:r>
          </a:p>
          <a:p xmlns:a="http://schemas.openxmlformats.org/drawingml/2006/main">
            <a:r>
              <a:t/>
            </a:r>
          </a:p>
          <a:p xmlns:a="http://schemas.openxmlformats.org/drawingml/2006/main">
            <a:r>
              <a:t>Sources reviewed 27 September 2026:</a:t>
            </a:r>
          </a:p>
          <a:p xmlns:a="http://schemas.openxmlformats.org/drawingml/2006/main">
            <a:r>
              <a:t>https://www.cortexrizi.com/</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service agent may need a knowledge base and ticket-creation tool. A finance agent may need invoice context and a route to an authorized approver. Agent Studio supports configuring those skills, sources, behaviors, and guardrails together. Published definitions are versioned. The product describes reliability checks that can prevent publication when the configured threshold is not met.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technical design starts with approved data sources, business objects, and the actions a system permits. The ontology provides business context and object-level permissions. Integrations and the MCP Gateway connect tools within the agreed architecture. Genellipse can help map interfaces, define access, and plan how Cortex works alongside existing applications and GeneData. This diagram is conceptual, not a screenshot or a claim of prebuilt compatibility with every system.</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https://www.cortexrizi.com/platform/ontology</a:t>
            </a:r>
          </a:p>
          <a:p xmlns:a="http://schemas.openxmlformats.org/drawingml/2006/main">
            <a:r>
              <a:t>https://www.cortexrizi.com/integrations</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Cortex Agent IAM and ontology permissions provide controls around an agent’s operating scope. Genellipse helps identify the responsible owner, approved business objects, allowed tools, and escalation paths. Identity controls should be tested alongside the workflow and reviewed as the solution changes. Specific identity-provider integration and access policies are agreed during design.</a:t>
            </a:r>
          </a:p>
          <a:p xmlns:a="http://schemas.openxmlformats.org/drawingml/2006/main">
            <a:r>
              <a:t/>
            </a:r>
          </a:p>
          <a:p xmlns:a="http://schemas.openxmlformats.org/drawingml/2006/main">
            <a:r>
              <a:t>Sources reviewed 27 September 2026:</a:t>
            </a:r>
          </a:p>
          <a:p xmlns:a="http://schemas.openxmlformats.org/drawingml/2006/main">
            <a:r>
              <a:t>https://genellipse.com/products/cortex-ai</a:t>
            </a:r>
          </a:p>
          <a:p xmlns:a="http://schemas.openxmlformats.org/drawingml/2006/main">
            <a:r>
              <a:t>https://www.cortexrizi.com/</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Governance must affect execution. Cortex describes a runtime that checks identity, budget, guardrails, registry state, and control-tower policy, with output checks and audit recording around execution. These controls support the organization's governance process. They do not remove the need for solution assessment, security review, or professional judgment.</a:t>
            </a:r>
          </a:p>
          <a:p xmlns:a="http://schemas.openxmlformats.org/drawingml/2006/main">
            <a:r>
              <a:t/>
            </a:r>
          </a:p>
          <a:p xmlns:a="http://schemas.openxmlformats.org/drawingml/2006/main">
            <a:r>
              <a:t>Sources reviewed 27 September 2026:</a:t>
            </a:r>
          </a:p>
          <a:p xmlns:a="http://schemas.openxmlformats.org/drawingml/2006/main">
            <a:r>
              <a:t>https://www.cortexrizi.com/</a:t>
            </a:r>
          </a:p>
          <a:p xmlns:a="http://schemas.openxmlformats.org/drawingml/2006/main">
            <a:r>
              <a:t>https://www.cortexrizi.com/platform/cost-governance</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Human oversight should be a working control. Teams define approval boundaries so consequential actions wait for the right person. The reviewer needs meaningful context and the authority to stop, revise, or approve. Cortex's oversight and Action Fabric capabilities support that flow. Specific thresholds depend on the organization and the use case.</a:t>
            </a:r>
          </a:p>
          <a:p xmlns:a="http://schemas.openxmlformats.org/drawingml/2006/main">
            <a:r>
              <a:t/>
            </a:r>
          </a:p>
          <a:p xmlns:a="http://schemas.openxmlformats.org/drawingml/2006/main">
            <a:r>
              <a:t>Sources reviewed 27 September 2026:</a:t>
            </a:r>
          </a:p>
          <a:p xmlns:a="http://schemas.openxmlformats.org/drawingml/2006/main">
            <a:r>
              <a:t>https://www.cortexrizi.com/platform/oversight</a:t>
            </a:r>
          </a:p>
          <a:p xmlns:a="http://schemas.openxmlformats.org/drawingml/2006/main">
            <a:r>
              <a:t>https://www.cortexrizi.com/platform/action-fabric</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useful audit trail allows an operator or reviewer to understand an event, rather than just see that an event occurred. Cortex describes a hash-chained Trust Ledger, provenance links, and signed outcome receipts. These provide evidence for investigation and review. Evidence retention, access, and the applicable assurance requirements should be confirmed for the engagement.</a:t>
            </a:r>
          </a:p>
          <a:p xmlns:a="http://schemas.openxmlformats.org/drawingml/2006/main">
            <a:r>
              <a:t/>
            </a:r>
          </a:p>
          <a:p xmlns:a="http://schemas.openxmlformats.org/drawingml/2006/main">
            <a:r>
              <a:t>Sources reviewed 27 September 2026:</a:t>
            </a:r>
          </a:p>
          <a:p xmlns:a="http://schemas.openxmlformats.org/drawingml/2006/main">
            <a:r>
              <a:t>https://www.cortexrizi.com/platform/trust-ledger</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Operational readiness includes visibility and a response when behaviour falls outside expectations. Cortex describes monitoring, evaluation, simulation, an agent debugger, and Control Tower capabilities. Genellipse helps turn those capabilities into an operating process: representative test cases, exception handling, review ownership, and change validation. Improvement should be demonstrated against agreed acceptance criteria.</a:t>
            </a:r>
          </a:p>
          <a:p xmlns:a="http://schemas.openxmlformats.org/drawingml/2006/main">
            <a:r>
              <a:t/>
            </a:r>
          </a:p>
          <a:p xmlns:a="http://schemas.openxmlformats.org/drawingml/2006/main">
            <a:r>
              <a:t>Sources reviewed 27 September 2026:</a:t>
            </a:r>
          </a:p>
          <a:p xmlns:a="http://schemas.openxmlformats.org/drawingml/2006/main">
            <a:r>
              <a:t>https://genellipse.com/products/cortex-ai</a:t>
            </a:r>
          </a:p>
          <a:p xmlns:a="http://schemas.openxmlformats.org/drawingml/2006/main">
            <a:r>
              <a:t>https://www.cortexrizi.com/</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workflow, not a customer case study or a promised outcome. Cortex currently describes insurance claims automation as a reference blueprint, with a signed installable pack on the roadmap. Genellipse can assess a bounded claims workflow and its integration needs, including opportunities to connect with AegisNow. Measure preparation time, rework, exceptions, review effort, and the accepted outcome before expanding scope.</a:t>
            </a:r>
          </a:p>
          <a:p xmlns:a="http://schemas.openxmlformats.org/drawingml/2006/main">
            <a:r>
              <a:t/>
            </a:r>
          </a:p>
          <a:p xmlns:a="http://schemas.openxmlformats.org/drawingml/2006/main">
            <a:r>
              <a:t>Sources reviewed 27 September 2026:</a:t>
            </a:r>
          </a:p>
          <a:p xmlns:a="http://schemas.openxmlformats.org/drawingml/2006/main">
            <a:r>
              <a:t>https://www.cortexrizi.com/solutions/packs/claims-automation</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illustrative opportunities rather than completed customer cases or packaged capability guarantees. Industry context changes the information, access boundaries, professional oversight, and acceptance tests. Genellipse works with business owners and technical teams to select a suitable workflow, assess product fit, and design its controls. Consequential clinical, financial, and insurance decisions require the appropriate authorized human oversight.</a:t>
            </a:r>
          </a:p>
          <a:p xmlns:a="http://schemas.openxmlformats.org/drawingml/2006/main">
            <a:r>
              <a:t/>
            </a:r>
          </a:p>
          <a:p xmlns:a="http://schemas.openxmlformats.org/drawingml/2006/main">
            <a:r>
              <a:t>Sources reviewed 27 September 2026:</a:t>
            </a:r>
          </a:p>
          <a:p xmlns:a="http://schemas.openxmlformats.org/drawingml/2006/main">
            <a:r>
              <a:t>https://genellipse.com/products/cortex-ai</a:t>
            </a:r>
          </a:p>
          <a:p xmlns:a="http://schemas.openxmlformats.org/drawingml/2006/main">
            <a:r>
              <a:t>https://www.cortexrizi.com/industries</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Cortex evaluates spending against configured budgets before a run proceeds. For the investment case, Genellipse recommends measuring the cost per accepted business outcome and the effort across the full workflow. A reduction in manual preparation may create capacity, but it is not automatically a reduction in expense. Agree the baseline and the realization assumptions with the business owner.</a:t>
            </a:r>
          </a:p>
          <a:p xmlns:a="http://schemas.openxmlformats.org/drawingml/2006/main">
            <a:r>
              <a:t/>
            </a:r>
          </a:p>
          <a:p xmlns:a="http://schemas.openxmlformats.org/drawingml/2006/main">
            <a:r>
              <a:t>Sources reviewed 27 September 2026:</a:t>
            </a:r>
          </a:p>
          <a:p xmlns:a="http://schemas.openxmlformats.org/drawingml/2006/main">
            <a:r>
              <a:t>https://www.cortexrizi.com/platform/cost-governance</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targets a focused MVP within six weeks. The clock and deliverables depend on agreed scope, access, data readiness, and timely client decisions. The initial milestone covers a bounded working solution and its evaluation evidence. Wider transformation, production rollout, and continuing support follow separately agreed scope and readiness criteria.</a:t>
            </a:r>
          </a:p>
          <a:p xmlns:a="http://schemas.openxmlformats.org/drawingml/2006/main">
            <a:r>
              <a:t/>
            </a:r>
          </a:p>
          <a:p xmlns:a="http://schemas.openxmlformats.org/drawingml/2006/main">
            <a:r>
              <a:t>Sources reviewed 27 September 2026:</a:t>
            </a:r>
          </a:p>
          <a:p xmlns:a="http://schemas.openxmlformats.org/drawingml/2006/main">
            <a:r>
              <a:t>https://genellipse.com/resources/implementation</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working solution is only useful if people know how to operate it. Genellipse helps define the handover, train users and reviewers, and establish how issues will be raised and resolved. Teams review usage, quality, support effort, and realised value before expanding to additional workflows. Support terms and wider rollout are agreed separately from the initial MVP.</a:t>
            </a:r>
          </a:p>
          <a:p xmlns:a="http://schemas.openxmlformats.org/drawingml/2006/main">
            <a:r>
              <a:t/>
            </a:r>
          </a:p>
          <a:p xmlns:a="http://schemas.openxmlformats.org/drawingml/2006/main">
            <a:r>
              <a:t>Sources reviewed 27 September 2026:</a:t>
            </a:r>
          </a:p>
          <a:p xmlns:a="http://schemas.openxmlformats.org/drawingml/2006/main">
            <a:r>
              <a:t>https://genellipse.com/resources/implementation</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Contact Genellipse at info@genellipse.com or visit https://genellipse.com. Share the workflow you want to improve, the systems involved, and your intended business outcome. We can arrange a product discussion and assess a suitable MVP scope. Genellipse brings 250+ professionals worldwide and a partnership approach to delivery.</a:t>
            </a:r>
          </a:p>
          <a:p xmlns:a="http://schemas.openxmlformats.org/drawingml/2006/main">
            <a:r>
              <a:t/>
            </a:r>
          </a:p>
          <a:p xmlns:a="http://schemas.openxmlformats.org/drawingml/2006/main">
            <a:r>
              <a:t>Sources reviewed 27 September 2026:</a:t>
            </a:r>
          </a:p>
          <a:p xmlns:a="http://schemas.openxmlformats.org/drawingml/2006/main">
            <a:r>
              <a:t>https://genellipse.com/about</a:t>
            </a:r>
          </a:p>
          <a:p xmlns:a="http://schemas.openxmlformats.org/drawingml/2006/main">
            <a:r>
              <a:t>https://genellipse.com/contact</a:t>
            </a:r>
          </a:p>
          <a:p xmlns:a="http://schemas.openxmlformats.org/drawingml/2006/main">
            <a:r>
              <a:t>Brand source: https://genellipse.com/products/cortex-ai — Genellipse Varino wordmark.</a:t>
            </a:r>
          </a:p>
          <a:p xmlns:a="http://schemas.openxmlformats.org/drawingml/2006/main">
            <a:r>
              <a:t>Visual: original AI-generated conceptual art commissioned for this presentation. Not a product screenshot.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05aee622262428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f4f30ac50564391" /><Relationship Type="http://schemas.openxmlformats.org/officeDocument/2006/relationships/slideLayout" Target="/ppt/slideLayouts/slideLayout1.xml" Id="R512dd9ea05a3434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2dd9ea05a3434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6E2BF"/>
      </a:hlink>
      <a:folHlink>
        <a:srgbClr val="C6E2BF"/>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a0de048e76c848ce"/><Relationship Type="http://schemas.openxmlformats.org/officeDocument/2006/relationships/image" Target="/ppt/media/image.png" Id="Rc181b70495c14d8c"/><Relationship Type="http://schemas.openxmlformats.org/officeDocument/2006/relationships/image" Target="/ppt/media/image2.png" Id="R729abd40604d464c"/><Relationship Type="http://schemas.openxmlformats.org/officeDocument/2006/relationships/image" Target="/ppt/media/image3.png" Id="R8a4eb1aafd01462b"/><Relationship Type="http://schemas.openxmlformats.org/officeDocument/2006/relationships/hyperlink" Target="https://genellipse.com" TargetMode="External" Id="R7b8f19402fec4a80"/><Relationship Type="http://schemas.openxmlformats.org/officeDocument/2006/relationships/hyperlink" Target="mailto:info@genellipse.com" TargetMode="External" Id="R3c5775ff865f4438"/><Relationship Type="http://schemas.openxmlformats.org/officeDocument/2006/relationships/notesSlide" Target="/ppt/notesSlides/notesSlide1.xml" Id="R0bcdf335ca2c4342"/><Relationship Id="rIdGenellipseSlide3" Type="http://schemas.openxmlformats.org/officeDocument/2006/relationships/slide" Target="slide3.xml"/><Relationship Id="rIdGenellipseSlide14" Type="http://schemas.openxmlformats.org/officeDocument/2006/relationships/slide" Target="slide14.xml"/></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8a0903dcf50487c" /><Relationship Type="http://schemas.openxmlformats.org/officeDocument/2006/relationships/image" Target="/ppt/media/image4.png" Id="R7540992baad54691" /><Relationship Type="http://schemas.openxmlformats.org/officeDocument/2006/relationships/image" Target="/ppt/media/image5.png" Id="R16b053968b774f4f" /><Relationship Type="http://schemas.openxmlformats.org/officeDocument/2006/relationships/notesSlide" Target="/ppt/notesSlides/notesSlide2.xml" Id="Rfc0032b480fa410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a1eddc6bfd7471d" /><Relationship Type="http://schemas.openxmlformats.org/officeDocument/2006/relationships/image" Target="/ppt/media/image6.png" Id="R2fde38437a5e4967" /><Relationship Type="http://schemas.openxmlformats.org/officeDocument/2006/relationships/image" Target="/ppt/media/image7.png" Id="Ra464e0a637f9459d" /><Relationship Type="http://schemas.openxmlformats.org/officeDocument/2006/relationships/notesSlide" Target="/ppt/notesSlides/notesSlide3.xml" Id="R7913772806904b2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133215f16e54214" /><Relationship Type="http://schemas.openxmlformats.org/officeDocument/2006/relationships/image" Target="/ppt/media/image8.png" Id="R7217eeb0b039490d" /><Relationship Type="http://schemas.openxmlformats.org/officeDocument/2006/relationships/image" Target="/ppt/media/image9.png" Id="R4808731ada8644ba" /><Relationship Type="http://schemas.openxmlformats.org/officeDocument/2006/relationships/notesSlide" Target="/ppt/notesSlides/notesSlide4.xml" Id="Rf3c444e82135483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4634fff0adb4198" /><Relationship Type="http://schemas.openxmlformats.org/officeDocument/2006/relationships/image" Target="/ppt/media/image10.png" Id="R524f1f6d72464b88" /><Relationship Type="http://schemas.openxmlformats.org/officeDocument/2006/relationships/image" Target="/ppt/media/image11.png" Id="R7d541962b71c4cd0" /><Relationship Type="http://schemas.openxmlformats.org/officeDocument/2006/relationships/notesSlide" Target="/ppt/notesSlides/notesSlide5.xml" Id="R1c2ada7c18bf4a7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d1ad2630c764ccb" /><Relationship Type="http://schemas.openxmlformats.org/officeDocument/2006/relationships/image" Target="/ppt/media/image12.png" Id="Reb3ae78b49d84b57" /><Relationship Type="http://schemas.openxmlformats.org/officeDocument/2006/relationships/image" Target="/ppt/media/image13.png" Id="R5c6d283c9ee74e29" /><Relationship Type="http://schemas.openxmlformats.org/officeDocument/2006/relationships/notesSlide" Target="/ppt/notesSlides/notesSlide6.xml" Id="R155af01356494cc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180fdc1dc254497" /><Relationship Type="http://schemas.openxmlformats.org/officeDocument/2006/relationships/image" Target="/ppt/media/image14.png" Id="R95dd688f78004293" /><Relationship Type="http://schemas.openxmlformats.org/officeDocument/2006/relationships/image" Target="/ppt/media/image15.png" Id="R730a497fc10147a2" /><Relationship Type="http://schemas.openxmlformats.org/officeDocument/2006/relationships/notesSlide" Target="/ppt/notesSlides/notesSlide7.xml" Id="R94b051a3f8254d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20b6998073746bc" /><Relationship Type="http://schemas.openxmlformats.org/officeDocument/2006/relationships/image" Target="/ppt/media/image16.png" Id="R296de29947df4df7" /><Relationship Type="http://schemas.openxmlformats.org/officeDocument/2006/relationships/image" Target="/ppt/media/image17.png" Id="R51982990226a4f1f" /><Relationship Type="http://schemas.openxmlformats.org/officeDocument/2006/relationships/notesSlide" Target="/ppt/notesSlides/notesSlide8.xml" Id="R18a265e6edc344e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c4db4c2ac78465a" /><Relationship Type="http://schemas.openxmlformats.org/officeDocument/2006/relationships/image" Target="/ppt/media/image18.png" Id="Rbbbd0d18040d48ea" /><Relationship Type="http://schemas.openxmlformats.org/officeDocument/2006/relationships/image" Target="/ppt/media/image19.png" Id="R1ba2706bf0b64d9f" /><Relationship Type="http://schemas.openxmlformats.org/officeDocument/2006/relationships/notesSlide" Target="/ppt/notesSlides/notesSlide9.xml" Id="R4420453d45d4483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9dd62b85b6945f3" /><Relationship Type="http://schemas.openxmlformats.org/officeDocument/2006/relationships/image" Target="/ppt/media/image20.png" Id="R3eba939691074dd7" /><Relationship Type="http://schemas.openxmlformats.org/officeDocument/2006/relationships/image" Target="/ppt/media/image21.png" Id="Re4301e532c84495c" /><Relationship Type="http://schemas.openxmlformats.org/officeDocument/2006/relationships/notesSlide" Target="/ppt/notesSlides/notesSlide10.xml" Id="R050714144d21414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0814de2992d40d8" /><Relationship Type="http://schemas.openxmlformats.org/officeDocument/2006/relationships/image" Target="/ppt/media/image22.png" Id="R2fa78bd81528480e" /><Relationship Type="http://schemas.openxmlformats.org/officeDocument/2006/relationships/image" Target="/ppt/media/image23.png" Id="Rc9e4b433351a40f2" /><Relationship Type="http://schemas.openxmlformats.org/officeDocument/2006/relationships/notesSlide" Target="/ppt/notesSlides/notesSlide11.xml" Id="Rc3d0e2a29d50469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8ef981427324e17" /><Relationship Type="http://schemas.openxmlformats.org/officeDocument/2006/relationships/image" Target="/ppt/media/image24.png" Id="Rc50391f538de44fe" /><Relationship Type="http://schemas.openxmlformats.org/officeDocument/2006/relationships/image" Target="/ppt/media/image25.png" Id="R464e74be39e74a26" /><Relationship Type="http://schemas.openxmlformats.org/officeDocument/2006/relationships/notesSlide" Target="/ppt/notesSlides/notesSlide12.xml" Id="Rb27b7367a3f84d0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fc1bce30ccf45b4" /><Relationship Type="http://schemas.openxmlformats.org/officeDocument/2006/relationships/image" Target="/ppt/media/image26.png" Id="Rddb9fd45316547c4" /><Relationship Type="http://schemas.openxmlformats.org/officeDocument/2006/relationships/image" Target="/ppt/media/image27.png" Id="R9ab85759c7e049bf" /><Relationship Type="http://schemas.openxmlformats.org/officeDocument/2006/relationships/notesSlide" Target="/ppt/notesSlides/notesSlide13.xml" Id="Rf052a4e583dc484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311819880214d75" /><Relationship Type="http://schemas.openxmlformats.org/officeDocument/2006/relationships/image" Target="/ppt/media/image28.png" Id="R1109275bd925481f" /><Relationship Type="http://schemas.openxmlformats.org/officeDocument/2006/relationships/image" Target="/ppt/media/image29.png" Id="Rcc5535d455634807" /><Relationship Type="http://schemas.openxmlformats.org/officeDocument/2006/relationships/notesSlide" Target="/ppt/notesSlides/notesSlide14.xml" Id="Ree083adfd473460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07f0f1a2e4d4b2f" /><Relationship Type="http://schemas.openxmlformats.org/officeDocument/2006/relationships/image" Target="/ppt/media/image30.png" Id="R1c048047603346b1" /><Relationship Type="http://schemas.openxmlformats.org/officeDocument/2006/relationships/image" Target="/ppt/media/image31.png" Id="Rd89cc26ad6264013" /><Relationship Type="http://schemas.openxmlformats.org/officeDocument/2006/relationships/notesSlide" Target="/ppt/notesSlides/notesSlide15.xml" Id="Re25b9cc1a64a4cb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3dd76b55435457a" /><Relationship Type="http://schemas.openxmlformats.org/officeDocument/2006/relationships/image" Target="/ppt/media/image32.png" Id="R8867b775ff83474e" /><Relationship Type="http://schemas.openxmlformats.org/officeDocument/2006/relationships/image" Target="/ppt/media/image33.png" Id="R46d4cbcd6d8849ff" /><Relationship Type="http://schemas.openxmlformats.org/officeDocument/2006/relationships/notesSlide" Target="/ppt/notesSlides/notesSlide16.xml" Id="Rdaa1da1fb3e54ee4" /></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1.xml" Id="R8e8c0c11998346a8"/><Relationship Type="http://schemas.openxmlformats.org/officeDocument/2006/relationships/image" Target="/ppt/media/image34.png" Id="Rf315bfd35113441a"/><Relationship Type="http://schemas.openxmlformats.org/officeDocument/2006/relationships/image" Target="/ppt/media/image35.png" Id="R61ad8654d7a74cef"/><Relationship Type="http://schemas.openxmlformats.org/officeDocument/2006/relationships/image" Target="/ppt/media/image36.png" Id="Rfae18f5e47844989"/><Relationship Type="http://schemas.openxmlformats.org/officeDocument/2006/relationships/hyperlink" Target="https://genellipse.com" TargetMode="External" Id="R68d7ef29006544e6"/><Relationship Type="http://schemas.openxmlformats.org/officeDocument/2006/relationships/hyperlink" Target="mailto:info@genellipse.com" TargetMode="External" Id="Rf51d3efa98604133"/><Relationship Type="http://schemas.openxmlformats.org/officeDocument/2006/relationships/notesSlide" Target="/ppt/notesSlides/notesSlide17.xml" Id="R2818953858714ccf"/><Relationship Id="rIdGenellipseSlide1" Type="http://schemas.openxmlformats.org/officeDocument/2006/relationships/slide" Target="slide1.xml"/></Relationships>
</file>

<file path=ppt/slides/slide1.xml><?xml version="1.0" encoding="utf-8"?>
<p:sld xmlns:p="http://schemas.openxmlformats.org/presentationml/2006/main">
  <p:cSld>
    <p:bg>
      <p:bgPr>
        <a:solidFill xmlns:a="http://schemas.openxmlformats.org/drawingml/2006/main">
          <a:srgbClr val="062B2B"/>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181b70495c14d8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29abd40604d464c"/>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a4eb1aafd01462b"/>
          <a:stretch xmlns:a="http://schemas.openxmlformats.org/drawingml/2006/main"/>
        </p:blipFill>
        <p:spPr>
          <a:xfrm xmlns:a="http://schemas.openxmlformats.org/drawingml/2006/main">
            <a:off x="9163050" y="372155"/>
            <a:ext cx="2343150" cy="44631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8189399-EBFF-4F92-BD45-473F6F40FEFF}"/>
              </a:ext>
            </a:extLst>
          </p:cNvPr>
          <p:cNvSpPr>
            <a:spLocks xmlns:a="http://schemas.openxmlformats.org/drawingml/2006/main" noGrp="1"/>
          </p:cNvSpPr>
          <p:nvPr/>
        </p:nvSpPr>
        <p:spPr>
          <a:xfrm xmlns:a="http://schemas.openxmlformats.org/drawingml/2006/main">
            <a:off x="685800" y="1838325"/>
            <a:ext cx="68580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6150" b="0">
                <a:solidFill>
                  <a:srgbClr val="F3F5ED"/>
                </a:solidFill>
                <a:latin typeface="Liberation Sans"/>
                <a:ea typeface="Liberation Sans"/>
                <a:cs typeface="Liberation Sans"/>
              </a:defRPr>
            </a:pPr>
            <a:r>
              <a:rPr sz="6150" b="0">
                <a:solidFill>
                  <a:srgbClr val="F3F5ED"/>
                </a:solidFill>
                <a:latin typeface="Liberation Sans"/>
                <a:ea typeface="Liberation Sans"/>
                <a:cs typeface="Liberation Sans"/>
              </a:rPr>
              <a:t>Build. Deploy.</a:t>
            </a:r>
          </a:p>
          <a:p xmlns:a="http://schemas.openxmlformats.org/drawingml/2006/main">
            <a:pPr>
              <a:defRPr sz="6150" b="0">
                <a:solidFill>
                  <a:srgbClr val="F3F5ED"/>
                </a:solidFill>
                <a:latin typeface="Liberation Sans"/>
                <a:ea typeface="Liberation Sans"/>
                <a:cs typeface="Liberation Sans"/>
              </a:defRPr>
            </a:pPr>
            <a:r>
              <a:rPr sz="6150" b="0">
                <a:solidFill>
                  <a:srgbClr val="F3F5ED"/>
                </a:solidFill>
                <a:latin typeface="Liberation Sans"/>
                <a:ea typeface="Liberation Sans"/>
                <a:cs typeface="Liberation Sans"/>
              </a:rPr>
              <a:t>Govern.</a:t>
            </a:r>
          </a:p>
        </p:txBody>
      </p:sp>
      <p:sp>
        <p:nvSpPr>
          <p:cNvPr id="5" name="">
            <a:extLst xmlns:a="http://schemas.openxmlformats.org/drawingml/2006/main">
              <a:ext uri="{FF2B5EF4-FFF2-40B4-BE49-F238E27FC236}">
                <a16:creationId xmlns:a16="http://schemas.microsoft.com/office/drawing/2014/main" id="{94A9055E-0175-4BA1-8095-74B9D4C7BD7F}"/>
              </a:ext>
            </a:extLst>
          </p:cNvPr>
          <p:cNvSpPr>
            <a:spLocks xmlns:a="http://schemas.openxmlformats.org/drawingml/2006/main" noGrp="1"/>
          </p:cNvSpPr>
          <p:nvPr/>
        </p:nvSpPr>
        <p:spPr>
          <a:xfrm xmlns:a="http://schemas.openxmlformats.org/drawingml/2006/main">
            <a:off x="685800" y="3962400"/>
            <a:ext cx="6143625"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2E5DC"/>
                </a:solidFill>
                <a:latin typeface="Liberation Sans"/>
                <a:ea typeface="Liberation Sans"/>
                <a:cs typeface="Liberation Sans"/>
              </a:defRPr>
            </a:pPr>
            <a:r>
              <a:rPr sz="2025" b="0">
                <a:solidFill>
                  <a:srgbClr val="D2E5DC"/>
                </a:solidFill>
                <a:latin typeface="Liberation Sans"/>
                <a:ea typeface="Liberation Sans"/>
                <a:cs typeface="Liberation Sans"/>
              </a:rPr>
              <a:t>Cortex AI OS</a:t>
            </a:r>
          </a:p>
          <a:p xmlns:a="http://schemas.openxmlformats.org/drawingml/2006/main">
            <a:pPr>
              <a:defRPr sz="2025" b="0">
                <a:solidFill>
                  <a:srgbClr val="D2E5DC"/>
                </a:solidFill>
                <a:latin typeface="Liberation Sans"/>
                <a:ea typeface="Liberation Sans"/>
                <a:cs typeface="Liberation Sans"/>
              </a:defRPr>
            </a:pPr>
            <a:r>
              <a:rPr sz="2025" b="0">
                <a:solidFill>
                  <a:srgbClr val="D2E5DC"/>
                </a:solidFill>
                <a:latin typeface="Liberation Sans"/>
                <a:ea typeface="Liberation Sans"/>
                <a:cs typeface="Liberation Sans"/>
              </a:rPr>
              <a:t>The enterprise operating system for governed agents.</a:t>
            </a:r>
          </a:p>
        </p:txBody>
      </p:sp>
      <p:sp>
        <p:nvSpPr>
          <p:cNvPr id="6" name="">
            <a:extLst xmlns:a="http://schemas.openxmlformats.org/drawingml/2006/main">
              <a:ext uri="{FF2B5EF4-FFF2-40B4-BE49-F238E27FC236}">
                <a16:creationId xmlns:a16="http://schemas.microsoft.com/office/drawing/2014/main" id="{BFC3AFDE-6530-477E-9427-FCF40AB492A4}"/>
              </a:ext>
            </a:extLst>
          </p:cNvPr>
          <p:cNvSpPr>
            <a:spLocks xmlns:a="http://schemas.openxmlformats.org/drawingml/2006/main" noGrp="1"/>
          </p:cNvSpPr>
          <p:nvPr/>
        </p:nvSpPr>
        <p:spPr>
          <a:xfrm xmlns:a="http://schemas.openxmlformats.org/drawingml/2006/main">
            <a:off x="685800" y="5229225"/>
            <a:ext cx="24193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C6E2BF"/>
                </a:solidFill>
                <a:latin typeface="Liberation Sans"/>
                <a:ea typeface="Liberation Sans"/>
                <a:cs typeface="Liberation Sans"/>
              </a:defRPr>
            </a:pPr>
            <a:r>
              <a:rPr sz="1350" b="0">
                <a:solidFill>
                  <a:srgbClr val="C6E2BF"/>
                </a:solidFill>
                <a:latin typeface="Liberation Sans"/>
                <a:ea typeface="Liberation Sans"/>
                <a:cs typeface="Liberation Sans"/>
                <a:hlinkClick xmlns:ns0="http://schemas.openxmlformats.org/officeDocument/2006/relationships" action="ppaction://hlinksldjump" ns0:id="rIdGenellipseSlide3"/>
              </a:rPr>
              <a:t>Explore capabilities →</a:t>
            </a:r>
          </a:p>
        </p:txBody>
      </p:sp>
      <p:sp>
        <p:nvSpPr>
          <p:cNvPr id="7" name="">
            <a:extLst xmlns:a="http://schemas.openxmlformats.org/drawingml/2006/main">
              <a:ext uri="{FF2B5EF4-FFF2-40B4-BE49-F238E27FC236}">
                <a16:creationId xmlns:a16="http://schemas.microsoft.com/office/drawing/2014/main" id="{11A183C8-0F8B-4EBD-9E0F-D52078928E3E}"/>
              </a:ext>
            </a:extLst>
          </p:cNvPr>
          <p:cNvSpPr>
            <a:spLocks xmlns:a="http://schemas.openxmlformats.org/drawingml/2006/main" noGrp="1"/>
          </p:cNvSpPr>
          <p:nvPr/>
        </p:nvSpPr>
        <p:spPr>
          <a:xfrm xmlns:a="http://schemas.openxmlformats.org/drawingml/2006/main">
            <a:off x="3238500" y="5229225"/>
            <a:ext cx="2476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C6E2BF"/>
                </a:solidFill>
                <a:latin typeface="Liberation Sans"/>
                <a:ea typeface="Liberation Sans"/>
                <a:cs typeface="Liberation Sans"/>
              </a:defRPr>
            </a:pPr>
            <a:r>
              <a:rPr sz="1350" b="0">
                <a:solidFill>
                  <a:srgbClr val="C6E2BF"/>
                </a:solidFill>
                <a:latin typeface="Liberation Sans"/>
                <a:ea typeface="Liberation Sans"/>
                <a:cs typeface="Liberation Sans"/>
                <a:hlinkClick xmlns:ns1="http://schemas.openxmlformats.org/officeDocument/2006/relationships" action="ppaction://hlinksldjump" ns1:id="rIdGenellipseSlide14"/>
              </a:rPr>
              <a:t>Business value →</a:t>
            </a:r>
          </a:p>
        </p:txBody>
      </p:sp>
      <p:sp>
        <p:nvSpPr>
          <p:cNvPr id="8" name="">
            <a:extLst xmlns:a="http://schemas.openxmlformats.org/drawingml/2006/main">
              <a:ext uri="{FF2B5EF4-FFF2-40B4-BE49-F238E27FC236}">
                <a16:creationId xmlns:a16="http://schemas.microsoft.com/office/drawing/2014/main" id="{17BE7441-D3CD-4852-9F6A-080C468D30AD}"/>
              </a:ext>
            </a:extLst>
          </p:cNvPr>
          <p:cNvSpPr>
            <a:spLocks xmlns:a="http://schemas.openxmlformats.org/drawingml/2006/main" noGrp="1"/>
          </p:cNvSpPr>
          <p:nvPr/>
        </p:nvSpPr>
        <p:spPr>
          <a:xfrm xmlns:a="http://schemas.openxmlformats.org/drawingml/2006/main">
            <a:off x="685800" y="5534025"/>
            <a:ext cx="2238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C6E2BF"/>
                </a:solidFill>
                <a:latin typeface="Liberation Sans"/>
                <a:ea typeface="Liberation Sans"/>
                <a:cs typeface="Liberation Sans"/>
              </a:defRPr>
            </a:pPr>
            <a:r>
              <a:rPr sz="1650" b="0">
                <a:solidFill>
                  <a:srgbClr val="C6E2BF"/>
                </a:solidFill>
                <a:latin typeface="Liberation Sans"/>
                <a:ea typeface="Liberation Sans"/>
                <a:cs typeface="Liberation Sans"/>
                <a:hlinkClick xmlns:r="http://schemas.openxmlformats.org/officeDocument/2006/relationships" r:id="R7b8f19402fec4a80"/>
              </a:rPr>
              <a:t>Genellipse.com</a:t>
            </a:r>
          </a:p>
        </p:txBody>
      </p:sp>
      <p:sp>
        <p:nvSpPr>
          <p:cNvPr id="9" name="">
            <a:extLst xmlns:a="http://schemas.openxmlformats.org/drawingml/2006/main">
              <a:ext uri="{FF2B5EF4-FFF2-40B4-BE49-F238E27FC236}">
                <a16:creationId xmlns:a16="http://schemas.microsoft.com/office/drawing/2014/main" id="{12615660-D974-4601-97A2-11BCB9CBA61D}"/>
              </a:ext>
            </a:extLst>
          </p:cNvPr>
          <p:cNvSpPr>
            <a:spLocks xmlns:a="http://schemas.openxmlformats.org/drawingml/2006/main" noGrp="1"/>
          </p:cNvSpPr>
          <p:nvPr/>
        </p:nvSpPr>
        <p:spPr>
          <a:xfrm xmlns:a="http://schemas.openxmlformats.org/drawingml/2006/main">
            <a:off x="3238500" y="5534025"/>
            <a:ext cx="3810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C6E2BF"/>
                </a:solidFill>
                <a:latin typeface="Liberation Sans"/>
                <a:ea typeface="Liberation Sans"/>
                <a:cs typeface="Liberation Sans"/>
              </a:defRPr>
            </a:pPr>
            <a:r>
              <a:rPr sz="1650" b="0">
                <a:solidFill>
                  <a:srgbClr val="C6E2BF"/>
                </a:solidFill>
                <a:latin typeface="Liberation Sans"/>
                <a:ea typeface="Liberation Sans"/>
                <a:cs typeface="Liberation Sans"/>
                <a:hlinkClick xmlns:r="http://schemas.openxmlformats.org/officeDocument/2006/relationships" r:id="R3c5775ff865f4438"/>
              </a:rPr>
              <a:t>info@genellipse.com</a:t>
            </a:r>
          </a:p>
        </p:txBody>
      </p:sp>
      <p:sp>
        <p:nvSpPr>
          <p:cNvPr id="10" name="">
            <a:extLst xmlns:a="http://schemas.openxmlformats.org/drawingml/2006/main">
              <a:ext uri="{FF2B5EF4-FFF2-40B4-BE49-F238E27FC236}">
                <a16:creationId xmlns:a16="http://schemas.microsoft.com/office/drawing/2014/main" id="{6D7B032E-FE7C-4B8E-B942-C807EE90EDB7}"/>
              </a:ext>
            </a:extLst>
          </p:cNvPr>
          <p:cNvSpPr>
            <a:spLocks xmlns:a="http://schemas.openxmlformats.org/drawingml/2006/main" noGrp="1"/>
          </p:cNvSpPr>
          <p:nvPr/>
        </p:nvSpPr>
        <p:spPr>
          <a:xfrm xmlns:a="http://schemas.openxmlformats.org/drawingml/2006/main">
            <a:off x="685800" y="61245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2E5DC"/>
                </a:solidFill>
                <a:latin typeface="Liberation Sans"/>
                <a:ea typeface="Liberation Sans"/>
                <a:cs typeface="Liberation Sans"/>
              </a:defRPr>
            </a:pPr>
            <a:r>
              <a:rPr sz="1050" b="0">
                <a:solidFill>
                  <a:srgbClr val="D2E5DC"/>
                </a:solidFill>
                <a:latin typeface="Liberation Sans"/>
                <a:ea typeface="Liberation Sans"/>
                <a:cs typeface="Liberation Sans"/>
              </a:rPr>
              <a:t>A product briefing for business and technology leaders.</a:t>
            </a:r>
          </a:p>
        </p:txBody>
      </p:sp>
      <p:sp>
        <p:nvSpPr>
          <p:cNvPr id="11" name="">
            <a:extLst xmlns:a="http://schemas.openxmlformats.org/drawingml/2006/main">
              <a:ext uri="{FF2B5EF4-FFF2-40B4-BE49-F238E27FC236}">
                <a16:creationId xmlns:a16="http://schemas.microsoft.com/office/drawing/2014/main" id="{F95BDA5B-AC1E-4A54-891E-FAB387B86AD7}"/>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2E5DC"/>
                </a:solidFill>
                <a:latin typeface="Liberation Sans"/>
                <a:ea typeface="Liberation Sans"/>
                <a:cs typeface="Liberation Sans"/>
              </a:defRPr>
            </a:pPr>
            <a:r>
              <a:rPr sz="825" b="0">
                <a:solidFill>
                  <a:srgbClr val="D2E5DC"/>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CFAB808D-5700-4A43-AEF0-9E4EB56253D0}"/>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01 / 17</a:t>
            </a:r>
          </a:p>
        </p:txBody>
      </p:sp>
    </p:spTree>
    <p:extLst>
      <p:ext uri="{BB962C8B-B14F-4D97-AF65-F5344CB8AC3E}">
        <p14:creationId xmlns:p14="http://schemas.microsoft.com/office/powerpoint/2010/main" val="1502018140"/>
      </p:ext>
    </p:extLst>
  </p:cSld>
</p:sld>
</file>

<file path=ppt/slides/slide2.xml><?xml version="1.0" encoding="utf-8"?>
<p:sld xmlns:p="http://schemas.openxmlformats.org/presentationml/2006/main">
  <p:cSld>
    <p:bg>
      <p:bgPr>
        <a:solidFill xmlns:a="http://schemas.openxmlformats.org/drawingml/2006/main">
          <a:srgbClr val="F3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540992baad54691"/>
          <a:srcRect xmlns:a="http://schemas.openxmlformats.org/drawingml/2006/main" l="47000" t="0" r="0" b="0"/>
          <a:stretch xmlns:a="http://schemas.openxmlformats.org/drawingml/2006/main"/>
        </p:blipFill>
        <p:spPr>
          <a:xfrm xmlns:a="http://schemas.openxmlformats.org/drawingml/2006/main">
            <a:off x="8382000" y="0"/>
            <a:ext cx="3810000" cy="6858000"/>
          </a:xfrm>
          <a:prstGeom xmlns:a="http://schemas.openxmlformats.org/drawingml/2006/main" prst="rect">
            <a:avLst/>
          </a:prstGeom>
        </p:spPr>
      </p:pic>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6b053968b774f4f"/>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D12EC7F-0F4B-4F15-BEAF-E9C5E47A9E22}"/>
              </a:ext>
            </a:extLst>
          </p:cNvPr>
          <p:cNvSpPr>
            <a:spLocks xmlns:a="http://schemas.openxmlformats.org/drawingml/2006/main" noGrp="1"/>
          </p:cNvSpPr>
          <p:nvPr/>
        </p:nvSpPr>
        <p:spPr>
          <a:xfrm xmlns:a="http://schemas.openxmlformats.org/drawingml/2006/main">
            <a:off x="5048250" y="447675"/>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9645C"/>
                </a:solidFill>
                <a:latin typeface="Liberation Sans"/>
                <a:ea typeface="Liberation Sans"/>
                <a:cs typeface="Liberation Sans"/>
              </a:defRPr>
            </a:pPr>
            <a:r>
              <a:rPr sz="1275" b="0">
                <a:solidFill>
                  <a:srgbClr val="49645C"/>
                </a:solidFill>
                <a:latin typeface="Liberation Sans"/>
                <a:ea typeface="Liberation Sans"/>
                <a:cs typeface="Liberation Sans"/>
              </a:rPr>
              <a:t>The business challenge</a:t>
            </a:r>
          </a:p>
        </p:txBody>
      </p:sp>
      <p:sp>
        <p:nvSpPr>
          <p:cNvPr id="4" name="">
            <a:extLst xmlns:a="http://schemas.openxmlformats.org/drawingml/2006/main">
              <a:ext uri="{FF2B5EF4-FFF2-40B4-BE49-F238E27FC236}">
                <a16:creationId xmlns:a16="http://schemas.microsoft.com/office/drawing/2014/main" id="{69C2ECAF-4C36-4390-A5C9-2E6B3C4295CE}"/>
              </a:ext>
            </a:extLst>
          </p:cNvPr>
          <p:cNvSpPr>
            <a:spLocks xmlns:a="http://schemas.openxmlformats.org/drawingml/2006/main" noGrp="1"/>
          </p:cNvSpPr>
          <p:nvPr/>
        </p:nvSpPr>
        <p:spPr>
          <a:xfrm xmlns:a="http://schemas.openxmlformats.org/drawingml/2006/main">
            <a:off x="685800" y="1200150"/>
            <a:ext cx="718185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The work continues</a:t>
            </a:r>
          </a:p>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after the answer</a:t>
            </a:r>
          </a:p>
        </p:txBody>
      </p:sp>
      <p:sp>
        <p:nvSpPr>
          <p:cNvPr id="5" name="">
            <a:extLst xmlns:a="http://schemas.openxmlformats.org/drawingml/2006/main">
              <a:ext uri="{FF2B5EF4-FFF2-40B4-BE49-F238E27FC236}">
                <a16:creationId xmlns:a16="http://schemas.microsoft.com/office/drawing/2014/main" id="{183DBFFF-598D-4FB8-BF74-986C927D929B}"/>
              </a:ext>
            </a:extLst>
          </p:cNvPr>
          <p:cNvSpPr>
            <a:spLocks xmlns:a="http://schemas.openxmlformats.org/drawingml/2006/main" noGrp="1"/>
          </p:cNvSpPr>
          <p:nvPr/>
        </p:nvSpPr>
        <p:spPr>
          <a:xfrm xmlns:a="http://schemas.openxmlformats.org/drawingml/2006/main">
            <a:off x="685800" y="2609850"/>
            <a:ext cx="70675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45C"/>
                </a:solidFill>
                <a:latin typeface="Liberation Sans"/>
                <a:ea typeface="Liberation Sans"/>
                <a:cs typeface="Liberation Sans"/>
              </a:defRPr>
            </a:pPr>
            <a:r>
              <a:rPr sz="1875" b="0">
                <a:solidFill>
                  <a:srgbClr val="49645C"/>
                </a:solidFill>
                <a:latin typeface="Liberation Sans"/>
                <a:ea typeface="Liberation Sans"/>
                <a:cs typeface="Liberation Sans"/>
              </a:rPr>
              <a:t>A useful AI response still needs data, permissions, system actions, and someone accountable for the result.</a:t>
            </a:r>
          </a:p>
        </p:txBody>
      </p:sp>
      <p:sp>
        <p:nvSpPr>
          <p:cNvPr id="6" name="">
            <a:extLst xmlns:a="http://schemas.openxmlformats.org/drawingml/2006/main">
              <a:ext uri="{FF2B5EF4-FFF2-40B4-BE49-F238E27FC236}">
                <a16:creationId xmlns:a16="http://schemas.microsoft.com/office/drawing/2014/main" id="{4DF091FD-E20F-4EEF-882F-8559DCCD58A4}"/>
              </a:ext>
            </a:extLst>
          </p:cNvPr>
          <p:cNvSpPr>
            <a:spLocks xmlns:a="http://schemas.openxmlformats.org/drawingml/2006/main" noGrp="1"/>
          </p:cNvSpPr>
          <p:nvPr/>
        </p:nvSpPr>
        <p:spPr>
          <a:xfrm xmlns:a="http://schemas.openxmlformats.org/drawingml/2006/main">
            <a:off x="685800" y="34766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077E08D0-CA9F-40BA-BA08-80E9B04CFCF8}"/>
              </a:ext>
            </a:extLst>
          </p:cNvPr>
          <p:cNvSpPr>
            <a:spLocks xmlns:a="http://schemas.openxmlformats.org/drawingml/2006/main" noGrp="1"/>
          </p:cNvSpPr>
          <p:nvPr/>
        </p:nvSpPr>
        <p:spPr>
          <a:xfrm xmlns:a="http://schemas.openxmlformats.org/drawingml/2006/main">
            <a:off x="1228725" y="34766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Disconnected tools</a:t>
            </a:r>
          </a:p>
        </p:txBody>
      </p:sp>
      <p:sp>
        <p:nvSpPr>
          <p:cNvPr id="8" name="">
            <a:extLst xmlns:a="http://schemas.openxmlformats.org/drawingml/2006/main">
              <a:ext uri="{FF2B5EF4-FFF2-40B4-BE49-F238E27FC236}">
                <a16:creationId xmlns:a16="http://schemas.microsoft.com/office/drawing/2014/main" id="{86BF26C0-915C-42F5-8102-4AE6FE71878F}"/>
              </a:ext>
            </a:extLst>
          </p:cNvPr>
          <p:cNvSpPr>
            <a:spLocks xmlns:a="http://schemas.openxmlformats.org/drawingml/2006/main" noGrp="1"/>
          </p:cNvSpPr>
          <p:nvPr/>
        </p:nvSpPr>
        <p:spPr>
          <a:xfrm xmlns:a="http://schemas.openxmlformats.org/drawingml/2006/main">
            <a:off x="1228725" y="38004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People repeat handoffs between documents, applications, and teams.</a:t>
            </a:r>
          </a:p>
        </p:txBody>
      </p:sp>
      <p:sp>
        <p:nvSpPr>
          <p:cNvPr id="9" name="">
            <a:extLst xmlns:a="http://schemas.openxmlformats.org/drawingml/2006/main">
              <a:ext uri="{FF2B5EF4-FFF2-40B4-BE49-F238E27FC236}">
                <a16:creationId xmlns:a16="http://schemas.microsoft.com/office/drawing/2014/main" id="{69FEDF54-58AA-408E-9C42-7922767D7558}"/>
              </a:ext>
            </a:extLst>
          </p:cNvPr>
          <p:cNvSpPr>
            <a:spLocks xmlns:a="http://schemas.openxmlformats.org/drawingml/2006/main" noGrp="1"/>
          </p:cNvSpPr>
          <p:nvPr/>
        </p:nvSpPr>
        <p:spPr>
          <a:xfrm xmlns:a="http://schemas.openxmlformats.org/drawingml/2006/main">
            <a:off x="685800" y="43529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8F79E795-8F60-48AA-A59E-B7F6AEB54FCD}"/>
              </a:ext>
            </a:extLst>
          </p:cNvPr>
          <p:cNvSpPr>
            <a:spLocks xmlns:a="http://schemas.openxmlformats.org/drawingml/2006/main" noGrp="1"/>
          </p:cNvSpPr>
          <p:nvPr/>
        </p:nvSpPr>
        <p:spPr>
          <a:xfrm xmlns:a="http://schemas.openxmlformats.org/drawingml/2006/main">
            <a:off x="1228725" y="43529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Unclear authority</a:t>
            </a:r>
          </a:p>
        </p:txBody>
      </p:sp>
      <p:sp>
        <p:nvSpPr>
          <p:cNvPr id="11" name="">
            <a:extLst xmlns:a="http://schemas.openxmlformats.org/drawingml/2006/main">
              <a:ext uri="{FF2B5EF4-FFF2-40B4-BE49-F238E27FC236}">
                <a16:creationId xmlns:a16="http://schemas.microsoft.com/office/drawing/2014/main" id="{69724977-8E6A-49C6-9B32-82CD6FAF765D}"/>
              </a:ext>
            </a:extLst>
          </p:cNvPr>
          <p:cNvSpPr>
            <a:spLocks xmlns:a="http://schemas.openxmlformats.org/drawingml/2006/main" noGrp="1"/>
          </p:cNvSpPr>
          <p:nvPr/>
        </p:nvSpPr>
        <p:spPr>
          <a:xfrm xmlns:a="http://schemas.openxmlformats.org/drawingml/2006/main">
            <a:off x="1228725" y="46767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The business needs to know which actions an agent may take.</a:t>
            </a:r>
          </a:p>
        </p:txBody>
      </p:sp>
      <p:sp>
        <p:nvSpPr>
          <p:cNvPr id="12" name="">
            <a:extLst xmlns:a="http://schemas.openxmlformats.org/drawingml/2006/main">
              <a:ext uri="{FF2B5EF4-FFF2-40B4-BE49-F238E27FC236}">
                <a16:creationId xmlns:a16="http://schemas.microsoft.com/office/drawing/2014/main" id="{15CA9D67-4F90-4EC1-9C8F-12F04E92C9D5}"/>
              </a:ext>
            </a:extLst>
          </p:cNvPr>
          <p:cNvSpPr>
            <a:spLocks xmlns:a="http://schemas.openxmlformats.org/drawingml/2006/main" noGrp="1"/>
          </p:cNvSpPr>
          <p:nvPr/>
        </p:nvSpPr>
        <p:spPr>
          <a:xfrm xmlns:a="http://schemas.openxmlformats.org/drawingml/2006/main">
            <a:off x="685800" y="52292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03</a:t>
            </a:r>
          </a:p>
        </p:txBody>
      </p:sp>
      <p:sp>
        <p:nvSpPr>
          <p:cNvPr id="13" name="">
            <a:extLst xmlns:a="http://schemas.openxmlformats.org/drawingml/2006/main">
              <a:ext uri="{FF2B5EF4-FFF2-40B4-BE49-F238E27FC236}">
                <a16:creationId xmlns:a16="http://schemas.microsoft.com/office/drawing/2014/main" id="{9D2C2D6D-6DF5-4B3D-9AD3-359D8FE2479B}"/>
              </a:ext>
            </a:extLst>
          </p:cNvPr>
          <p:cNvSpPr>
            <a:spLocks xmlns:a="http://schemas.openxmlformats.org/drawingml/2006/main" noGrp="1"/>
          </p:cNvSpPr>
          <p:nvPr/>
        </p:nvSpPr>
        <p:spPr>
          <a:xfrm xmlns:a="http://schemas.openxmlformats.org/drawingml/2006/main">
            <a:off x="1228725" y="52292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Incomplete evidence</a:t>
            </a:r>
          </a:p>
        </p:txBody>
      </p:sp>
      <p:sp>
        <p:nvSpPr>
          <p:cNvPr id="14" name="">
            <a:extLst xmlns:a="http://schemas.openxmlformats.org/drawingml/2006/main">
              <a:ext uri="{FF2B5EF4-FFF2-40B4-BE49-F238E27FC236}">
                <a16:creationId xmlns:a16="http://schemas.microsoft.com/office/drawing/2014/main" id="{8A23F03C-0866-4041-BD58-8ABF9C60939B}"/>
              </a:ext>
            </a:extLst>
          </p:cNvPr>
          <p:cNvSpPr>
            <a:spLocks xmlns:a="http://schemas.openxmlformats.org/drawingml/2006/main" noGrp="1"/>
          </p:cNvSpPr>
          <p:nvPr/>
        </p:nvSpPr>
        <p:spPr>
          <a:xfrm xmlns:a="http://schemas.openxmlformats.org/drawingml/2006/main">
            <a:off x="1228725" y="55530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An outcome needs its source, decision context, and review history.</a:t>
            </a:r>
          </a:p>
        </p:txBody>
      </p:sp>
      <p:sp>
        <p:nvSpPr>
          <p:cNvPr id="15" name="">
            <a:extLst xmlns:a="http://schemas.openxmlformats.org/drawingml/2006/main">
              <a:ext uri="{FF2B5EF4-FFF2-40B4-BE49-F238E27FC236}">
                <a16:creationId xmlns:a16="http://schemas.microsoft.com/office/drawing/2014/main" id="{3B215EBC-0904-4206-B3CC-8D903261AF81}"/>
              </a:ext>
            </a:extLst>
          </p:cNvPr>
          <p:cNvSpPr>
            <a:spLocks xmlns:a="http://schemas.openxmlformats.org/drawingml/2006/main" noGrp="1"/>
          </p:cNvSpPr>
          <p:nvPr/>
        </p:nvSpPr>
        <p:spPr>
          <a:xfrm xmlns:a="http://schemas.openxmlformats.org/drawingml/2006/main">
            <a:off x="685800" y="6124575"/>
            <a:ext cx="723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9645C"/>
                </a:solidFill>
                <a:latin typeface="Liberation Sans"/>
                <a:ea typeface="Liberation Sans"/>
                <a:cs typeface="Liberation Sans"/>
              </a:defRPr>
            </a:pPr>
            <a:r>
              <a:rPr sz="1050" b="0">
                <a:solidFill>
                  <a:srgbClr val="49645C"/>
                </a:solidFill>
                <a:latin typeface="Liberation Sans"/>
                <a:ea typeface="Liberation Sans"/>
                <a:cs typeface="Liberation Sans"/>
              </a:rPr>
              <a:t>The opportunity: automate a complete, bounded business workflow.</a:t>
            </a:r>
          </a:p>
        </p:txBody>
      </p:sp>
      <p:sp>
        <p:nvSpPr>
          <p:cNvPr id="16" name="">
            <a:extLst xmlns:a="http://schemas.openxmlformats.org/drawingml/2006/main">
              <a:ext uri="{FF2B5EF4-FFF2-40B4-BE49-F238E27FC236}">
                <a16:creationId xmlns:a16="http://schemas.microsoft.com/office/drawing/2014/main" id="{306816F7-7EEE-4BF7-A579-D3F906742259}"/>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45C"/>
                </a:solidFill>
                <a:latin typeface="Liberation Sans"/>
                <a:ea typeface="Liberation Sans"/>
                <a:cs typeface="Liberation Sans"/>
              </a:defRPr>
            </a:pPr>
            <a:r>
              <a:rPr sz="825" b="0">
                <a:solidFill>
                  <a:srgbClr val="49645C"/>
                </a:solidFill>
                <a:latin typeface="Liberation Sans"/>
                <a:ea typeface="Liberation Sans"/>
                <a:cs typeface="Liberation Sans"/>
              </a:rPr>
              <a:t>© 2026 Genellipse Inc. All rights reserved.</a:t>
            </a:r>
          </a:p>
        </p:txBody>
      </p:sp>
      <p:sp>
        <p:nvSpPr>
          <p:cNvPr id="17" name="">
            <a:extLst xmlns:a="http://schemas.openxmlformats.org/drawingml/2006/main">
              <a:ext uri="{FF2B5EF4-FFF2-40B4-BE49-F238E27FC236}">
                <a16:creationId xmlns:a16="http://schemas.microsoft.com/office/drawing/2014/main" id="{9863B947-DC59-422B-9111-D6C57F802996}"/>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02 / 17</a:t>
            </a:r>
          </a:p>
        </p:txBody>
      </p:sp>
    </p:spTree>
    <p:extLst>
      <p:ext uri="{BB962C8B-B14F-4D97-AF65-F5344CB8AC3E}">
        <p14:creationId xmlns:p14="http://schemas.microsoft.com/office/powerpoint/2010/main" val="104555486"/>
      </p:ext>
    </p:extLst>
  </p:cSld>
</p:sld>
</file>

<file path=ppt/slides/slide3.xml><?xml version="1.0" encoding="utf-8"?>
<p:sld xmlns:p="http://schemas.openxmlformats.org/presentationml/2006/main">
  <p:cSld>
    <p:bg>
      <p:bgPr>
        <a:solidFill xmlns:a="http://schemas.openxmlformats.org/drawingml/2006/main">
          <a:srgbClr val="062B2B"/>
        </a:solidFill>
      </p:bgPr>
    </p:bg>
    <p:spTree>
      <p:nvGrpSpPr>
        <p:cNvPr id="1" name=""/>
        <p:cNvGrpSpPr/>
        <p:nvPr/>
      </p:nvGrpSpPr>
      <p:grpSpPr>
        <a:xfrm xmlns:a="http://schemas.openxmlformats.org/drawingml/2006/main"/>
      </p:grpSpPr>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2fde38437a5e4967"/>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C9FEE27-3DF6-477F-95ED-82BDF6D8FD60}"/>
              </a:ext>
            </a:extLst>
          </p:cNvPr>
          <p:cNvSpPr>
            <a:spLocks xmlns:a="http://schemas.openxmlformats.org/drawingml/2006/main" noGrp="1"/>
          </p:cNvSpPr>
          <p:nvPr/>
        </p:nvSpPr>
        <p:spPr>
          <a:xfrm xmlns:a="http://schemas.openxmlformats.org/drawingml/2006/main">
            <a:off x="0" y="4076700"/>
            <a:ext cx="12192000" cy="2781300"/>
          </a:xfrm>
          <a:prstGeom xmlns:a="http://schemas.openxmlformats.org/drawingml/2006/main" prst="rect">
            <a:avLst/>
          </a:prstGeom>
          <a:solidFill xmlns:a="http://schemas.openxmlformats.org/drawingml/2006/main">
            <a:srgbClr val="062B2B"/>
          </a:solidFill>
          <a:ln xmlns:a="http://schemas.openxmlformats.org/drawingml/2006/main" w="0">
            <a:noFill/>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a464e0a637f9459d"/>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AFE77E1-2FF0-4C01-99E3-DCE7473635F9}"/>
              </a:ext>
            </a:extLst>
          </p:cNvPr>
          <p:cNvSpPr>
            <a:spLocks xmlns:a="http://schemas.openxmlformats.org/drawingml/2006/main" noGrp="1"/>
          </p:cNvSpPr>
          <p:nvPr/>
        </p:nvSpPr>
        <p:spPr>
          <a:xfrm xmlns:a="http://schemas.openxmlformats.org/drawingml/2006/main">
            <a:off x="8620125" y="4476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D2E5DC"/>
                </a:solidFill>
                <a:latin typeface="Liberation Sans"/>
                <a:ea typeface="Liberation Sans"/>
                <a:cs typeface="Liberation Sans"/>
              </a:defRPr>
            </a:pPr>
            <a:r>
              <a:rPr sz="1275" b="0">
                <a:solidFill>
                  <a:srgbClr val="D2E5DC"/>
                </a:solidFill>
                <a:latin typeface="Liberation Sans"/>
                <a:ea typeface="Liberation Sans"/>
                <a:cs typeface="Liberation Sans"/>
              </a:rPr>
              <a:t>The platform</a:t>
            </a:r>
          </a:p>
        </p:txBody>
      </p:sp>
      <p:sp>
        <p:nvSpPr>
          <p:cNvPr id="5" name="">
            <a:extLst xmlns:a="http://schemas.openxmlformats.org/drawingml/2006/main">
              <a:ext uri="{FF2B5EF4-FFF2-40B4-BE49-F238E27FC236}">
                <a16:creationId xmlns:a16="http://schemas.microsoft.com/office/drawing/2014/main" id="{763B3060-AB50-493D-A4F5-D5D67A67A161}"/>
              </a:ext>
            </a:extLst>
          </p:cNvPr>
          <p:cNvSpPr>
            <a:spLocks xmlns:a="http://schemas.openxmlformats.org/drawingml/2006/main" noGrp="1"/>
          </p:cNvSpPr>
          <p:nvPr/>
        </p:nvSpPr>
        <p:spPr>
          <a:xfrm xmlns:a="http://schemas.openxmlformats.org/drawingml/2006/main">
            <a:off x="685800" y="1238250"/>
            <a:ext cx="8429625"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3F5ED"/>
                </a:solidFill>
                <a:latin typeface="Liberation Sans"/>
                <a:ea typeface="Liberation Sans"/>
                <a:cs typeface="Liberation Sans"/>
              </a:defRPr>
            </a:pPr>
            <a:r>
              <a:rPr sz="4425" b="0">
                <a:solidFill>
                  <a:srgbClr val="F3F5ED"/>
                </a:solidFill>
                <a:latin typeface="Liberation Sans"/>
                <a:ea typeface="Liberation Sans"/>
                <a:cs typeface="Liberation Sans"/>
              </a:rPr>
              <a:t>One operating system</a:t>
            </a:r>
          </a:p>
          <a:p xmlns:a="http://schemas.openxmlformats.org/drawingml/2006/main">
            <a:pPr>
              <a:defRPr sz="4425" b="0">
                <a:solidFill>
                  <a:srgbClr val="F3F5ED"/>
                </a:solidFill>
                <a:latin typeface="Liberation Sans"/>
                <a:ea typeface="Liberation Sans"/>
                <a:cs typeface="Liberation Sans"/>
              </a:defRPr>
            </a:pPr>
            <a:r>
              <a:rPr sz="4425" b="0">
                <a:solidFill>
                  <a:srgbClr val="F3F5ED"/>
                </a:solidFill>
                <a:latin typeface="Liberation Sans"/>
                <a:ea typeface="Liberation Sans"/>
                <a:cs typeface="Liberation Sans"/>
              </a:rPr>
              <a:t>for an AI workforce</a:t>
            </a:r>
          </a:p>
        </p:txBody>
      </p:sp>
      <p:sp>
        <p:nvSpPr>
          <p:cNvPr id="6" name="">
            <a:extLst xmlns:a="http://schemas.openxmlformats.org/drawingml/2006/main">
              <a:ext uri="{FF2B5EF4-FFF2-40B4-BE49-F238E27FC236}">
                <a16:creationId xmlns:a16="http://schemas.microsoft.com/office/drawing/2014/main" id="{6EA42031-796B-44AE-8FE8-67BB85BCA0D0}"/>
              </a:ext>
            </a:extLst>
          </p:cNvPr>
          <p:cNvSpPr>
            <a:spLocks xmlns:a="http://schemas.openxmlformats.org/drawingml/2006/main" noGrp="1"/>
          </p:cNvSpPr>
          <p:nvPr/>
        </p:nvSpPr>
        <p:spPr>
          <a:xfrm xmlns:a="http://schemas.openxmlformats.org/drawingml/2006/main">
            <a:off x="685800" y="2886075"/>
            <a:ext cx="70961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2E5DC"/>
                </a:solidFill>
                <a:latin typeface="Liberation Sans"/>
                <a:ea typeface="Liberation Sans"/>
                <a:cs typeface="Liberation Sans"/>
              </a:defRPr>
            </a:pPr>
            <a:r>
              <a:rPr sz="2025" b="0">
                <a:solidFill>
                  <a:srgbClr val="D2E5DC"/>
                </a:solidFill>
                <a:latin typeface="Liberation Sans"/>
                <a:ea typeface="Liberation Sans"/>
                <a:cs typeface="Liberation Sans"/>
              </a:rPr>
              <a:t>A shared runtime connects the way agents are built with the way they operate.</a:t>
            </a:r>
          </a:p>
        </p:txBody>
      </p:sp>
      <p:sp>
        <p:nvSpPr>
          <p:cNvPr id="7" name="">
            <a:extLst xmlns:a="http://schemas.openxmlformats.org/drawingml/2006/main">
              <a:ext uri="{FF2B5EF4-FFF2-40B4-BE49-F238E27FC236}">
                <a16:creationId xmlns:a16="http://schemas.microsoft.com/office/drawing/2014/main" id="{5D280467-6A7E-4F87-82DA-FBB9A2F51820}"/>
              </a:ext>
            </a:extLst>
          </p:cNvPr>
          <p:cNvSpPr>
            <a:spLocks xmlns:a="http://schemas.openxmlformats.org/drawingml/2006/main" noGrp="1"/>
          </p:cNvSpPr>
          <p:nvPr/>
        </p:nvSpPr>
        <p:spPr>
          <a:xfrm xmlns:a="http://schemas.openxmlformats.org/drawingml/2006/main">
            <a:off x="6858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01</a:t>
            </a:r>
          </a:p>
        </p:txBody>
      </p:sp>
      <p:sp>
        <p:nvSpPr>
          <p:cNvPr id="8" name="">
            <a:extLst xmlns:a="http://schemas.openxmlformats.org/drawingml/2006/main">
              <a:ext uri="{FF2B5EF4-FFF2-40B4-BE49-F238E27FC236}">
                <a16:creationId xmlns:a16="http://schemas.microsoft.com/office/drawing/2014/main" id="{5EE1920F-F671-432D-BF36-5B8540B0179C}"/>
              </a:ext>
            </a:extLst>
          </p:cNvPr>
          <p:cNvSpPr>
            <a:spLocks xmlns:a="http://schemas.openxmlformats.org/drawingml/2006/main" noGrp="1"/>
          </p:cNvSpPr>
          <p:nvPr/>
        </p:nvSpPr>
        <p:spPr>
          <a:xfrm xmlns:a="http://schemas.openxmlformats.org/drawingml/2006/main">
            <a:off x="6858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Create</a:t>
            </a:r>
          </a:p>
        </p:txBody>
      </p:sp>
      <p:sp>
        <p:nvSpPr>
          <p:cNvPr id="9" name="">
            <a:extLst xmlns:a="http://schemas.openxmlformats.org/drawingml/2006/main">
              <a:ext uri="{FF2B5EF4-FFF2-40B4-BE49-F238E27FC236}">
                <a16:creationId xmlns:a16="http://schemas.microsoft.com/office/drawing/2014/main" id="{0E6AA513-F8E1-4A3D-8209-A967529D9448}"/>
              </a:ext>
            </a:extLst>
          </p:cNvPr>
          <p:cNvSpPr>
            <a:spLocks xmlns:a="http://schemas.openxmlformats.org/drawingml/2006/main" noGrp="1"/>
          </p:cNvSpPr>
          <p:nvPr/>
        </p:nvSpPr>
        <p:spPr>
          <a:xfrm xmlns:a="http://schemas.openxmlformats.org/drawingml/2006/main">
            <a:off x="6858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Agent Studio and reusable skills</a:t>
            </a:r>
          </a:p>
        </p:txBody>
      </p:sp>
      <p:sp>
        <p:nvSpPr>
          <p:cNvPr id="10" name="">
            <a:extLst xmlns:a="http://schemas.openxmlformats.org/drawingml/2006/main">
              <a:ext uri="{FF2B5EF4-FFF2-40B4-BE49-F238E27FC236}">
                <a16:creationId xmlns:a16="http://schemas.microsoft.com/office/drawing/2014/main" id="{797FD056-B6FE-4C33-80A6-BC210977FFC2}"/>
              </a:ext>
            </a:extLst>
          </p:cNvPr>
          <p:cNvSpPr>
            <a:spLocks xmlns:a="http://schemas.openxmlformats.org/drawingml/2006/main" noGrp="1"/>
          </p:cNvSpPr>
          <p:nvPr/>
        </p:nvSpPr>
        <p:spPr>
          <a:xfrm xmlns:a="http://schemas.openxmlformats.org/drawingml/2006/main">
            <a:off x="34290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FC29B5CD-B01E-4C79-BF96-F7B89192FFE3}"/>
              </a:ext>
            </a:extLst>
          </p:cNvPr>
          <p:cNvSpPr>
            <a:spLocks xmlns:a="http://schemas.openxmlformats.org/drawingml/2006/main" noGrp="1"/>
          </p:cNvSpPr>
          <p:nvPr/>
        </p:nvSpPr>
        <p:spPr>
          <a:xfrm xmlns:a="http://schemas.openxmlformats.org/drawingml/2006/main">
            <a:off x="34290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Connect</a:t>
            </a:r>
          </a:p>
        </p:txBody>
      </p:sp>
      <p:sp>
        <p:nvSpPr>
          <p:cNvPr id="12" name="">
            <a:extLst xmlns:a="http://schemas.openxmlformats.org/drawingml/2006/main">
              <a:ext uri="{FF2B5EF4-FFF2-40B4-BE49-F238E27FC236}">
                <a16:creationId xmlns:a16="http://schemas.microsoft.com/office/drawing/2014/main" id="{4012A778-202E-4026-8A05-DD0CAD842DD1}"/>
              </a:ext>
            </a:extLst>
          </p:cNvPr>
          <p:cNvSpPr>
            <a:spLocks xmlns:a="http://schemas.openxmlformats.org/drawingml/2006/main" noGrp="1"/>
          </p:cNvSpPr>
          <p:nvPr/>
        </p:nvSpPr>
        <p:spPr>
          <a:xfrm xmlns:a="http://schemas.openxmlformats.org/drawingml/2006/main">
            <a:off x="34290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Knowledge, business objects, and tools</a:t>
            </a:r>
          </a:p>
        </p:txBody>
      </p:sp>
      <p:sp>
        <p:nvSpPr>
          <p:cNvPr id="13" name="">
            <a:extLst xmlns:a="http://schemas.openxmlformats.org/drawingml/2006/main">
              <a:ext uri="{FF2B5EF4-FFF2-40B4-BE49-F238E27FC236}">
                <a16:creationId xmlns:a16="http://schemas.microsoft.com/office/drawing/2014/main" id="{983AFA96-DC92-4BC3-8113-02A44FE02B4D}"/>
              </a:ext>
            </a:extLst>
          </p:cNvPr>
          <p:cNvSpPr>
            <a:spLocks xmlns:a="http://schemas.openxmlformats.org/drawingml/2006/main" noGrp="1"/>
          </p:cNvSpPr>
          <p:nvPr/>
        </p:nvSpPr>
        <p:spPr>
          <a:xfrm xmlns:a="http://schemas.openxmlformats.org/drawingml/2006/main">
            <a:off x="61722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ADF9A59B-4411-4838-85EA-4CED38FFBF91}"/>
              </a:ext>
            </a:extLst>
          </p:cNvPr>
          <p:cNvSpPr>
            <a:spLocks xmlns:a="http://schemas.openxmlformats.org/drawingml/2006/main" noGrp="1"/>
          </p:cNvSpPr>
          <p:nvPr/>
        </p:nvSpPr>
        <p:spPr>
          <a:xfrm xmlns:a="http://schemas.openxmlformats.org/drawingml/2006/main">
            <a:off x="61722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Control</a:t>
            </a:r>
          </a:p>
        </p:txBody>
      </p:sp>
      <p:sp>
        <p:nvSpPr>
          <p:cNvPr id="15" name="">
            <a:extLst xmlns:a="http://schemas.openxmlformats.org/drawingml/2006/main">
              <a:ext uri="{FF2B5EF4-FFF2-40B4-BE49-F238E27FC236}">
                <a16:creationId xmlns:a16="http://schemas.microsoft.com/office/drawing/2014/main" id="{26E966D3-BB06-4DB8-B387-2EDAFDF54002}"/>
              </a:ext>
            </a:extLst>
          </p:cNvPr>
          <p:cNvSpPr>
            <a:spLocks xmlns:a="http://schemas.openxmlformats.org/drawingml/2006/main" noGrp="1"/>
          </p:cNvSpPr>
          <p:nvPr/>
        </p:nvSpPr>
        <p:spPr>
          <a:xfrm xmlns:a="http://schemas.openxmlformats.org/drawingml/2006/main">
            <a:off x="61722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Identity, policy, approvals, and budgets</a:t>
            </a:r>
          </a:p>
        </p:txBody>
      </p:sp>
      <p:sp>
        <p:nvSpPr>
          <p:cNvPr id="16" name="">
            <a:extLst xmlns:a="http://schemas.openxmlformats.org/drawingml/2006/main">
              <a:ext uri="{FF2B5EF4-FFF2-40B4-BE49-F238E27FC236}">
                <a16:creationId xmlns:a16="http://schemas.microsoft.com/office/drawing/2014/main" id="{9563C9FF-E025-4D47-804F-D25C8E729CC4}"/>
              </a:ext>
            </a:extLst>
          </p:cNvPr>
          <p:cNvSpPr>
            <a:spLocks xmlns:a="http://schemas.openxmlformats.org/drawingml/2006/main" noGrp="1"/>
          </p:cNvSpPr>
          <p:nvPr/>
        </p:nvSpPr>
        <p:spPr>
          <a:xfrm xmlns:a="http://schemas.openxmlformats.org/drawingml/2006/main">
            <a:off x="89154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04</a:t>
            </a:r>
          </a:p>
        </p:txBody>
      </p:sp>
      <p:sp>
        <p:nvSpPr>
          <p:cNvPr id="17" name="">
            <a:extLst xmlns:a="http://schemas.openxmlformats.org/drawingml/2006/main">
              <a:ext uri="{FF2B5EF4-FFF2-40B4-BE49-F238E27FC236}">
                <a16:creationId xmlns:a16="http://schemas.microsoft.com/office/drawing/2014/main" id="{AB756577-4C4D-4FB0-A577-558AD7B96C8A}"/>
              </a:ext>
            </a:extLst>
          </p:cNvPr>
          <p:cNvSpPr>
            <a:spLocks xmlns:a="http://schemas.openxmlformats.org/drawingml/2006/main" noGrp="1"/>
          </p:cNvSpPr>
          <p:nvPr/>
        </p:nvSpPr>
        <p:spPr>
          <a:xfrm xmlns:a="http://schemas.openxmlformats.org/drawingml/2006/main">
            <a:off x="89154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Observe</a:t>
            </a:r>
          </a:p>
        </p:txBody>
      </p:sp>
      <p:sp>
        <p:nvSpPr>
          <p:cNvPr id="18" name="">
            <a:extLst xmlns:a="http://schemas.openxmlformats.org/drawingml/2006/main">
              <a:ext uri="{FF2B5EF4-FFF2-40B4-BE49-F238E27FC236}">
                <a16:creationId xmlns:a16="http://schemas.microsoft.com/office/drawing/2014/main" id="{D3B05BAE-43DE-486D-AB8F-2B8F8CFA9CA8}"/>
              </a:ext>
            </a:extLst>
          </p:cNvPr>
          <p:cNvSpPr>
            <a:spLocks xmlns:a="http://schemas.openxmlformats.org/drawingml/2006/main" noGrp="1"/>
          </p:cNvSpPr>
          <p:nvPr/>
        </p:nvSpPr>
        <p:spPr>
          <a:xfrm xmlns:a="http://schemas.openxmlformats.org/drawingml/2006/main">
            <a:off x="89154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Evaluation, operational visibility, and evidence</a:t>
            </a:r>
          </a:p>
        </p:txBody>
      </p:sp>
      <p:sp>
        <p:nvSpPr>
          <p:cNvPr id="19" name="">
            <a:extLst xmlns:a="http://schemas.openxmlformats.org/drawingml/2006/main">
              <a:ext uri="{FF2B5EF4-FFF2-40B4-BE49-F238E27FC236}">
                <a16:creationId xmlns:a16="http://schemas.microsoft.com/office/drawing/2014/main" id="{79AB9CD2-89CA-401F-96BD-A8F04D5DC5EF}"/>
              </a:ext>
            </a:extLst>
          </p:cNvPr>
          <p:cNvSpPr>
            <a:spLocks xmlns:a="http://schemas.openxmlformats.org/drawingml/2006/main" noGrp="1"/>
          </p:cNvSpPr>
          <p:nvPr/>
        </p:nvSpPr>
        <p:spPr>
          <a:xfrm xmlns:a="http://schemas.openxmlformats.org/drawingml/2006/main">
            <a:off x="685800" y="61245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2E5DC"/>
                </a:solidFill>
                <a:latin typeface="Liberation Sans"/>
                <a:ea typeface="Liberation Sans"/>
                <a:cs typeface="Liberation Sans"/>
              </a:defRPr>
            </a:pPr>
            <a:r>
              <a:rPr sz="1050" b="0">
                <a:solidFill>
                  <a:srgbClr val="D2E5DC"/>
                </a:solidFill>
                <a:latin typeface="Liberation Sans"/>
                <a:ea typeface="Liberation Sans"/>
                <a:cs typeface="Liberation Sans"/>
              </a:rPr>
              <a:t>The same operating boundaries follow the agent into execution.</a:t>
            </a:r>
          </a:p>
        </p:txBody>
      </p:sp>
      <p:sp>
        <p:nvSpPr>
          <p:cNvPr id="20" name="">
            <a:extLst xmlns:a="http://schemas.openxmlformats.org/drawingml/2006/main">
              <a:ext uri="{FF2B5EF4-FFF2-40B4-BE49-F238E27FC236}">
                <a16:creationId xmlns:a16="http://schemas.microsoft.com/office/drawing/2014/main" id="{35190470-5DEC-4EB3-B529-789B34BAF0E6}"/>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2E5DC"/>
                </a:solidFill>
                <a:latin typeface="Liberation Sans"/>
                <a:ea typeface="Liberation Sans"/>
                <a:cs typeface="Liberation Sans"/>
              </a:defRPr>
            </a:pPr>
            <a:r>
              <a:rPr sz="825" b="0">
                <a:solidFill>
                  <a:srgbClr val="D2E5DC"/>
                </a:solidFill>
                <a:latin typeface="Liberation Sans"/>
                <a:ea typeface="Liberation Sans"/>
                <a:cs typeface="Liberation Sans"/>
              </a:rPr>
              <a:t>© 2026 Genellipse Inc. All rights reserved.</a:t>
            </a:r>
          </a:p>
        </p:txBody>
      </p:sp>
      <p:sp>
        <p:nvSpPr>
          <p:cNvPr id="21" name="">
            <a:extLst xmlns:a="http://schemas.openxmlformats.org/drawingml/2006/main">
              <a:ext uri="{FF2B5EF4-FFF2-40B4-BE49-F238E27FC236}">
                <a16:creationId xmlns:a16="http://schemas.microsoft.com/office/drawing/2014/main" id="{4072AD0A-C3AC-40C3-B476-E89105528E38}"/>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03 / 17</a:t>
            </a:r>
          </a:p>
        </p:txBody>
      </p:sp>
    </p:spTree>
    <p:extLst>
      <p:ext uri="{BB962C8B-B14F-4D97-AF65-F5344CB8AC3E}">
        <p14:creationId xmlns:p14="http://schemas.microsoft.com/office/powerpoint/2010/main" val="1226722348"/>
      </p:ext>
    </p:extLst>
  </p:cSld>
</p:sld>
</file>

<file path=ppt/slides/slide4.xml><?xml version="1.0" encoding="utf-8"?>
<p:sld xmlns:p="http://schemas.openxmlformats.org/presentationml/2006/main">
  <p:cSld>
    <p:bg>
      <p:bgPr>
        <a:solidFill xmlns:a="http://schemas.openxmlformats.org/drawingml/2006/main">
          <a:srgbClr val="062B2B"/>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217eeb0b039490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808731ada8644ba"/>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A894179-3363-4978-A757-7E5D13C882F8}"/>
              </a:ext>
            </a:extLst>
          </p:cNvPr>
          <p:cNvSpPr>
            <a:spLocks xmlns:a="http://schemas.openxmlformats.org/drawingml/2006/main" noGrp="1"/>
          </p:cNvSpPr>
          <p:nvPr/>
        </p:nvSpPr>
        <p:spPr>
          <a:xfrm xmlns:a="http://schemas.openxmlformats.org/drawingml/2006/main">
            <a:off x="8620125" y="4476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D2E5DC"/>
                </a:solidFill>
                <a:latin typeface="Liberation Sans"/>
                <a:ea typeface="Liberation Sans"/>
                <a:cs typeface="Liberation Sans"/>
              </a:defRPr>
            </a:pPr>
            <a:r>
              <a:rPr sz="1275" b="0">
                <a:solidFill>
                  <a:srgbClr val="D2E5DC"/>
                </a:solidFill>
                <a:latin typeface="Liberation Sans"/>
                <a:ea typeface="Liberation Sans"/>
                <a:cs typeface="Liberation Sans"/>
              </a:rPr>
              <a:t>A faster starting point</a:t>
            </a:r>
          </a:p>
        </p:txBody>
      </p:sp>
      <p:sp>
        <p:nvSpPr>
          <p:cNvPr id="4" name="">
            <a:extLst xmlns:a="http://schemas.openxmlformats.org/drawingml/2006/main">
              <a:ext uri="{FF2B5EF4-FFF2-40B4-BE49-F238E27FC236}">
                <a16:creationId xmlns:a16="http://schemas.microsoft.com/office/drawing/2014/main" id="{AABDFEF3-B7B4-47B9-804C-76DEAD0A117F}"/>
              </a:ext>
            </a:extLst>
          </p:cNvPr>
          <p:cNvSpPr>
            <a:spLocks xmlns:a="http://schemas.openxmlformats.org/drawingml/2006/main" noGrp="1"/>
          </p:cNvSpPr>
          <p:nvPr/>
        </p:nvSpPr>
        <p:spPr>
          <a:xfrm xmlns:a="http://schemas.openxmlformats.org/drawingml/2006/main">
            <a:off x="619125" y="1352550"/>
            <a:ext cx="7620000" cy="1676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100" b="0">
                <a:solidFill>
                  <a:srgbClr val="C6E2BF"/>
                </a:solidFill>
                <a:latin typeface="Liberation Sans"/>
                <a:ea typeface="Liberation Sans"/>
                <a:cs typeface="Liberation Sans"/>
              </a:defRPr>
            </a:pPr>
            <a:r>
              <a:rPr sz="11100" b="0">
                <a:solidFill>
                  <a:srgbClr val="C6E2BF"/>
                </a:solidFill>
                <a:latin typeface="Liberation Sans"/>
                <a:ea typeface="Liberation Sans"/>
                <a:cs typeface="Liberation Sans"/>
              </a:rPr>
              <a:t>21,500+</a:t>
            </a:r>
          </a:p>
        </p:txBody>
      </p:sp>
      <p:sp>
        <p:nvSpPr>
          <p:cNvPr id="5" name="">
            <a:extLst xmlns:a="http://schemas.openxmlformats.org/drawingml/2006/main">
              <a:ext uri="{FF2B5EF4-FFF2-40B4-BE49-F238E27FC236}">
                <a16:creationId xmlns:a16="http://schemas.microsoft.com/office/drawing/2014/main" id="{95056E87-A1F4-4CF9-9CBD-C558866018C0}"/>
              </a:ext>
            </a:extLst>
          </p:cNvPr>
          <p:cNvSpPr>
            <a:spLocks xmlns:a="http://schemas.openxmlformats.org/drawingml/2006/main" noGrp="1"/>
          </p:cNvSpPr>
          <p:nvPr/>
        </p:nvSpPr>
        <p:spPr>
          <a:xfrm xmlns:a="http://schemas.openxmlformats.org/drawingml/2006/main">
            <a:off x="685800" y="3181350"/>
            <a:ext cx="5905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F3F5ED"/>
                </a:solidFill>
                <a:latin typeface="Liberation Sans"/>
                <a:ea typeface="Liberation Sans"/>
                <a:cs typeface="Liberation Sans"/>
              </a:defRPr>
            </a:pPr>
            <a:r>
              <a:rPr sz="2700" b="0">
                <a:solidFill>
                  <a:srgbClr val="F3F5ED"/>
                </a:solidFill>
                <a:latin typeface="Liberation Sans"/>
                <a:ea typeface="Liberation Sans"/>
                <a:cs typeface="Liberation Sans"/>
              </a:rPr>
              <a:t>Governed skills and agents in the Cortex catalog</a:t>
            </a:r>
          </a:p>
        </p:txBody>
      </p:sp>
      <p:sp>
        <p:nvSpPr>
          <p:cNvPr id="6" name="">
            <a:extLst xmlns:a="http://schemas.openxmlformats.org/drawingml/2006/main">
              <a:ext uri="{FF2B5EF4-FFF2-40B4-BE49-F238E27FC236}">
                <a16:creationId xmlns:a16="http://schemas.microsoft.com/office/drawing/2014/main" id="{C4878A62-E2FF-4205-B288-930595AE661C}"/>
              </a:ext>
            </a:extLst>
          </p:cNvPr>
          <p:cNvSpPr>
            <a:spLocks xmlns:a="http://schemas.openxmlformats.org/drawingml/2006/main" noGrp="1"/>
          </p:cNvSpPr>
          <p:nvPr/>
        </p:nvSpPr>
        <p:spPr>
          <a:xfrm xmlns:a="http://schemas.openxmlformats.org/drawingml/2006/main">
            <a:off x="685800" y="4514850"/>
            <a:ext cx="2905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F3F5ED"/>
                </a:solidFill>
                <a:latin typeface="Liberation Sans"/>
                <a:ea typeface="Liberation Sans"/>
                <a:cs typeface="Liberation Sans"/>
              </a:defRPr>
            </a:pPr>
            <a:r>
              <a:rPr sz="1950" b="1">
                <a:solidFill>
                  <a:srgbClr val="F3F5ED"/>
                </a:solidFill>
                <a:latin typeface="Liberation Sans"/>
                <a:ea typeface="Liberation Sans"/>
                <a:cs typeface="Liberation Sans"/>
              </a:rPr>
              <a:t>Find the role</a:t>
            </a:r>
          </a:p>
        </p:txBody>
      </p:sp>
      <p:sp>
        <p:nvSpPr>
          <p:cNvPr id="7" name="">
            <a:extLst xmlns:a="http://schemas.openxmlformats.org/drawingml/2006/main">
              <a:ext uri="{FF2B5EF4-FFF2-40B4-BE49-F238E27FC236}">
                <a16:creationId xmlns:a16="http://schemas.microsoft.com/office/drawing/2014/main" id="{8B07B5D2-15EC-4970-836A-9059DFC1D0D1}"/>
              </a:ext>
            </a:extLst>
          </p:cNvPr>
          <p:cNvSpPr>
            <a:spLocks xmlns:a="http://schemas.openxmlformats.org/drawingml/2006/main" noGrp="1"/>
          </p:cNvSpPr>
          <p:nvPr/>
        </p:nvSpPr>
        <p:spPr>
          <a:xfrm xmlns:a="http://schemas.openxmlformats.org/drawingml/2006/main">
            <a:off x="685800" y="4953000"/>
            <a:ext cx="2905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Explore reusable capabilities for the work your team needs.</a:t>
            </a:r>
          </a:p>
        </p:txBody>
      </p:sp>
      <p:sp>
        <p:nvSpPr>
          <p:cNvPr id="8" name="">
            <a:extLst xmlns:a="http://schemas.openxmlformats.org/drawingml/2006/main">
              <a:ext uri="{FF2B5EF4-FFF2-40B4-BE49-F238E27FC236}">
                <a16:creationId xmlns:a16="http://schemas.microsoft.com/office/drawing/2014/main" id="{78F0A8FC-02BF-4C09-BFB8-C0CA1AC93897}"/>
              </a:ext>
            </a:extLst>
          </p:cNvPr>
          <p:cNvSpPr>
            <a:spLocks xmlns:a="http://schemas.openxmlformats.org/drawingml/2006/main" noGrp="1"/>
          </p:cNvSpPr>
          <p:nvPr/>
        </p:nvSpPr>
        <p:spPr>
          <a:xfrm xmlns:a="http://schemas.openxmlformats.org/drawingml/2006/main">
            <a:off x="3829050" y="4514850"/>
            <a:ext cx="2905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F3F5ED"/>
                </a:solidFill>
                <a:latin typeface="Liberation Sans"/>
                <a:ea typeface="Liberation Sans"/>
                <a:cs typeface="Liberation Sans"/>
              </a:defRPr>
            </a:pPr>
            <a:r>
              <a:rPr sz="1950" b="1">
                <a:solidFill>
                  <a:srgbClr val="F3F5ED"/>
                </a:solidFill>
                <a:latin typeface="Liberation Sans"/>
                <a:ea typeface="Liberation Sans"/>
                <a:cs typeface="Liberation Sans"/>
              </a:rPr>
              <a:t>Make it yours</a:t>
            </a:r>
          </a:p>
        </p:txBody>
      </p:sp>
      <p:sp>
        <p:nvSpPr>
          <p:cNvPr id="9" name="">
            <a:extLst xmlns:a="http://schemas.openxmlformats.org/drawingml/2006/main">
              <a:ext uri="{FF2B5EF4-FFF2-40B4-BE49-F238E27FC236}">
                <a16:creationId xmlns:a16="http://schemas.microsoft.com/office/drawing/2014/main" id="{BCD3DA4C-F335-4607-88CB-2D5C9442217C}"/>
              </a:ext>
            </a:extLst>
          </p:cNvPr>
          <p:cNvSpPr>
            <a:spLocks xmlns:a="http://schemas.openxmlformats.org/drawingml/2006/main" noGrp="1"/>
          </p:cNvSpPr>
          <p:nvPr/>
        </p:nvSpPr>
        <p:spPr>
          <a:xfrm xmlns:a="http://schemas.openxmlformats.org/drawingml/2006/main">
            <a:off x="3829050" y="4953000"/>
            <a:ext cx="29051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Connect approved data, configure permissions, and test the fit.</a:t>
            </a:r>
          </a:p>
        </p:txBody>
      </p:sp>
      <p:sp>
        <p:nvSpPr>
          <p:cNvPr id="10" name="">
            <a:extLst xmlns:a="http://schemas.openxmlformats.org/drawingml/2006/main">
              <a:ext uri="{FF2B5EF4-FFF2-40B4-BE49-F238E27FC236}">
                <a16:creationId xmlns:a16="http://schemas.microsoft.com/office/drawing/2014/main" id="{9C06F467-35BE-4408-8245-8513DC6A516C}"/>
              </a:ext>
            </a:extLst>
          </p:cNvPr>
          <p:cNvSpPr>
            <a:spLocks xmlns:a="http://schemas.openxmlformats.org/drawingml/2006/main" noGrp="1"/>
          </p:cNvSpPr>
          <p:nvPr/>
        </p:nvSpPr>
        <p:spPr>
          <a:xfrm xmlns:a="http://schemas.openxmlformats.org/drawingml/2006/main">
            <a:off x="685800" y="61245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2E5DC"/>
                </a:solidFill>
                <a:latin typeface="Liberation Sans"/>
                <a:ea typeface="Liberation Sans"/>
                <a:cs typeface="Liberation Sans"/>
              </a:defRPr>
            </a:pPr>
            <a:r>
              <a:rPr sz="1050" b="0">
                <a:solidFill>
                  <a:srgbClr val="D2E5DC"/>
                </a:solidFill>
                <a:latin typeface="Liberation Sans"/>
                <a:ea typeface="Liberation Sans"/>
                <a:cs typeface="Liberation Sans"/>
              </a:rPr>
              <a:t>Published catalog count, September 2026. Installation still requires configuration and evaluation.</a:t>
            </a:r>
          </a:p>
        </p:txBody>
      </p:sp>
      <p:sp>
        <p:nvSpPr>
          <p:cNvPr id="11" name="">
            <a:extLst xmlns:a="http://schemas.openxmlformats.org/drawingml/2006/main">
              <a:ext uri="{FF2B5EF4-FFF2-40B4-BE49-F238E27FC236}">
                <a16:creationId xmlns:a16="http://schemas.microsoft.com/office/drawing/2014/main" id="{2C4D54DA-1779-4001-906D-DD2C4A488DA2}"/>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2E5DC"/>
                </a:solidFill>
                <a:latin typeface="Liberation Sans"/>
                <a:ea typeface="Liberation Sans"/>
                <a:cs typeface="Liberation Sans"/>
              </a:defRPr>
            </a:pPr>
            <a:r>
              <a:rPr sz="825" b="0">
                <a:solidFill>
                  <a:srgbClr val="D2E5DC"/>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486F4AA8-3EDB-49AF-9568-7692D4783575}"/>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04 / 17</a:t>
            </a:r>
          </a:p>
        </p:txBody>
      </p:sp>
    </p:spTree>
    <p:extLst>
      <p:ext uri="{BB962C8B-B14F-4D97-AF65-F5344CB8AC3E}">
        <p14:creationId xmlns:p14="http://schemas.microsoft.com/office/powerpoint/2010/main" val="1338593793"/>
      </p:ext>
    </p:extLst>
  </p:cSld>
</p:sld>
</file>

<file path=ppt/slides/slide5.xml><?xml version="1.0" encoding="utf-8"?>
<p:sld xmlns:p="http://schemas.openxmlformats.org/presentationml/2006/main">
  <p:cSld>
    <p:bg>
      <p:bgPr>
        <a:solidFill xmlns:a="http://schemas.openxmlformats.org/drawingml/2006/main">
          <a:srgbClr val="F3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24f1f6d72464b88"/>
          <a:srcRect xmlns:a="http://schemas.openxmlformats.org/drawingml/2006/main" l="47000" t="0" r="0" b="0"/>
          <a:stretch xmlns:a="http://schemas.openxmlformats.org/drawingml/2006/main"/>
        </p:blipFill>
        <p:spPr>
          <a:xfrm xmlns:a="http://schemas.openxmlformats.org/drawingml/2006/main">
            <a:off x="8382000" y="0"/>
            <a:ext cx="3810000" cy="6858000"/>
          </a:xfrm>
          <a:prstGeom xmlns:a="http://schemas.openxmlformats.org/drawingml/2006/main" prst="rect">
            <a:avLst/>
          </a:prstGeom>
        </p:spPr>
      </p:pic>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d541962b71c4cd0"/>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C41523E-C7BF-4A49-8286-EBED9FDEB1BD}"/>
              </a:ext>
            </a:extLst>
          </p:cNvPr>
          <p:cNvSpPr>
            <a:spLocks xmlns:a="http://schemas.openxmlformats.org/drawingml/2006/main" noGrp="1"/>
          </p:cNvSpPr>
          <p:nvPr/>
        </p:nvSpPr>
        <p:spPr>
          <a:xfrm xmlns:a="http://schemas.openxmlformats.org/drawingml/2006/main">
            <a:off x="5048250" y="447675"/>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9645C"/>
                </a:solidFill>
                <a:latin typeface="Liberation Sans"/>
                <a:ea typeface="Liberation Sans"/>
                <a:cs typeface="Liberation Sans"/>
              </a:defRPr>
            </a:pPr>
            <a:r>
              <a:rPr sz="1275" b="0">
                <a:solidFill>
                  <a:srgbClr val="49645C"/>
                </a:solidFill>
                <a:latin typeface="Liberation Sans"/>
                <a:ea typeface="Liberation Sans"/>
                <a:cs typeface="Liberation Sans"/>
              </a:rPr>
              <a:t>Build</a:t>
            </a:r>
          </a:p>
        </p:txBody>
      </p:sp>
      <p:sp>
        <p:nvSpPr>
          <p:cNvPr id="4" name="">
            <a:extLst xmlns:a="http://schemas.openxmlformats.org/drawingml/2006/main">
              <a:ext uri="{FF2B5EF4-FFF2-40B4-BE49-F238E27FC236}">
                <a16:creationId xmlns:a16="http://schemas.microsoft.com/office/drawing/2014/main" id="{4E564AA2-47A6-4D89-AB70-3EB3F84ACCC4}"/>
              </a:ext>
            </a:extLst>
          </p:cNvPr>
          <p:cNvSpPr>
            <a:spLocks xmlns:a="http://schemas.openxmlformats.org/drawingml/2006/main" noGrp="1"/>
          </p:cNvSpPr>
          <p:nvPr/>
        </p:nvSpPr>
        <p:spPr>
          <a:xfrm xmlns:a="http://schemas.openxmlformats.org/drawingml/2006/main">
            <a:off x="685800" y="1200150"/>
            <a:ext cx="718185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An agent with a</a:t>
            </a:r>
          </a:p>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clear job to do</a:t>
            </a:r>
          </a:p>
        </p:txBody>
      </p:sp>
      <p:sp>
        <p:nvSpPr>
          <p:cNvPr id="5" name="">
            <a:extLst xmlns:a="http://schemas.openxmlformats.org/drawingml/2006/main">
              <a:ext uri="{FF2B5EF4-FFF2-40B4-BE49-F238E27FC236}">
                <a16:creationId xmlns:a16="http://schemas.microsoft.com/office/drawing/2014/main" id="{37D0BFDD-6DB6-4B30-B6DA-79A3B3131E77}"/>
              </a:ext>
            </a:extLst>
          </p:cNvPr>
          <p:cNvSpPr>
            <a:spLocks xmlns:a="http://schemas.openxmlformats.org/drawingml/2006/main" noGrp="1"/>
          </p:cNvSpPr>
          <p:nvPr/>
        </p:nvSpPr>
        <p:spPr>
          <a:xfrm xmlns:a="http://schemas.openxmlformats.org/drawingml/2006/main">
            <a:off x="685800" y="2609850"/>
            <a:ext cx="70675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45C"/>
                </a:solidFill>
                <a:latin typeface="Liberation Sans"/>
                <a:ea typeface="Liberation Sans"/>
                <a:cs typeface="Liberation Sans"/>
              </a:defRPr>
            </a:pPr>
            <a:r>
              <a:rPr sz="1875" b="0">
                <a:solidFill>
                  <a:srgbClr val="49645C"/>
                </a:solidFill>
                <a:latin typeface="Liberation Sans"/>
                <a:ea typeface="Liberation Sans"/>
                <a:cs typeface="Liberation Sans"/>
              </a:rPr>
              <a:t>Agent Studio turns a business role into a configured, testable agent.</a:t>
            </a:r>
          </a:p>
        </p:txBody>
      </p:sp>
      <p:sp>
        <p:nvSpPr>
          <p:cNvPr id="6" name="">
            <a:extLst xmlns:a="http://schemas.openxmlformats.org/drawingml/2006/main">
              <a:ext uri="{FF2B5EF4-FFF2-40B4-BE49-F238E27FC236}">
                <a16:creationId xmlns:a16="http://schemas.microsoft.com/office/drawing/2014/main" id="{F9206C74-65C1-4F63-AC03-FFD77BE8A54F}"/>
              </a:ext>
            </a:extLst>
          </p:cNvPr>
          <p:cNvSpPr>
            <a:spLocks xmlns:a="http://schemas.openxmlformats.org/drawingml/2006/main" noGrp="1"/>
          </p:cNvSpPr>
          <p:nvPr/>
        </p:nvSpPr>
        <p:spPr>
          <a:xfrm xmlns:a="http://schemas.openxmlformats.org/drawingml/2006/main">
            <a:off x="685800" y="34766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D07FA505-F70F-45A1-A992-C07BCE1A5F41}"/>
              </a:ext>
            </a:extLst>
          </p:cNvPr>
          <p:cNvSpPr>
            <a:spLocks xmlns:a="http://schemas.openxmlformats.org/drawingml/2006/main" noGrp="1"/>
          </p:cNvSpPr>
          <p:nvPr/>
        </p:nvSpPr>
        <p:spPr>
          <a:xfrm xmlns:a="http://schemas.openxmlformats.org/drawingml/2006/main">
            <a:off x="1228725" y="34766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Skills and knowledge</a:t>
            </a:r>
          </a:p>
        </p:txBody>
      </p:sp>
      <p:sp>
        <p:nvSpPr>
          <p:cNvPr id="8" name="">
            <a:extLst xmlns:a="http://schemas.openxmlformats.org/drawingml/2006/main">
              <a:ext uri="{FF2B5EF4-FFF2-40B4-BE49-F238E27FC236}">
                <a16:creationId xmlns:a16="http://schemas.microsoft.com/office/drawing/2014/main" id="{DBB91B74-9521-413E-9544-6FF28C0E9754}"/>
              </a:ext>
            </a:extLst>
          </p:cNvPr>
          <p:cNvSpPr>
            <a:spLocks xmlns:a="http://schemas.openxmlformats.org/drawingml/2006/main" noGrp="1"/>
          </p:cNvSpPr>
          <p:nvPr/>
        </p:nvSpPr>
        <p:spPr>
          <a:xfrm xmlns:a="http://schemas.openxmlformats.org/drawingml/2006/main">
            <a:off x="1228725" y="38004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Choose tools and attach approved information sources.</a:t>
            </a:r>
          </a:p>
        </p:txBody>
      </p:sp>
      <p:sp>
        <p:nvSpPr>
          <p:cNvPr id="9" name="">
            <a:extLst xmlns:a="http://schemas.openxmlformats.org/drawingml/2006/main">
              <a:ext uri="{FF2B5EF4-FFF2-40B4-BE49-F238E27FC236}">
                <a16:creationId xmlns:a16="http://schemas.microsoft.com/office/drawing/2014/main" id="{A2FD453C-C092-410A-9429-9B26D4D98EA1}"/>
              </a:ext>
            </a:extLst>
          </p:cNvPr>
          <p:cNvSpPr>
            <a:spLocks xmlns:a="http://schemas.openxmlformats.org/drawingml/2006/main" noGrp="1"/>
          </p:cNvSpPr>
          <p:nvPr/>
        </p:nvSpPr>
        <p:spPr>
          <a:xfrm xmlns:a="http://schemas.openxmlformats.org/drawingml/2006/main">
            <a:off x="685800" y="43529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DC4CB4A3-6F51-409B-9D22-3354DC1E7E81}"/>
              </a:ext>
            </a:extLst>
          </p:cNvPr>
          <p:cNvSpPr>
            <a:spLocks xmlns:a="http://schemas.openxmlformats.org/drawingml/2006/main" noGrp="1"/>
          </p:cNvSpPr>
          <p:nvPr/>
        </p:nvSpPr>
        <p:spPr>
          <a:xfrm xmlns:a="http://schemas.openxmlformats.org/drawingml/2006/main">
            <a:off x="1228725" y="43529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Behavior and boundaries</a:t>
            </a:r>
          </a:p>
        </p:txBody>
      </p:sp>
      <p:sp>
        <p:nvSpPr>
          <p:cNvPr id="11" name="">
            <a:extLst xmlns:a="http://schemas.openxmlformats.org/drawingml/2006/main">
              <a:ext uri="{FF2B5EF4-FFF2-40B4-BE49-F238E27FC236}">
                <a16:creationId xmlns:a16="http://schemas.microsoft.com/office/drawing/2014/main" id="{A8DE1B75-8AD0-4FB8-B707-F323D2360032}"/>
              </a:ext>
            </a:extLst>
          </p:cNvPr>
          <p:cNvSpPr>
            <a:spLocks xmlns:a="http://schemas.openxmlformats.org/drawingml/2006/main" noGrp="1"/>
          </p:cNvSpPr>
          <p:nvPr/>
        </p:nvSpPr>
        <p:spPr>
          <a:xfrm xmlns:a="http://schemas.openxmlformats.org/drawingml/2006/main">
            <a:off x="1228725" y="46767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Define instructions, guardrails, and escalation rules.</a:t>
            </a:r>
          </a:p>
        </p:txBody>
      </p:sp>
      <p:sp>
        <p:nvSpPr>
          <p:cNvPr id="12" name="">
            <a:extLst xmlns:a="http://schemas.openxmlformats.org/drawingml/2006/main">
              <a:ext uri="{FF2B5EF4-FFF2-40B4-BE49-F238E27FC236}">
                <a16:creationId xmlns:a16="http://schemas.microsoft.com/office/drawing/2014/main" id="{4DA39407-1ECE-4F14-976C-026741B51B76}"/>
              </a:ext>
            </a:extLst>
          </p:cNvPr>
          <p:cNvSpPr>
            <a:spLocks xmlns:a="http://schemas.openxmlformats.org/drawingml/2006/main" noGrp="1"/>
          </p:cNvSpPr>
          <p:nvPr/>
        </p:nvSpPr>
        <p:spPr>
          <a:xfrm xmlns:a="http://schemas.openxmlformats.org/drawingml/2006/main">
            <a:off x="685800" y="52292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03</a:t>
            </a:r>
          </a:p>
        </p:txBody>
      </p:sp>
      <p:sp>
        <p:nvSpPr>
          <p:cNvPr id="13" name="">
            <a:extLst xmlns:a="http://schemas.openxmlformats.org/drawingml/2006/main">
              <a:ext uri="{FF2B5EF4-FFF2-40B4-BE49-F238E27FC236}">
                <a16:creationId xmlns:a16="http://schemas.microsoft.com/office/drawing/2014/main" id="{BC9772CB-5D9A-4CC5-A4EA-248C398902E8}"/>
              </a:ext>
            </a:extLst>
          </p:cNvPr>
          <p:cNvSpPr>
            <a:spLocks xmlns:a="http://schemas.openxmlformats.org/drawingml/2006/main" noGrp="1"/>
          </p:cNvSpPr>
          <p:nvPr/>
        </p:nvSpPr>
        <p:spPr>
          <a:xfrm xmlns:a="http://schemas.openxmlformats.org/drawingml/2006/main">
            <a:off x="1228725" y="52292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Evaluation before release</a:t>
            </a:r>
          </a:p>
        </p:txBody>
      </p:sp>
      <p:sp>
        <p:nvSpPr>
          <p:cNvPr id="14" name="">
            <a:extLst xmlns:a="http://schemas.openxmlformats.org/drawingml/2006/main">
              <a:ext uri="{FF2B5EF4-FFF2-40B4-BE49-F238E27FC236}">
                <a16:creationId xmlns:a16="http://schemas.microsoft.com/office/drawing/2014/main" id="{2217BAD5-8E82-4357-9C0A-C1E5DDAAB1F8}"/>
              </a:ext>
            </a:extLst>
          </p:cNvPr>
          <p:cNvSpPr>
            <a:spLocks xmlns:a="http://schemas.openxmlformats.org/drawingml/2006/main" noGrp="1"/>
          </p:cNvSpPr>
          <p:nvPr/>
        </p:nvSpPr>
        <p:spPr>
          <a:xfrm xmlns:a="http://schemas.openxmlformats.org/drawingml/2006/main">
            <a:off x="1228725" y="55530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Chat-test, review results, and meet the reliability threshold.</a:t>
            </a:r>
          </a:p>
        </p:txBody>
      </p:sp>
      <p:sp>
        <p:nvSpPr>
          <p:cNvPr id="15" name="">
            <a:extLst xmlns:a="http://schemas.openxmlformats.org/drawingml/2006/main">
              <a:ext uri="{FF2B5EF4-FFF2-40B4-BE49-F238E27FC236}">
                <a16:creationId xmlns:a16="http://schemas.microsoft.com/office/drawing/2014/main" id="{71F9E703-AC4C-403C-838B-8E2326F66AB4}"/>
              </a:ext>
            </a:extLst>
          </p:cNvPr>
          <p:cNvSpPr>
            <a:spLocks xmlns:a="http://schemas.openxmlformats.org/drawingml/2006/main" noGrp="1"/>
          </p:cNvSpPr>
          <p:nvPr/>
        </p:nvSpPr>
        <p:spPr>
          <a:xfrm xmlns:a="http://schemas.openxmlformats.org/drawingml/2006/main">
            <a:off x="685800" y="6124575"/>
            <a:ext cx="723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9645C"/>
                </a:solidFill>
                <a:latin typeface="Liberation Sans"/>
                <a:ea typeface="Liberation Sans"/>
                <a:cs typeface="Liberation Sans"/>
              </a:defRPr>
            </a:pPr>
            <a:r>
              <a:rPr sz="1050" b="0">
                <a:solidFill>
                  <a:srgbClr val="49645C"/>
                </a:solidFill>
                <a:latin typeface="Liberation Sans"/>
                <a:ea typeface="Liberation Sans"/>
                <a:cs typeface="Liberation Sans"/>
              </a:rPr>
              <a:t>No-code configuration with versioned agent definitions.</a:t>
            </a:r>
          </a:p>
        </p:txBody>
      </p:sp>
      <p:sp>
        <p:nvSpPr>
          <p:cNvPr id="16" name="">
            <a:extLst xmlns:a="http://schemas.openxmlformats.org/drawingml/2006/main">
              <a:ext uri="{FF2B5EF4-FFF2-40B4-BE49-F238E27FC236}">
                <a16:creationId xmlns:a16="http://schemas.microsoft.com/office/drawing/2014/main" id="{56777A25-5D39-4C22-AA4C-0E3521FAAB23}"/>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45C"/>
                </a:solidFill>
                <a:latin typeface="Liberation Sans"/>
                <a:ea typeface="Liberation Sans"/>
                <a:cs typeface="Liberation Sans"/>
              </a:defRPr>
            </a:pPr>
            <a:r>
              <a:rPr sz="825" b="0">
                <a:solidFill>
                  <a:srgbClr val="49645C"/>
                </a:solidFill>
                <a:latin typeface="Liberation Sans"/>
                <a:ea typeface="Liberation Sans"/>
                <a:cs typeface="Liberation Sans"/>
              </a:rPr>
              <a:t>© 2026 Genellipse Inc. All rights reserved.</a:t>
            </a:r>
          </a:p>
        </p:txBody>
      </p:sp>
      <p:sp>
        <p:nvSpPr>
          <p:cNvPr id="17" name="">
            <a:extLst xmlns:a="http://schemas.openxmlformats.org/drawingml/2006/main">
              <a:ext uri="{FF2B5EF4-FFF2-40B4-BE49-F238E27FC236}">
                <a16:creationId xmlns:a16="http://schemas.microsoft.com/office/drawing/2014/main" id="{A8E7AB63-B5F9-4152-B06F-94E4BF5D563A}"/>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05 / 17</a:t>
            </a:r>
          </a:p>
        </p:txBody>
      </p:sp>
    </p:spTree>
    <p:extLst>
      <p:ext uri="{BB962C8B-B14F-4D97-AF65-F5344CB8AC3E}">
        <p14:creationId xmlns:p14="http://schemas.microsoft.com/office/powerpoint/2010/main" val="291144238"/>
      </p:ext>
    </p:extLst>
  </p:cSld>
</p:sld>
</file>

<file path=ppt/slides/slide6.xml><?xml version="1.0" encoding="utf-8"?>
<p:sld xmlns:p="http://schemas.openxmlformats.org/presentationml/2006/main">
  <p:cSld>
    <p:bg>
      <p:bgPr>
        <a:solidFill xmlns:a="http://schemas.openxmlformats.org/drawingml/2006/main">
          <a:srgbClr val="F3F1E9"/>
        </a:solidFill>
      </p:bgPr>
    </p:bg>
    <p:spTree>
      <p:nvGrpSpPr>
        <p:cNvPr id="1" name=""/>
        <p:cNvGrpSpPr/>
        <p:nvPr/>
      </p:nvGrpSpPr>
      <p:grpSpPr>
        <a:xfrm xmlns:a="http://schemas.openxmlformats.org/drawingml/2006/main"/>
      </p:grpSpPr>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eb3ae78b49d84b57"/>
          <a:srcRect xmlns:a="http://schemas.openxmlformats.org/drawingml/2006/main" l="50000" t="0" r="0" b="0"/>
          <a:stretch xmlns:a="http://schemas.openxmlformats.org/drawingml/2006/main"/>
        </p:blipFill>
        <p:spPr>
          <a:xfrm xmlns:a="http://schemas.openxmlformats.org/drawingml/2006/main">
            <a:off x="8858250" y="0"/>
            <a:ext cx="3333750" cy="2762250"/>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5c6d283c9ee74e29"/>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BBAA5FF-31A8-46CC-ACBC-CF28C93DD647}"/>
              </a:ext>
            </a:extLst>
          </p:cNvPr>
          <p:cNvSpPr>
            <a:spLocks xmlns:a="http://schemas.openxmlformats.org/drawingml/2006/main" noGrp="1"/>
          </p:cNvSpPr>
          <p:nvPr/>
        </p:nvSpPr>
        <p:spPr>
          <a:xfrm xmlns:a="http://schemas.openxmlformats.org/drawingml/2006/main">
            <a:off x="6191250" y="4476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9645C"/>
                </a:solidFill>
                <a:latin typeface="Liberation Sans"/>
                <a:ea typeface="Liberation Sans"/>
                <a:cs typeface="Liberation Sans"/>
              </a:defRPr>
            </a:pPr>
            <a:r>
              <a:rPr sz="1275" b="0">
                <a:solidFill>
                  <a:srgbClr val="49645C"/>
                </a:solidFill>
                <a:latin typeface="Liberation Sans"/>
                <a:ea typeface="Liberation Sans"/>
                <a:cs typeface="Liberation Sans"/>
              </a:rPr>
              <a:t>Connect</a:t>
            </a:r>
          </a:p>
        </p:txBody>
      </p:sp>
      <p:sp>
        <p:nvSpPr>
          <p:cNvPr id="4" name="">
            <a:extLst xmlns:a="http://schemas.openxmlformats.org/drawingml/2006/main">
              <a:ext uri="{FF2B5EF4-FFF2-40B4-BE49-F238E27FC236}">
                <a16:creationId xmlns:a16="http://schemas.microsoft.com/office/drawing/2014/main" id="{ED27EB52-16A9-4B8D-824A-8D4A55C372A6}"/>
              </a:ext>
            </a:extLst>
          </p:cNvPr>
          <p:cNvSpPr>
            <a:spLocks xmlns:a="http://schemas.openxmlformats.org/drawingml/2006/main" noGrp="1"/>
          </p:cNvSpPr>
          <p:nvPr/>
        </p:nvSpPr>
        <p:spPr>
          <a:xfrm xmlns:a="http://schemas.openxmlformats.org/drawingml/2006/main">
            <a:off x="685800" y="1181100"/>
            <a:ext cx="7762875"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173F3B"/>
                </a:solidFill>
                <a:latin typeface="Liberation Sans"/>
                <a:ea typeface="Liberation Sans"/>
                <a:cs typeface="Liberation Sans"/>
              </a:defRPr>
            </a:pPr>
            <a:r>
              <a:rPr sz="4050" b="0">
                <a:solidFill>
                  <a:srgbClr val="173F3B"/>
                </a:solidFill>
                <a:latin typeface="Liberation Sans"/>
                <a:ea typeface="Liberation Sans"/>
                <a:cs typeface="Liberation Sans"/>
              </a:rPr>
              <a:t>Business context</a:t>
            </a:r>
          </a:p>
          <a:p xmlns:a="http://schemas.openxmlformats.org/drawingml/2006/main">
            <a:pPr>
              <a:defRPr sz="4050" b="0">
                <a:solidFill>
                  <a:srgbClr val="173F3B"/>
                </a:solidFill>
                <a:latin typeface="Liberation Sans"/>
                <a:ea typeface="Liberation Sans"/>
                <a:cs typeface="Liberation Sans"/>
              </a:defRPr>
            </a:pPr>
            <a:r>
              <a:rPr sz="4050" b="0">
                <a:solidFill>
                  <a:srgbClr val="173F3B"/>
                </a:solidFill>
                <a:latin typeface="Liberation Sans"/>
                <a:ea typeface="Liberation Sans"/>
                <a:cs typeface="Liberation Sans"/>
              </a:rPr>
              <a:t>meets controlled action</a:t>
            </a:r>
          </a:p>
        </p:txBody>
      </p:sp>
      <p:sp>
        <p:nvSpPr>
          <p:cNvPr id="5" name="">
            <a:extLst xmlns:a="http://schemas.openxmlformats.org/drawingml/2006/main">
              <a:ext uri="{FF2B5EF4-FFF2-40B4-BE49-F238E27FC236}">
                <a16:creationId xmlns:a16="http://schemas.microsoft.com/office/drawing/2014/main" id="{BE42A3D7-4C5A-48DC-915D-12FA457E7536}"/>
              </a:ext>
            </a:extLst>
          </p:cNvPr>
          <p:cNvSpPr>
            <a:spLocks xmlns:a="http://schemas.openxmlformats.org/drawingml/2006/main" noGrp="1"/>
          </p:cNvSpPr>
          <p:nvPr/>
        </p:nvSpPr>
        <p:spPr>
          <a:xfrm xmlns:a="http://schemas.openxmlformats.org/drawingml/2006/main">
            <a:off x="685800" y="2714625"/>
            <a:ext cx="8477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45C"/>
                </a:solidFill>
                <a:latin typeface="Liberation Sans"/>
                <a:ea typeface="Liberation Sans"/>
                <a:cs typeface="Liberation Sans"/>
              </a:defRPr>
            </a:pPr>
            <a:r>
              <a:rPr sz="2025" b="0">
                <a:solidFill>
                  <a:srgbClr val="49645C"/>
                </a:solidFill>
                <a:latin typeface="Liberation Sans"/>
                <a:ea typeface="Liberation Sans"/>
                <a:cs typeface="Liberation Sans"/>
              </a:rPr>
              <a:t>Connect existing knowledge and applications through permissioned interfaces.</a:t>
            </a:r>
          </a:p>
        </p:txBody>
      </p:sp>
      <p:sp>
        <p:nvSpPr>
          <p:cNvPr id="6" name="">
            <a:extLst xmlns:a="http://schemas.openxmlformats.org/drawingml/2006/main">
              <a:ext uri="{FF2B5EF4-FFF2-40B4-BE49-F238E27FC236}">
                <a16:creationId xmlns:a16="http://schemas.microsoft.com/office/drawing/2014/main" id="{99BE38B5-0AC2-483C-8792-C3AE6C1C04EA}"/>
              </a:ext>
            </a:extLst>
          </p:cNvPr>
          <p:cNvSpPr>
            <a:spLocks xmlns:a="http://schemas.openxmlformats.org/drawingml/2006/main" noGrp="1"/>
          </p:cNvSpPr>
          <p:nvPr/>
        </p:nvSpPr>
        <p:spPr>
          <a:xfrm xmlns:a="http://schemas.openxmlformats.org/drawingml/2006/main">
            <a:off x="6858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2A5D74B8-411A-40F1-86B8-08BEB7A5FEEF}"/>
              </a:ext>
            </a:extLst>
          </p:cNvPr>
          <p:cNvSpPr>
            <a:spLocks xmlns:a="http://schemas.openxmlformats.org/drawingml/2006/main" noGrp="1"/>
          </p:cNvSpPr>
          <p:nvPr/>
        </p:nvSpPr>
        <p:spPr>
          <a:xfrm xmlns:a="http://schemas.openxmlformats.org/drawingml/2006/main">
            <a:off x="6858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Knowledge</a:t>
            </a:r>
          </a:p>
        </p:txBody>
      </p:sp>
      <p:sp>
        <p:nvSpPr>
          <p:cNvPr id="8" name="">
            <a:extLst xmlns:a="http://schemas.openxmlformats.org/drawingml/2006/main">
              <a:ext uri="{FF2B5EF4-FFF2-40B4-BE49-F238E27FC236}">
                <a16:creationId xmlns:a16="http://schemas.microsoft.com/office/drawing/2014/main" id="{EE720C5D-E21C-4AF1-B7BD-9BEC873EA875}"/>
              </a:ext>
            </a:extLst>
          </p:cNvPr>
          <p:cNvSpPr>
            <a:spLocks xmlns:a="http://schemas.openxmlformats.org/drawingml/2006/main" noGrp="1"/>
          </p:cNvSpPr>
          <p:nvPr/>
        </p:nvSpPr>
        <p:spPr>
          <a:xfrm xmlns:a="http://schemas.openxmlformats.org/drawingml/2006/main">
            <a:off x="6858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Documents and approved sources</a:t>
            </a:r>
          </a:p>
        </p:txBody>
      </p:sp>
      <p:sp>
        <p:nvSpPr>
          <p:cNvPr id="9" name="">
            <a:extLst xmlns:a="http://schemas.openxmlformats.org/drawingml/2006/main">
              <a:ext uri="{FF2B5EF4-FFF2-40B4-BE49-F238E27FC236}">
                <a16:creationId xmlns:a16="http://schemas.microsoft.com/office/drawing/2014/main" id="{EAB85955-C4D0-475D-B9D8-EB95DDB2361F}"/>
              </a:ext>
            </a:extLst>
          </p:cNvPr>
          <p:cNvSpPr>
            <a:spLocks xmlns:a="http://schemas.openxmlformats.org/drawingml/2006/main" noGrp="1"/>
          </p:cNvSpPr>
          <p:nvPr/>
        </p:nvSpPr>
        <p:spPr>
          <a:xfrm xmlns:a="http://schemas.openxmlformats.org/drawingml/2006/main">
            <a:off x="34290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4B748444-BA4E-4AA3-ABDD-5025FEEEC3E0}"/>
              </a:ext>
            </a:extLst>
          </p:cNvPr>
          <p:cNvSpPr>
            <a:spLocks xmlns:a="http://schemas.openxmlformats.org/drawingml/2006/main" noGrp="1"/>
          </p:cNvSpPr>
          <p:nvPr/>
        </p:nvSpPr>
        <p:spPr>
          <a:xfrm xmlns:a="http://schemas.openxmlformats.org/drawingml/2006/main">
            <a:off x="34290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Business objects</a:t>
            </a:r>
          </a:p>
        </p:txBody>
      </p:sp>
      <p:sp>
        <p:nvSpPr>
          <p:cNvPr id="11" name="">
            <a:extLst xmlns:a="http://schemas.openxmlformats.org/drawingml/2006/main">
              <a:ext uri="{FF2B5EF4-FFF2-40B4-BE49-F238E27FC236}">
                <a16:creationId xmlns:a16="http://schemas.microsoft.com/office/drawing/2014/main" id="{0AABC507-5BB2-4D83-A7A8-C57282C2C6B0}"/>
              </a:ext>
            </a:extLst>
          </p:cNvPr>
          <p:cNvSpPr>
            <a:spLocks xmlns:a="http://schemas.openxmlformats.org/drawingml/2006/main" noGrp="1"/>
          </p:cNvSpPr>
          <p:nvPr/>
        </p:nvSpPr>
        <p:spPr>
          <a:xfrm xmlns:a="http://schemas.openxmlformats.org/drawingml/2006/main">
            <a:off x="34290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Shared definitions and object permissions</a:t>
            </a:r>
          </a:p>
        </p:txBody>
      </p:sp>
      <p:sp>
        <p:nvSpPr>
          <p:cNvPr id="12" name="">
            <a:extLst xmlns:a="http://schemas.openxmlformats.org/drawingml/2006/main">
              <a:ext uri="{FF2B5EF4-FFF2-40B4-BE49-F238E27FC236}">
                <a16:creationId xmlns:a16="http://schemas.microsoft.com/office/drawing/2014/main" id="{17003E0D-5601-46AC-B521-4C898585F21F}"/>
              </a:ext>
            </a:extLst>
          </p:cNvPr>
          <p:cNvSpPr>
            <a:spLocks xmlns:a="http://schemas.openxmlformats.org/drawingml/2006/main" noGrp="1"/>
          </p:cNvSpPr>
          <p:nvPr/>
        </p:nvSpPr>
        <p:spPr>
          <a:xfrm xmlns:a="http://schemas.openxmlformats.org/drawingml/2006/main">
            <a:off x="61722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03</a:t>
            </a:r>
          </a:p>
        </p:txBody>
      </p:sp>
      <p:sp>
        <p:nvSpPr>
          <p:cNvPr id="13" name="">
            <a:extLst xmlns:a="http://schemas.openxmlformats.org/drawingml/2006/main">
              <a:ext uri="{FF2B5EF4-FFF2-40B4-BE49-F238E27FC236}">
                <a16:creationId xmlns:a16="http://schemas.microsoft.com/office/drawing/2014/main" id="{4A8CF8C7-824E-478A-8762-9240A5CB9D4E}"/>
              </a:ext>
            </a:extLst>
          </p:cNvPr>
          <p:cNvSpPr>
            <a:spLocks xmlns:a="http://schemas.openxmlformats.org/drawingml/2006/main" noGrp="1"/>
          </p:cNvSpPr>
          <p:nvPr/>
        </p:nvSpPr>
        <p:spPr>
          <a:xfrm xmlns:a="http://schemas.openxmlformats.org/drawingml/2006/main">
            <a:off x="61722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Agent runtime</a:t>
            </a:r>
          </a:p>
        </p:txBody>
      </p:sp>
      <p:sp>
        <p:nvSpPr>
          <p:cNvPr id="14" name="">
            <a:extLst xmlns:a="http://schemas.openxmlformats.org/drawingml/2006/main">
              <a:ext uri="{FF2B5EF4-FFF2-40B4-BE49-F238E27FC236}">
                <a16:creationId xmlns:a16="http://schemas.microsoft.com/office/drawing/2014/main" id="{7B546B4F-6024-4471-8D50-4A09A46ECE06}"/>
              </a:ext>
            </a:extLst>
          </p:cNvPr>
          <p:cNvSpPr>
            <a:spLocks xmlns:a="http://schemas.openxmlformats.org/drawingml/2006/main" noGrp="1"/>
          </p:cNvSpPr>
          <p:nvPr/>
        </p:nvSpPr>
        <p:spPr>
          <a:xfrm xmlns:a="http://schemas.openxmlformats.org/drawingml/2006/main">
            <a:off x="61722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Model, tools, and policy checks</a:t>
            </a:r>
          </a:p>
        </p:txBody>
      </p:sp>
      <p:sp>
        <p:nvSpPr>
          <p:cNvPr id="15" name="">
            <a:extLst xmlns:a="http://schemas.openxmlformats.org/drawingml/2006/main">
              <a:ext uri="{FF2B5EF4-FFF2-40B4-BE49-F238E27FC236}">
                <a16:creationId xmlns:a16="http://schemas.microsoft.com/office/drawing/2014/main" id="{6074EFBB-8D7A-4A7E-8765-CD7FBB61C40D}"/>
              </a:ext>
            </a:extLst>
          </p:cNvPr>
          <p:cNvSpPr>
            <a:spLocks xmlns:a="http://schemas.openxmlformats.org/drawingml/2006/main" noGrp="1"/>
          </p:cNvSpPr>
          <p:nvPr/>
        </p:nvSpPr>
        <p:spPr>
          <a:xfrm xmlns:a="http://schemas.openxmlformats.org/drawingml/2006/main">
            <a:off x="89154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04</a:t>
            </a:r>
          </a:p>
        </p:txBody>
      </p:sp>
      <p:sp>
        <p:nvSpPr>
          <p:cNvPr id="16" name="">
            <a:extLst xmlns:a="http://schemas.openxmlformats.org/drawingml/2006/main">
              <a:ext uri="{FF2B5EF4-FFF2-40B4-BE49-F238E27FC236}">
                <a16:creationId xmlns:a16="http://schemas.microsoft.com/office/drawing/2014/main" id="{0222C7C6-C9CD-4713-A868-27358BB7E877}"/>
              </a:ext>
            </a:extLst>
          </p:cNvPr>
          <p:cNvSpPr>
            <a:spLocks xmlns:a="http://schemas.openxmlformats.org/drawingml/2006/main" noGrp="1"/>
          </p:cNvSpPr>
          <p:nvPr/>
        </p:nvSpPr>
        <p:spPr>
          <a:xfrm xmlns:a="http://schemas.openxmlformats.org/drawingml/2006/main">
            <a:off x="89154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System action</a:t>
            </a:r>
          </a:p>
        </p:txBody>
      </p:sp>
      <p:sp>
        <p:nvSpPr>
          <p:cNvPr id="17" name="">
            <a:extLst xmlns:a="http://schemas.openxmlformats.org/drawingml/2006/main">
              <a:ext uri="{FF2B5EF4-FFF2-40B4-BE49-F238E27FC236}">
                <a16:creationId xmlns:a16="http://schemas.microsoft.com/office/drawing/2014/main" id="{0A2B2336-9767-435F-9A77-48C9E2EDAC83}"/>
              </a:ext>
            </a:extLst>
          </p:cNvPr>
          <p:cNvSpPr>
            <a:spLocks xmlns:a="http://schemas.openxmlformats.org/drawingml/2006/main" noGrp="1"/>
          </p:cNvSpPr>
          <p:nvPr/>
        </p:nvSpPr>
        <p:spPr>
          <a:xfrm xmlns:a="http://schemas.openxmlformats.org/drawingml/2006/main">
            <a:off x="89154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An authorized task with a recorded outcome</a:t>
            </a:r>
          </a:p>
        </p:txBody>
      </p:sp>
      <p:sp>
        <p:nvSpPr>
          <p:cNvPr id="18" name="">
            <a:extLst xmlns:a="http://schemas.openxmlformats.org/drawingml/2006/main">
              <a:ext uri="{FF2B5EF4-FFF2-40B4-BE49-F238E27FC236}">
                <a16:creationId xmlns:a16="http://schemas.microsoft.com/office/drawing/2014/main" id="{D96BA315-451B-4F81-9147-F0E647487D44}"/>
              </a:ext>
            </a:extLst>
          </p:cNvPr>
          <p:cNvSpPr>
            <a:spLocks xmlns:a="http://schemas.openxmlformats.org/drawingml/2006/main" noGrp="1"/>
          </p:cNvSpPr>
          <p:nvPr/>
        </p:nvSpPr>
        <p:spPr>
          <a:xfrm xmlns:a="http://schemas.openxmlformats.org/drawingml/2006/main">
            <a:off x="685800" y="61245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9645C"/>
                </a:solidFill>
                <a:latin typeface="Liberation Sans"/>
                <a:ea typeface="Liberation Sans"/>
                <a:cs typeface="Liberation Sans"/>
              </a:defRPr>
            </a:pPr>
            <a:r>
              <a:rPr sz="1050" b="0">
                <a:solidFill>
                  <a:srgbClr val="49645C"/>
                </a:solidFill>
                <a:latin typeface="Liberation Sans"/>
                <a:ea typeface="Liberation Sans"/>
                <a:cs typeface="Liberation Sans"/>
              </a:rPr>
              <a:t>Conceptual architecture. Interfaces, data readiness, and deployment topology are agreed per engagement.</a:t>
            </a:r>
          </a:p>
        </p:txBody>
      </p:sp>
      <p:sp>
        <p:nvSpPr>
          <p:cNvPr id="19" name="">
            <a:extLst xmlns:a="http://schemas.openxmlformats.org/drawingml/2006/main">
              <a:ext uri="{FF2B5EF4-FFF2-40B4-BE49-F238E27FC236}">
                <a16:creationId xmlns:a16="http://schemas.microsoft.com/office/drawing/2014/main" id="{AD820393-1E68-4C50-B62E-A90D8407B407}"/>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45C"/>
                </a:solidFill>
                <a:latin typeface="Liberation Sans"/>
                <a:ea typeface="Liberation Sans"/>
                <a:cs typeface="Liberation Sans"/>
              </a:defRPr>
            </a:pPr>
            <a:r>
              <a:rPr sz="825" b="0">
                <a:solidFill>
                  <a:srgbClr val="49645C"/>
                </a:solidFill>
                <a:latin typeface="Liberation Sans"/>
                <a:ea typeface="Liberation Sans"/>
                <a:cs typeface="Liberation Sans"/>
              </a:rPr>
              <a:t>© 2026 Genellipse Inc. All rights reserved.</a:t>
            </a:r>
          </a:p>
        </p:txBody>
      </p:sp>
      <p:sp>
        <p:nvSpPr>
          <p:cNvPr id="20" name="">
            <a:extLst xmlns:a="http://schemas.openxmlformats.org/drawingml/2006/main">
              <a:ext uri="{FF2B5EF4-FFF2-40B4-BE49-F238E27FC236}">
                <a16:creationId xmlns:a16="http://schemas.microsoft.com/office/drawing/2014/main" id="{7E1E8DBB-20E7-46F1-89A0-EE26872C159E}"/>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45C"/>
                </a:solidFill>
                <a:latin typeface="Liberation Sans"/>
                <a:ea typeface="Liberation Sans"/>
                <a:cs typeface="Liberation Sans"/>
              </a:defRPr>
            </a:pPr>
            <a:r>
              <a:rPr sz="900" b="0">
                <a:solidFill>
                  <a:srgbClr val="49645C"/>
                </a:solidFill>
                <a:latin typeface="Liberation Sans"/>
                <a:ea typeface="Liberation Sans"/>
                <a:cs typeface="Liberation Sans"/>
              </a:rPr>
              <a:t>06 / 17</a:t>
            </a:r>
          </a:p>
        </p:txBody>
      </p:sp>
    </p:spTree>
    <p:extLst>
      <p:ext uri="{BB962C8B-B14F-4D97-AF65-F5344CB8AC3E}">
        <p14:creationId xmlns:p14="http://schemas.microsoft.com/office/powerpoint/2010/main" val="608137973"/>
      </p:ext>
    </p:extLst>
  </p:cSld>
</p:sld>
</file>

<file path=ppt/slides/slide7.xml><?xml version="1.0" encoding="utf-8"?>
<p:sld xmlns:p="http://schemas.openxmlformats.org/presentationml/2006/main">
  <p:cSld>
    <p:bg>
      <p:bgPr>
        <a:solidFill xmlns:a="http://schemas.openxmlformats.org/drawingml/2006/main">
          <a:srgbClr val="F3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5dd688f78004293"/>
          <a:srcRect xmlns:a="http://schemas.openxmlformats.org/drawingml/2006/main" l="47000" t="0" r="0" b="0"/>
          <a:stretch xmlns:a="http://schemas.openxmlformats.org/drawingml/2006/main"/>
        </p:blipFill>
        <p:spPr>
          <a:xfrm xmlns:a="http://schemas.openxmlformats.org/drawingml/2006/main">
            <a:off x="8382000" y="0"/>
            <a:ext cx="3810000" cy="6858000"/>
          </a:xfrm>
          <a:prstGeom xmlns:a="http://schemas.openxmlformats.org/drawingml/2006/main" prst="rect">
            <a:avLst/>
          </a:prstGeom>
        </p:spPr>
      </p:pic>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30a497fc10147a2"/>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44DDEA9-6749-459D-A24C-F370D7A5D350}"/>
              </a:ext>
            </a:extLst>
          </p:cNvPr>
          <p:cNvSpPr>
            <a:spLocks xmlns:a="http://schemas.openxmlformats.org/drawingml/2006/main" noGrp="1"/>
          </p:cNvSpPr>
          <p:nvPr/>
        </p:nvSpPr>
        <p:spPr>
          <a:xfrm xmlns:a="http://schemas.openxmlformats.org/drawingml/2006/main">
            <a:off x="5048250" y="447675"/>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9645C"/>
                </a:solidFill>
                <a:latin typeface="Liberation Sans"/>
                <a:ea typeface="Liberation Sans"/>
                <a:cs typeface="Liberation Sans"/>
              </a:defRPr>
            </a:pPr>
            <a:r>
              <a:rPr sz="1275" b="0">
                <a:solidFill>
                  <a:srgbClr val="49645C"/>
                </a:solidFill>
                <a:latin typeface="Liberation Sans"/>
                <a:ea typeface="Liberation Sans"/>
                <a:cs typeface="Liberation Sans"/>
              </a:rPr>
              <a:t>Identity &amp; access</a:t>
            </a:r>
          </a:p>
        </p:txBody>
      </p:sp>
      <p:sp>
        <p:nvSpPr>
          <p:cNvPr id="4" name="">
            <a:extLst xmlns:a="http://schemas.openxmlformats.org/drawingml/2006/main">
              <a:ext uri="{FF2B5EF4-FFF2-40B4-BE49-F238E27FC236}">
                <a16:creationId xmlns:a16="http://schemas.microsoft.com/office/drawing/2014/main" id="{64A349E3-E7C9-4A97-A2EC-F766324E6FD5}"/>
              </a:ext>
            </a:extLst>
          </p:cNvPr>
          <p:cNvSpPr>
            <a:spLocks xmlns:a="http://schemas.openxmlformats.org/drawingml/2006/main" noGrp="1"/>
          </p:cNvSpPr>
          <p:nvPr/>
        </p:nvSpPr>
        <p:spPr>
          <a:xfrm xmlns:a="http://schemas.openxmlformats.org/drawingml/2006/main">
            <a:off x="685800" y="1200150"/>
            <a:ext cx="718185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Every agent needs</a:t>
            </a:r>
          </a:p>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a defined identity</a:t>
            </a:r>
          </a:p>
        </p:txBody>
      </p:sp>
      <p:sp>
        <p:nvSpPr>
          <p:cNvPr id="5" name="">
            <a:extLst xmlns:a="http://schemas.openxmlformats.org/drawingml/2006/main">
              <a:ext uri="{FF2B5EF4-FFF2-40B4-BE49-F238E27FC236}">
                <a16:creationId xmlns:a16="http://schemas.microsoft.com/office/drawing/2014/main" id="{38E03F75-3CF7-4571-B286-E6350655CB92}"/>
              </a:ext>
            </a:extLst>
          </p:cNvPr>
          <p:cNvSpPr>
            <a:spLocks xmlns:a="http://schemas.openxmlformats.org/drawingml/2006/main" noGrp="1"/>
          </p:cNvSpPr>
          <p:nvPr/>
        </p:nvSpPr>
        <p:spPr>
          <a:xfrm xmlns:a="http://schemas.openxmlformats.org/drawingml/2006/main">
            <a:off x="685800" y="2609850"/>
            <a:ext cx="70675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45C"/>
                </a:solidFill>
                <a:latin typeface="Liberation Sans"/>
                <a:ea typeface="Liberation Sans"/>
                <a:cs typeface="Liberation Sans"/>
              </a:defRPr>
            </a:pPr>
            <a:r>
              <a:rPr sz="1875" b="0">
                <a:solidFill>
                  <a:srgbClr val="49645C"/>
                </a:solidFill>
                <a:latin typeface="Liberation Sans"/>
                <a:ea typeface="Liberation Sans"/>
                <a:cs typeface="Liberation Sans"/>
              </a:rPr>
              <a:t>Make access part of the agent design, with an owner and a clearly bounded role.</a:t>
            </a:r>
          </a:p>
        </p:txBody>
      </p:sp>
      <p:sp>
        <p:nvSpPr>
          <p:cNvPr id="6" name="">
            <a:extLst xmlns:a="http://schemas.openxmlformats.org/drawingml/2006/main">
              <a:ext uri="{FF2B5EF4-FFF2-40B4-BE49-F238E27FC236}">
                <a16:creationId xmlns:a16="http://schemas.microsoft.com/office/drawing/2014/main" id="{6CA7011F-793B-4C04-A0D9-AF94B4CDCDCC}"/>
              </a:ext>
            </a:extLst>
          </p:cNvPr>
          <p:cNvSpPr>
            <a:spLocks xmlns:a="http://schemas.openxmlformats.org/drawingml/2006/main" noGrp="1"/>
          </p:cNvSpPr>
          <p:nvPr/>
        </p:nvSpPr>
        <p:spPr>
          <a:xfrm xmlns:a="http://schemas.openxmlformats.org/drawingml/2006/main">
            <a:off x="685800" y="34766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D0DB4634-C0F8-4541-92D5-ABE8A41C740F}"/>
              </a:ext>
            </a:extLst>
          </p:cNvPr>
          <p:cNvSpPr>
            <a:spLocks xmlns:a="http://schemas.openxmlformats.org/drawingml/2006/main" noGrp="1"/>
          </p:cNvSpPr>
          <p:nvPr/>
        </p:nvSpPr>
        <p:spPr>
          <a:xfrm xmlns:a="http://schemas.openxmlformats.org/drawingml/2006/main">
            <a:off x="1228725" y="34766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Accountable ownership</a:t>
            </a:r>
          </a:p>
        </p:txBody>
      </p:sp>
      <p:sp>
        <p:nvSpPr>
          <p:cNvPr id="8" name="">
            <a:extLst xmlns:a="http://schemas.openxmlformats.org/drawingml/2006/main">
              <a:ext uri="{FF2B5EF4-FFF2-40B4-BE49-F238E27FC236}">
                <a16:creationId xmlns:a16="http://schemas.microsoft.com/office/drawing/2014/main" id="{7E58F749-FEE4-4625-A329-A671AFC5186C}"/>
              </a:ext>
            </a:extLst>
          </p:cNvPr>
          <p:cNvSpPr>
            <a:spLocks xmlns:a="http://schemas.openxmlformats.org/drawingml/2006/main" noGrp="1"/>
          </p:cNvSpPr>
          <p:nvPr/>
        </p:nvSpPr>
        <p:spPr>
          <a:xfrm xmlns:a="http://schemas.openxmlformats.org/drawingml/2006/main">
            <a:off x="1228725" y="38004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Name the business and technical owners of each agent.</a:t>
            </a:r>
          </a:p>
        </p:txBody>
      </p:sp>
      <p:sp>
        <p:nvSpPr>
          <p:cNvPr id="9" name="">
            <a:extLst xmlns:a="http://schemas.openxmlformats.org/drawingml/2006/main">
              <a:ext uri="{FF2B5EF4-FFF2-40B4-BE49-F238E27FC236}">
                <a16:creationId xmlns:a16="http://schemas.microsoft.com/office/drawing/2014/main" id="{97850064-D487-4D9C-8713-AF3BBA5754DC}"/>
              </a:ext>
            </a:extLst>
          </p:cNvPr>
          <p:cNvSpPr>
            <a:spLocks xmlns:a="http://schemas.openxmlformats.org/drawingml/2006/main" noGrp="1"/>
          </p:cNvSpPr>
          <p:nvPr/>
        </p:nvSpPr>
        <p:spPr>
          <a:xfrm xmlns:a="http://schemas.openxmlformats.org/drawingml/2006/main">
            <a:off x="685800" y="43529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EBD3FF38-F488-4BF9-AFFB-4C6F822CBAB0}"/>
              </a:ext>
            </a:extLst>
          </p:cNvPr>
          <p:cNvSpPr>
            <a:spLocks xmlns:a="http://schemas.openxmlformats.org/drawingml/2006/main" noGrp="1"/>
          </p:cNvSpPr>
          <p:nvPr/>
        </p:nvSpPr>
        <p:spPr>
          <a:xfrm xmlns:a="http://schemas.openxmlformats.org/drawingml/2006/main">
            <a:off x="1228725" y="43529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Least-privilege access</a:t>
            </a:r>
          </a:p>
        </p:txBody>
      </p:sp>
      <p:sp>
        <p:nvSpPr>
          <p:cNvPr id="11" name="">
            <a:extLst xmlns:a="http://schemas.openxmlformats.org/drawingml/2006/main">
              <a:ext uri="{FF2B5EF4-FFF2-40B4-BE49-F238E27FC236}">
                <a16:creationId xmlns:a16="http://schemas.microsoft.com/office/drawing/2014/main" id="{E225A8DD-EC0F-4587-9229-C86AA4E8520E}"/>
              </a:ext>
            </a:extLst>
          </p:cNvPr>
          <p:cNvSpPr>
            <a:spLocks xmlns:a="http://schemas.openxmlformats.org/drawingml/2006/main" noGrp="1"/>
          </p:cNvSpPr>
          <p:nvPr/>
        </p:nvSpPr>
        <p:spPr>
          <a:xfrm xmlns:a="http://schemas.openxmlformats.org/drawingml/2006/main">
            <a:off x="1228725" y="46767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Limit the models, tools, objects, and actions the role may use.</a:t>
            </a:r>
          </a:p>
        </p:txBody>
      </p:sp>
      <p:sp>
        <p:nvSpPr>
          <p:cNvPr id="12" name="">
            <a:extLst xmlns:a="http://schemas.openxmlformats.org/drawingml/2006/main">
              <a:ext uri="{FF2B5EF4-FFF2-40B4-BE49-F238E27FC236}">
                <a16:creationId xmlns:a16="http://schemas.microsoft.com/office/drawing/2014/main" id="{D2016C54-5777-40F8-9A4F-703BA45863A9}"/>
              </a:ext>
            </a:extLst>
          </p:cNvPr>
          <p:cNvSpPr>
            <a:spLocks xmlns:a="http://schemas.openxmlformats.org/drawingml/2006/main" noGrp="1"/>
          </p:cNvSpPr>
          <p:nvPr/>
        </p:nvSpPr>
        <p:spPr>
          <a:xfrm xmlns:a="http://schemas.openxmlformats.org/drawingml/2006/main">
            <a:off x="685800" y="52292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03</a:t>
            </a:r>
          </a:p>
        </p:txBody>
      </p:sp>
      <p:sp>
        <p:nvSpPr>
          <p:cNvPr id="13" name="">
            <a:extLst xmlns:a="http://schemas.openxmlformats.org/drawingml/2006/main">
              <a:ext uri="{FF2B5EF4-FFF2-40B4-BE49-F238E27FC236}">
                <a16:creationId xmlns:a16="http://schemas.microsoft.com/office/drawing/2014/main" id="{84C3A3CC-AC03-494A-BBE1-656B5ABE2FFA}"/>
              </a:ext>
            </a:extLst>
          </p:cNvPr>
          <p:cNvSpPr>
            <a:spLocks xmlns:a="http://schemas.openxmlformats.org/drawingml/2006/main" noGrp="1"/>
          </p:cNvSpPr>
          <p:nvPr/>
        </p:nvSpPr>
        <p:spPr>
          <a:xfrm xmlns:a="http://schemas.openxmlformats.org/drawingml/2006/main">
            <a:off x="1228725" y="52292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Reviewable changes</a:t>
            </a:r>
          </a:p>
        </p:txBody>
      </p:sp>
      <p:sp>
        <p:nvSpPr>
          <p:cNvPr id="14" name="">
            <a:extLst xmlns:a="http://schemas.openxmlformats.org/drawingml/2006/main">
              <a:ext uri="{FF2B5EF4-FFF2-40B4-BE49-F238E27FC236}">
                <a16:creationId xmlns:a16="http://schemas.microsoft.com/office/drawing/2014/main" id="{8CED6A74-AFBD-47EF-B486-A8115B3D8436}"/>
              </a:ext>
            </a:extLst>
          </p:cNvPr>
          <p:cNvSpPr>
            <a:spLocks xmlns:a="http://schemas.openxmlformats.org/drawingml/2006/main" noGrp="1"/>
          </p:cNvSpPr>
          <p:nvPr/>
        </p:nvSpPr>
        <p:spPr>
          <a:xfrm xmlns:a="http://schemas.openxmlformats.org/drawingml/2006/main">
            <a:off x="1228725" y="55530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Revisit permissions when the workflow or responsibilities change.</a:t>
            </a:r>
          </a:p>
        </p:txBody>
      </p:sp>
      <p:sp>
        <p:nvSpPr>
          <p:cNvPr id="15" name="">
            <a:extLst xmlns:a="http://schemas.openxmlformats.org/drawingml/2006/main">
              <a:ext uri="{FF2B5EF4-FFF2-40B4-BE49-F238E27FC236}">
                <a16:creationId xmlns:a16="http://schemas.microsoft.com/office/drawing/2014/main" id="{51163136-85F8-4553-9A9A-7F554E871832}"/>
              </a:ext>
            </a:extLst>
          </p:cNvPr>
          <p:cNvSpPr>
            <a:spLocks xmlns:a="http://schemas.openxmlformats.org/drawingml/2006/main" noGrp="1"/>
          </p:cNvSpPr>
          <p:nvPr/>
        </p:nvSpPr>
        <p:spPr>
          <a:xfrm xmlns:a="http://schemas.openxmlformats.org/drawingml/2006/main">
            <a:off x="685800" y="6124575"/>
            <a:ext cx="723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9645C"/>
                </a:solidFill>
                <a:latin typeface="Liberation Sans"/>
                <a:ea typeface="Liberation Sans"/>
                <a:cs typeface="Liberation Sans"/>
              </a:defRPr>
            </a:pPr>
            <a:r>
              <a:rPr sz="1050" b="0">
                <a:solidFill>
                  <a:srgbClr val="49645C"/>
                </a:solidFill>
                <a:latin typeface="Liberation Sans"/>
                <a:ea typeface="Liberation Sans"/>
                <a:cs typeface="Liberation Sans"/>
              </a:rPr>
              <a:t>Genellipse helps map access requirements to the intended business workflow.</a:t>
            </a:r>
          </a:p>
        </p:txBody>
      </p:sp>
      <p:sp>
        <p:nvSpPr>
          <p:cNvPr id="16" name="">
            <a:extLst xmlns:a="http://schemas.openxmlformats.org/drawingml/2006/main">
              <a:ext uri="{FF2B5EF4-FFF2-40B4-BE49-F238E27FC236}">
                <a16:creationId xmlns:a16="http://schemas.microsoft.com/office/drawing/2014/main" id="{A1571B43-2123-4085-8797-462028225583}"/>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45C"/>
                </a:solidFill>
                <a:latin typeface="Liberation Sans"/>
                <a:ea typeface="Liberation Sans"/>
                <a:cs typeface="Liberation Sans"/>
              </a:defRPr>
            </a:pPr>
            <a:r>
              <a:rPr sz="825" b="0">
                <a:solidFill>
                  <a:srgbClr val="49645C"/>
                </a:solidFill>
                <a:latin typeface="Liberation Sans"/>
                <a:ea typeface="Liberation Sans"/>
                <a:cs typeface="Liberation Sans"/>
              </a:rPr>
              <a:t>© 2026 Genellipse Inc. All rights reserved.</a:t>
            </a:r>
          </a:p>
        </p:txBody>
      </p:sp>
      <p:sp>
        <p:nvSpPr>
          <p:cNvPr id="17" name="">
            <a:extLst xmlns:a="http://schemas.openxmlformats.org/drawingml/2006/main">
              <a:ext uri="{FF2B5EF4-FFF2-40B4-BE49-F238E27FC236}">
                <a16:creationId xmlns:a16="http://schemas.microsoft.com/office/drawing/2014/main" id="{9B2DD077-2A55-45FE-A951-B2DC1417D66F}"/>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07 / 17</a:t>
            </a:r>
          </a:p>
        </p:txBody>
      </p:sp>
    </p:spTree>
    <p:extLst>
      <p:ext uri="{BB962C8B-B14F-4D97-AF65-F5344CB8AC3E}">
        <p14:creationId xmlns:p14="http://schemas.microsoft.com/office/powerpoint/2010/main" val="1796255420"/>
      </p:ext>
    </p:extLst>
  </p:cSld>
</p:sld>
</file>

<file path=ppt/slides/slide8.xml><?xml version="1.0" encoding="utf-8"?>
<p:sld xmlns:p="http://schemas.openxmlformats.org/presentationml/2006/main">
  <p:cSld>
    <p:bg>
      <p:bgPr>
        <a:solidFill xmlns:a="http://schemas.openxmlformats.org/drawingml/2006/main">
          <a:srgbClr val="062B2B"/>
        </a:solidFill>
      </p:bgPr>
    </p:bg>
    <p:spTree>
      <p:nvGrpSpPr>
        <p:cNvPr id="1" name=""/>
        <p:cNvGrpSpPr/>
        <p:nvPr/>
      </p:nvGrpSpPr>
      <p:grpSpPr>
        <a:xfrm xmlns:a="http://schemas.openxmlformats.org/drawingml/2006/main"/>
      </p:grpSpPr>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296de29947df4df7"/>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0B331F6-DEA6-4C78-A51F-634F4EE94F12}"/>
              </a:ext>
            </a:extLst>
          </p:cNvPr>
          <p:cNvSpPr>
            <a:spLocks xmlns:a="http://schemas.openxmlformats.org/drawingml/2006/main" noGrp="1"/>
          </p:cNvSpPr>
          <p:nvPr/>
        </p:nvSpPr>
        <p:spPr>
          <a:xfrm xmlns:a="http://schemas.openxmlformats.org/drawingml/2006/main">
            <a:off x="0" y="4076700"/>
            <a:ext cx="12192000" cy="2781300"/>
          </a:xfrm>
          <a:prstGeom xmlns:a="http://schemas.openxmlformats.org/drawingml/2006/main" prst="rect">
            <a:avLst/>
          </a:prstGeom>
          <a:solidFill xmlns:a="http://schemas.openxmlformats.org/drawingml/2006/main">
            <a:srgbClr val="062B2B"/>
          </a:solidFill>
          <a:ln xmlns:a="http://schemas.openxmlformats.org/drawingml/2006/main" w="0">
            <a:noFill/>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51982990226a4f1f"/>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B77D26E-F8FA-4B28-A878-954181C6F1FF}"/>
              </a:ext>
            </a:extLst>
          </p:cNvPr>
          <p:cNvSpPr>
            <a:spLocks xmlns:a="http://schemas.openxmlformats.org/drawingml/2006/main" noGrp="1"/>
          </p:cNvSpPr>
          <p:nvPr/>
        </p:nvSpPr>
        <p:spPr>
          <a:xfrm xmlns:a="http://schemas.openxmlformats.org/drawingml/2006/main">
            <a:off x="8620125" y="4476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D2E5DC"/>
                </a:solidFill>
                <a:latin typeface="Liberation Sans"/>
                <a:ea typeface="Liberation Sans"/>
                <a:cs typeface="Liberation Sans"/>
              </a:defRPr>
            </a:pPr>
            <a:r>
              <a:rPr sz="1275" b="0">
                <a:solidFill>
                  <a:srgbClr val="D2E5DC"/>
                </a:solidFill>
                <a:latin typeface="Liberation Sans"/>
                <a:ea typeface="Liberation Sans"/>
                <a:cs typeface="Liberation Sans"/>
              </a:rPr>
              <a:t>Govern</a:t>
            </a:r>
          </a:p>
        </p:txBody>
      </p:sp>
      <p:sp>
        <p:nvSpPr>
          <p:cNvPr id="5" name="">
            <a:extLst xmlns:a="http://schemas.openxmlformats.org/drawingml/2006/main">
              <a:ext uri="{FF2B5EF4-FFF2-40B4-BE49-F238E27FC236}">
                <a16:creationId xmlns:a16="http://schemas.microsoft.com/office/drawing/2014/main" id="{7E621733-3E6F-4E65-B1DA-01BA198BE14C}"/>
              </a:ext>
            </a:extLst>
          </p:cNvPr>
          <p:cNvSpPr>
            <a:spLocks xmlns:a="http://schemas.openxmlformats.org/drawingml/2006/main" noGrp="1"/>
          </p:cNvSpPr>
          <p:nvPr/>
        </p:nvSpPr>
        <p:spPr>
          <a:xfrm xmlns:a="http://schemas.openxmlformats.org/drawingml/2006/main">
            <a:off x="685800" y="1238250"/>
            <a:ext cx="8429625"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3F5ED"/>
                </a:solidFill>
                <a:latin typeface="Liberation Sans"/>
                <a:ea typeface="Liberation Sans"/>
                <a:cs typeface="Liberation Sans"/>
              </a:defRPr>
            </a:pPr>
            <a:r>
              <a:rPr sz="4425" b="0">
                <a:solidFill>
                  <a:srgbClr val="F3F5ED"/>
                </a:solidFill>
                <a:latin typeface="Liberation Sans"/>
                <a:ea typeface="Liberation Sans"/>
                <a:cs typeface="Liberation Sans"/>
              </a:rPr>
              <a:t>Controls travel</a:t>
            </a:r>
          </a:p>
          <a:p xmlns:a="http://schemas.openxmlformats.org/drawingml/2006/main">
            <a:pPr>
              <a:defRPr sz="4425" b="0">
                <a:solidFill>
                  <a:srgbClr val="F3F5ED"/>
                </a:solidFill>
                <a:latin typeface="Liberation Sans"/>
                <a:ea typeface="Liberation Sans"/>
                <a:cs typeface="Liberation Sans"/>
              </a:defRPr>
            </a:pPr>
            <a:r>
              <a:rPr sz="4425" b="0">
                <a:solidFill>
                  <a:srgbClr val="F3F5ED"/>
                </a:solidFill>
                <a:latin typeface="Liberation Sans"/>
                <a:ea typeface="Liberation Sans"/>
                <a:cs typeface="Liberation Sans"/>
              </a:rPr>
              <a:t>with the work</a:t>
            </a:r>
          </a:p>
        </p:txBody>
      </p:sp>
      <p:sp>
        <p:nvSpPr>
          <p:cNvPr id="6" name="">
            <a:extLst xmlns:a="http://schemas.openxmlformats.org/drawingml/2006/main">
              <a:ext uri="{FF2B5EF4-FFF2-40B4-BE49-F238E27FC236}">
                <a16:creationId xmlns:a16="http://schemas.microsoft.com/office/drawing/2014/main" id="{A58A189B-E8BB-4887-93AA-B8391373E523}"/>
              </a:ext>
            </a:extLst>
          </p:cNvPr>
          <p:cNvSpPr>
            <a:spLocks xmlns:a="http://schemas.openxmlformats.org/drawingml/2006/main" noGrp="1"/>
          </p:cNvSpPr>
          <p:nvPr/>
        </p:nvSpPr>
        <p:spPr>
          <a:xfrm xmlns:a="http://schemas.openxmlformats.org/drawingml/2006/main">
            <a:off x="685800" y="2886075"/>
            <a:ext cx="70961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2E5DC"/>
                </a:solidFill>
                <a:latin typeface="Liberation Sans"/>
                <a:ea typeface="Liberation Sans"/>
                <a:cs typeface="Liberation Sans"/>
              </a:defRPr>
            </a:pPr>
            <a:r>
              <a:rPr sz="2025" b="0">
                <a:solidFill>
                  <a:srgbClr val="D2E5DC"/>
                </a:solidFill>
                <a:latin typeface="Liberation Sans"/>
                <a:ea typeface="Liberation Sans"/>
                <a:cs typeface="Liberation Sans"/>
              </a:rPr>
              <a:t>The runtime evaluates whether an agent can proceed, hold for review, or stop.</a:t>
            </a:r>
          </a:p>
        </p:txBody>
      </p:sp>
      <p:sp>
        <p:nvSpPr>
          <p:cNvPr id="7" name="">
            <a:extLst xmlns:a="http://schemas.openxmlformats.org/drawingml/2006/main">
              <a:ext uri="{FF2B5EF4-FFF2-40B4-BE49-F238E27FC236}">
                <a16:creationId xmlns:a16="http://schemas.microsoft.com/office/drawing/2014/main" id="{0A0A3C10-3C51-40A2-8244-DDB2F6762CF9}"/>
              </a:ext>
            </a:extLst>
          </p:cNvPr>
          <p:cNvSpPr>
            <a:spLocks xmlns:a="http://schemas.openxmlformats.org/drawingml/2006/main" noGrp="1"/>
          </p:cNvSpPr>
          <p:nvPr/>
        </p:nvSpPr>
        <p:spPr>
          <a:xfrm xmlns:a="http://schemas.openxmlformats.org/drawingml/2006/main">
            <a:off x="6858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01</a:t>
            </a:r>
          </a:p>
        </p:txBody>
      </p:sp>
      <p:sp>
        <p:nvSpPr>
          <p:cNvPr id="8" name="">
            <a:extLst xmlns:a="http://schemas.openxmlformats.org/drawingml/2006/main">
              <a:ext uri="{FF2B5EF4-FFF2-40B4-BE49-F238E27FC236}">
                <a16:creationId xmlns:a16="http://schemas.microsoft.com/office/drawing/2014/main" id="{C0CF6F28-DB95-4949-A264-8D82F60D71A4}"/>
              </a:ext>
            </a:extLst>
          </p:cNvPr>
          <p:cNvSpPr>
            <a:spLocks xmlns:a="http://schemas.openxmlformats.org/drawingml/2006/main" noGrp="1"/>
          </p:cNvSpPr>
          <p:nvPr/>
        </p:nvSpPr>
        <p:spPr>
          <a:xfrm xmlns:a="http://schemas.openxmlformats.org/drawingml/2006/main">
            <a:off x="6858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Identity</a:t>
            </a:r>
          </a:p>
        </p:txBody>
      </p:sp>
      <p:sp>
        <p:nvSpPr>
          <p:cNvPr id="9" name="">
            <a:extLst xmlns:a="http://schemas.openxmlformats.org/drawingml/2006/main">
              <a:ext uri="{FF2B5EF4-FFF2-40B4-BE49-F238E27FC236}">
                <a16:creationId xmlns:a16="http://schemas.microsoft.com/office/drawing/2014/main" id="{34444C02-F0CD-4587-BC2B-AF2B9E508782}"/>
              </a:ext>
            </a:extLst>
          </p:cNvPr>
          <p:cNvSpPr>
            <a:spLocks xmlns:a="http://schemas.openxmlformats.org/drawingml/2006/main" noGrp="1"/>
          </p:cNvSpPr>
          <p:nvPr/>
        </p:nvSpPr>
        <p:spPr>
          <a:xfrm xmlns:a="http://schemas.openxmlformats.org/drawingml/2006/main">
            <a:off x="6858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An owner and permitted scope</a:t>
            </a:r>
          </a:p>
        </p:txBody>
      </p:sp>
      <p:sp>
        <p:nvSpPr>
          <p:cNvPr id="10" name="">
            <a:extLst xmlns:a="http://schemas.openxmlformats.org/drawingml/2006/main">
              <a:ext uri="{FF2B5EF4-FFF2-40B4-BE49-F238E27FC236}">
                <a16:creationId xmlns:a16="http://schemas.microsoft.com/office/drawing/2014/main" id="{CA90B75D-EAD0-4488-8285-6D4B1AB1AA19}"/>
              </a:ext>
            </a:extLst>
          </p:cNvPr>
          <p:cNvSpPr>
            <a:spLocks xmlns:a="http://schemas.openxmlformats.org/drawingml/2006/main" noGrp="1"/>
          </p:cNvSpPr>
          <p:nvPr/>
        </p:nvSpPr>
        <p:spPr>
          <a:xfrm xmlns:a="http://schemas.openxmlformats.org/drawingml/2006/main">
            <a:off x="34290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808543A6-4F63-46C0-98F8-605ADE189F0A}"/>
              </a:ext>
            </a:extLst>
          </p:cNvPr>
          <p:cNvSpPr>
            <a:spLocks xmlns:a="http://schemas.openxmlformats.org/drawingml/2006/main" noGrp="1"/>
          </p:cNvSpPr>
          <p:nvPr/>
        </p:nvSpPr>
        <p:spPr>
          <a:xfrm xmlns:a="http://schemas.openxmlformats.org/drawingml/2006/main">
            <a:off x="34290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Policy</a:t>
            </a:r>
          </a:p>
        </p:txBody>
      </p:sp>
      <p:sp>
        <p:nvSpPr>
          <p:cNvPr id="12" name="">
            <a:extLst xmlns:a="http://schemas.openxmlformats.org/drawingml/2006/main">
              <a:ext uri="{FF2B5EF4-FFF2-40B4-BE49-F238E27FC236}">
                <a16:creationId xmlns:a16="http://schemas.microsoft.com/office/drawing/2014/main" id="{C6AD708E-15C1-4166-99D4-3659D81D066B}"/>
              </a:ext>
            </a:extLst>
          </p:cNvPr>
          <p:cNvSpPr>
            <a:spLocks xmlns:a="http://schemas.openxmlformats.org/drawingml/2006/main" noGrp="1"/>
          </p:cNvSpPr>
          <p:nvPr/>
        </p:nvSpPr>
        <p:spPr>
          <a:xfrm xmlns:a="http://schemas.openxmlformats.org/drawingml/2006/main">
            <a:off x="34290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Allowed behavior and tools</a:t>
            </a:r>
          </a:p>
        </p:txBody>
      </p:sp>
      <p:sp>
        <p:nvSpPr>
          <p:cNvPr id="13" name="">
            <a:extLst xmlns:a="http://schemas.openxmlformats.org/drawingml/2006/main">
              <a:ext uri="{FF2B5EF4-FFF2-40B4-BE49-F238E27FC236}">
                <a16:creationId xmlns:a16="http://schemas.microsoft.com/office/drawing/2014/main" id="{A8F4C2A1-EE2A-44E6-9D4B-9D5C1134F287}"/>
              </a:ext>
            </a:extLst>
          </p:cNvPr>
          <p:cNvSpPr>
            <a:spLocks xmlns:a="http://schemas.openxmlformats.org/drawingml/2006/main" noGrp="1"/>
          </p:cNvSpPr>
          <p:nvPr/>
        </p:nvSpPr>
        <p:spPr>
          <a:xfrm xmlns:a="http://schemas.openxmlformats.org/drawingml/2006/main">
            <a:off x="61722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CB38F7C6-981D-460D-BAE6-C42D1BFFD0FE}"/>
              </a:ext>
            </a:extLst>
          </p:cNvPr>
          <p:cNvSpPr>
            <a:spLocks xmlns:a="http://schemas.openxmlformats.org/drawingml/2006/main" noGrp="1"/>
          </p:cNvSpPr>
          <p:nvPr/>
        </p:nvSpPr>
        <p:spPr>
          <a:xfrm xmlns:a="http://schemas.openxmlformats.org/drawingml/2006/main">
            <a:off x="61722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Budget</a:t>
            </a:r>
          </a:p>
        </p:txBody>
      </p:sp>
      <p:sp>
        <p:nvSpPr>
          <p:cNvPr id="15" name="">
            <a:extLst xmlns:a="http://schemas.openxmlformats.org/drawingml/2006/main">
              <a:ext uri="{FF2B5EF4-FFF2-40B4-BE49-F238E27FC236}">
                <a16:creationId xmlns:a16="http://schemas.microsoft.com/office/drawing/2014/main" id="{AE1ACB6A-9CE8-4AFD-B6F1-684B8CE4A15E}"/>
              </a:ext>
            </a:extLst>
          </p:cNvPr>
          <p:cNvSpPr>
            <a:spLocks xmlns:a="http://schemas.openxmlformats.org/drawingml/2006/main" noGrp="1"/>
          </p:cNvSpPr>
          <p:nvPr/>
        </p:nvSpPr>
        <p:spPr>
          <a:xfrm xmlns:a="http://schemas.openxmlformats.org/drawingml/2006/main">
            <a:off x="61722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Spending limits and thresholds</a:t>
            </a:r>
          </a:p>
        </p:txBody>
      </p:sp>
      <p:sp>
        <p:nvSpPr>
          <p:cNvPr id="16" name="">
            <a:extLst xmlns:a="http://schemas.openxmlformats.org/drawingml/2006/main">
              <a:ext uri="{FF2B5EF4-FFF2-40B4-BE49-F238E27FC236}">
                <a16:creationId xmlns:a16="http://schemas.microsoft.com/office/drawing/2014/main" id="{0B59DC35-F98B-41C6-91C2-6C155ADB696B}"/>
              </a:ext>
            </a:extLst>
          </p:cNvPr>
          <p:cNvSpPr>
            <a:spLocks xmlns:a="http://schemas.openxmlformats.org/drawingml/2006/main" noGrp="1"/>
          </p:cNvSpPr>
          <p:nvPr/>
        </p:nvSpPr>
        <p:spPr>
          <a:xfrm xmlns:a="http://schemas.openxmlformats.org/drawingml/2006/main">
            <a:off x="89154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04</a:t>
            </a:r>
          </a:p>
        </p:txBody>
      </p:sp>
      <p:sp>
        <p:nvSpPr>
          <p:cNvPr id="17" name="">
            <a:extLst xmlns:a="http://schemas.openxmlformats.org/drawingml/2006/main">
              <a:ext uri="{FF2B5EF4-FFF2-40B4-BE49-F238E27FC236}">
                <a16:creationId xmlns:a16="http://schemas.microsoft.com/office/drawing/2014/main" id="{A938C3CF-14D0-4B40-8D6E-20A1740D97E6}"/>
              </a:ext>
            </a:extLst>
          </p:cNvPr>
          <p:cNvSpPr>
            <a:spLocks xmlns:a="http://schemas.openxmlformats.org/drawingml/2006/main" noGrp="1"/>
          </p:cNvSpPr>
          <p:nvPr/>
        </p:nvSpPr>
        <p:spPr>
          <a:xfrm xmlns:a="http://schemas.openxmlformats.org/drawingml/2006/main">
            <a:off x="89154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Output</a:t>
            </a:r>
          </a:p>
        </p:txBody>
      </p:sp>
      <p:sp>
        <p:nvSpPr>
          <p:cNvPr id="18" name="">
            <a:extLst xmlns:a="http://schemas.openxmlformats.org/drawingml/2006/main">
              <a:ext uri="{FF2B5EF4-FFF2-40B4-BE49-F238E27FC236}">
                <a16:creationId xmlns:a16="http://schemas.microsoft.com/office/drawing/2014/main" id="{050620E7-F9F2-4038-8414-B933193CCDE4}"/>
              </a:ext>
            </a:extLst>
          </p:cNvPr>
          <p:cNvSpPr>
            <a:spLocks xmlns:a="http://schemas.openxmlformats.org/drawingml/2006/main" noGrp="1"/>
          </p:cNvSpPr>
          <p:nvPr/>
        </p:nvSpPr>
        <p:spPr>
          <a:xfrm xmlns:a="http://schemas.openxmlformats.org/drawingml/2006/main">
            <a:off x="89154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Checks and an audit record</a:t>
            </a:r>
          </a:p>
        </p:txBody>
      </p:sp>
      <p:sp>
        <p:nvSpPr>
          <p:cNvPr id="19" name="">
            <a:extLst xmlns:a="http://schemas.openxmlformats.org/drawingml/2006/main">
              <a:ext uri="{FF2B5EF4-FFF2-40B4-BE49-F238E27FC236}">
                <a16:creationId xmlns:a16="http://schemas.microsoft.com/office/drawing/2014/main" id="{7919A823-9322-4563-ABEB-2DDDBD1B4D89}"/>
              </a:ext>
            </a:extLst>
          </p:cNvPr>
          <p:cNvSpPr>
            <a:spLocks xmlns:a="http://schemas.openxmlformats.org/drawingml/2006/main" noGrp="1"/>
          </p:cNvSpPr>
          <p:nvPr/>
        </p:nvSpPr>
        <p:spPr>
          <a:xfrm xmlns:a="http://schemas.openxmlformats.org/drawingml/2006/main">
            <a:off x="685800" y="61245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2E5DC"/>
                </a:solidFill>
                <a:latin typeface="Liberation Sans"/>
                <a:ea typeface="Liberation Sans"/>
                <a:cs typeface="Liberation Sans"/>
              </a:defRPr>
            </a:pPr>
            <a:r>
              <a:rPr sz="1050" b="0">
                <a:solidFill>
                  <a:srgbClr val="D2E5DC"/>
                </a:solidFill>
                <a:latin typeface="Liberation Sans"/>
                <a:ea typeface="Liberation Sans"/>
                <a:cs typeface="Liberation Sans"/>
              </a:rPr>
              <a:t>Runtime controls support governance. They do not constitute regulatory certification.</a:t>
            </a:r>
          </a:p>
        </p:txBody>
      </p:sp>
      <p:sp>
        <p:nvSpPr>
          <p:cNvPr id="20" name="">
            <a:extLst xmlns:a="http://schemas.openxmlformats.org/drawingml/2006/main">
              <a:ext uri="{FF2B5EF4-FFF2-40B4-BE49-F238E27FC236}">
                <a16:creationId xmlns:a16="http://schemas.microsoft.com/office/drawing/2014/main" id="{D6CE5272-3770-42B6-8B25-62FF2E84CF76}"/>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2E5DC"/>
                </a:solidFill>
                <a:latin typeface="Liberation Sans"/>
                <a:ea typeface="Liberation Sans"/>
                <a:cs typeface="Liberation Sans"/>
              </a:defRPr>
            </a:pPr>
            <a:r>
              <a:rPr sz="825" b="0">
                <a:solidFill>
                  <a:srgbClr val="D2E5DC"/>
                </a:solidFill>
                <a:latin typeface="Liberation Sans"/>
                <a:ea typeface="Liberation Sans"/>
                <a:cs typeface="Liberation Sans"/>
              </a:rPr>
              <a:t>© 2026 Genellipse Inc. All rights reserved.</a:t>
            </a:r>
          </a:p>
        </p:txBody>
      </p:sp>
      <p:sp>
        <p:nvSpPr>
          <p:cNvPr id="21" name="">
            <a:extLst xmlns:a="http://schemas.openxmlformats.org/drawingml/2006/main">
              <a:ext uri="{FF2B5EF4-FFF2-40B4-BE49-F238E27FC236}">
                <a16:creationId xmlns:a16="http://schemas.microsoft.com/office/drawing/2014/main" id="{9BB49BDA-EB5D-45D8-9F0F-9B71542474CC}"/>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08 / 17</a:t>
            </a:r>
          </a:p>
        </p:txBody>
      </p:sp>
    </p:spTree>
    <p:extLst>
      <p:ext uri="{BB962C8B-B14F-4D97-AF65-F5344CB8AC3E}">
        <p14:creationId xmlns:p14="http://schemas.microsoft.com/office/powerpoint/2010/main" val="1918891641"/>
      </p:ext>
    </p:extLst>
  </p:cSld>
</p:sld>
</file>

<file path=ppt/slides/slide9.xml><?xml version="1.0" encoding="utf-8"?>
<p:sld xmlns:p="http://schemas.openxmlformats.org/presentationml/2006/main">
  <p:cSld>
    <p:bg>
      <p:bgPr>
        <a:solidFill xmlns:a="http://schemas.openxmlformats.org/drawingml/2006/main">
          <a:srgbClr val="062B2B"/>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bbd0d18040d48ea"/>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6E55F9C-FB0E-4701-B6CB-EE537FFB6D17}"/>
              </a:ext>
            </a:extLst>
          </p:cNvPr>
          <p:cNvSpPr>
            <a:spLocks xmlns:a="http://schemas.openxmlformats.org/drawingml/2006/main" noGrp="1"/>
          </p:cNvSpPr>
          <p:nvPr/>
        </p:nvSpPr>
        <p:spPr>
          <a:xfrm xmlns:a="http://schemas.openxmlformats.org/drawingml/2006/main">
            <a:off x="0" y="4076700"/>
            <a:ext cx="12192000" cy="2781300"/>
          </a:xfrm>
          <a:prstGeom xmlns:a="http://schemas.openxmlformats.org/drawingml/2006/main" prst="rect">
            <a:avLst/>
          </a:prstGeom>
          <a:solidFill xmlns:a="http://schemas.openxmlformats.org/drawingml/2006/main">
            <a:srgbClr val="062B2B"/>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1ba2706bf0b64d9f"/>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67EBB32-FAB2-4A1A-88B1-A4DAB0A90263}"/>
              </a:ext>
            </a:extLst>
          </p:cNvPr>
          <p:cNvSpPr>
            <a:spLocks xmlns:a="http://schemas.openxmlformats.org/drawingml/2006/main" noGrp="1"/>
          </p:cNvSpPr>
          <p:nvPr/>
        </p:nvSpPr>
        <p:spPr>
          <a:xfrm xmlns:a="http://schemas.openxmlformats.org/drawingml/2006/main">
            <a:off x="8620125" y="4476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D2E5DC"/>
                </a:solidFill>
                <a:latin typeface="Liberation Sans"/>
                <a:ea typeface="Liberation Sans"/>
                <a:cs typeface="Liberation Sans"/>
              </a:defRPr>
            </a:pPr>
            <a:r>
              <a:rPr sz="1275" b="0">
                <a:solidFill>
                  <a:srgbClr val="D2E5DC"/>
                </a:solidFill>
                <a:latin typeface="Liberation Sans"/>
                <a:ea typeface="Liberation Sans"/>
                <a:cs typeface="Liberation Sans"/>
              </a:rPr>
              <a:t>Human oversight</a:t>
            </a:r>
          </a:p>
        </p:txBody>
      </p:sp>
      <p:sp>
        <p:nvSpPr>
          <p:cNvPr id="5" name="">
            <a:extLst xmlns:a="http://schemas.openxmlformats.org/drawingml/2006/main">
              <a:ext uri="{FF2B5EF4-FFF2-40B4-BE49-F238E27FC236}">
                <a16:creationId xmlns:a16="http://schemas.microsoft.com/office/drawing/2014/main" id="{4F81C31A-DA72-41CE-8B1B-6CC9AB800D7C}"/>
              </a:ext>
            </a:extLst>
          </p:cNvPr>
          <p:cNvSpPr>
            <a:spLocks xmlns:a="http://schemas.openxmlformats.org/drawingml/2006/main" noGrp="1"/>
          </p:cNvSpPr>
          <p:nvPr/>
        </p:nvSpPr>
        <p:spPr>
          <a:xfrm xmlns:a="http://schemas.openxmlformats.org/drawingml/2006/main">
            <a:off x="685800" y="1238250"/>
            <a:ext cx="8429625"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3F5ED"/>
                </a:solidFill>
                <a:latin typeface="Liberation Sans"/>
                <a:ea typeface="Liberation Sans"/>
                <a:cs typeface="Liberation Sans"/>
              </a:defRPr>
            </a:pPr>
            <a:r>
              <a:rPr sz="4425" b="0">
                <a:solidFill>
                  <a:srgbClr val="F3F5ED"/>
                </a:solidFill>
                <a:latin typeface="Liberation Sans"/>
                <a:ea typeface="Liberation Sans"/>
                <a:cs typeface="Liberation Sans"/>
              </a:rPr>
              <a:t>People retain authority</a:t>
            </a:r>
          </a:p>
          <a:p xmlns:a="http://schemas.openxmlformats.org/drawingml/2006/main">
            <a:pPr>
              <a:defRPr sz="4425" b="0">
                <a:solidFill>
                  <a:srgbClr val="F3F5ED"/>
                </a:solidFill>
                <a:latin typeface="Liberation Sans"/>
                <a:ea typeface="Liberation Sans"/>
                <a:cs typeface="Liberation Sans"/>
              </a:defRPr>
            </a:pPr>
            <a:r>
              <a:rPr sz="4425" b="0">
                <a:solidFill>
                  <a:srgbClr val="F3F5ED"/>
                </a:solidFill>
                <a:latin typeface="Liberation Sans"/>
                <a:ea typeface="Liberation Sans"/>
                <a:cs typeface="Liberation Sans"/>
              </a:rPr>
              <a:t>when consequences matter</a:t>
            </a:r>
          </a:p>
        </p:txBody>
      </p:sp>
      <p:sp>
        <p:nvSpPr>
          <p:cNvPr id="6" name="">
            <a:extLst xmlns:a="http://schemas.openxmlformats.org/drawingml/2006/main">
              <a:ext uri="{FF2B5EF4-FFF2-40B4-BE49-F238E27FC236}">
                <a16:creationId xmlns:a16="http://schemas.microsoft.com/office/drawing/2014/main" id="{CA4C579E-6F2F-4A01-B2BE-F2615D8ED996}"/>
              </a:ext>
            </a:extLst>
          </p:cNvPr>
          <p:cNvSpPr>
            <a:spLocks xmlns:a="http://schemas.openxmlformats.org/drawingml/2006/main" noGrp="1"/>
          </p:cNvSpPr>
          <p:nvPr/>
        </p:nvSpPr>
        <p:spPr>
          <a:xfrm xmlns:a="http://schemas.openxmlformats.org/drawingml/2006/main">
            <a:off x="685800" y="2886075"/>
            <a:ext cx="70961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2E5DC"/>
                </a:solidFill>
                <a:latin typeface="Liberation Sans"/>
                <a:ea typeface="Liberation Sans"/>
                <a:cs typeface="Liberation Sans"/>
              </a:defRPr>
            </a:pPr>
            <a:r>
              <a:rPr sz="2025" b="0">
                <a:solidFill>
                  <a:srgbClr val="D2E5DC"/>
                </a:solidFill>
                <a:latin typeface="Liberation Sans"/>
                <a:ea typeface="Liberation Sans"/>
                <a:cs typeface="Liberation Sans"/>
              </a:rPr>
              <a:t>An agent can prepare a recommendation. Your approval rules decide when a person must authorize the action.</a:t>
            </a:r>
          </a:p>
        </p:txBody>
      </p:sp>
      <p:sp>
        <p:nvSpPr>
          <p:cNvPr id="7" name="">
            <a:extLst xmlns:a="http://schemas.openxmlformats.org/drawingml/2006/main">
              <a:ext uri="{FF2B5EF4-FFF2-40B4-BE49-F238E27FC236}">
                <a16:creationId xmlns:a16="http://schemas.microsoft.com/office/drawing/2014/main" id="{A8547B77-334B-4910-B993-07DA4775D106}"/>
              </a:ext>
            </a:extLst>
          </p:cNvPr>
          <p:cNvSpPr>
            <a:spLocks xmlns:a="http://schemas.openxmlformats.org/drawingml/2006/main" noGrp="1"/>
          </p:cNvSpPr>
          <p:nvPr/>
        </p:nvSpPr>
        <p:spPr>
          <a:xfrm xmlns:a="http://schemas.openxmlformats.org/drawingml/2006/main">
            <a:off x="6858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01</a:t>
            </a:r>
          </a:p>
        </p:txBody>
      </p:sp>
      <p:sp>
        <p:nvSpPr>
          <p:cNvPr id="8" name="">
            <a:extLst xmlns:a="http://schemas.openxmlformats.org/drawingml/2006/main">
              <a:ext uri="{FF2B5EF4-FFF2-40B4-BE49-F238E27FC236}">
                <a16:creationId xmlns:a16="http://schemas.microsoft.com/office/drawing/2014/main" id="{88D05CC4-62C9-45B2-8E3B-CB8728BBE5D6}"/>
              </a:ext>
            </a:extLst>
          </p:cNvPr>
          <p:cNvSpPr>
            <a:spLocks xmlns:a="http://schemas.openxmlformats.org/drawingml/2006/main" noGrp="1"/>
          </p:cNvSpPr>
          <p:nvPr/>
        </p:nvSpPr>
        <p:spPr>
          <a:xfrm xmlns:a="http://schemas.openxmlformats.org/drawingml/2006/main">
            <a:off x="685800" y="4733925"/>
            <a:ext cx="3295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Propose</a:t>
            </a:r>
          </a:p>
        </p:txBody>
      </p:sp>
      <p:sp>
        <p:nvSpPr>
          <p:cNvPr id="9" name="">
            <a:extLst xmlns:a="http://schemas.openxmlformats.org/drawingml/2006/main">
              <a:ext uri="{FF2B5EF4-FFF2-40B4-BE49-F238E27FC236}">
                <a16:creationId xmlns:a16="http://schemas.microsoft.com/office/drawing/2014/main" id="{802328B5-3723-4193-A0E7-8262CCCF6337}"/>
              </a:ext>
            </a:extLst>
          </p:cNvPr>
          <p:cNvSpPr>
            <a:spLocks xmlns:a="http://schemas.openxmlformats.org/drawingml/2006/main" noGrp="1"/>
          </p:cNvSpPr>
          <p:nvPr/>
        </p:nvSpPr>
        <p:spPr>
          <a:xfrm xmlns:a="http://schemas.openxmlformats.org/drawingml/2006/main">
            <a:off x="685800" y="5191125"/>
            <a:ext cx="32956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Present the action and its context.</a:t>
            </a:r>
          </a:p>
        </p:txBody>
      </p:sp>
      <p:sp>
        <p:nvSpPr>
          <p:cNvPr id="10" name="">
            <a:extLst xmlns:a="http://schemas.openxmlformats.org/drawingml/2006/main">
              <a:ext uri="{FF2B5EF4-FFF2-40B4-BE49-F238E27FC236}">
                <a16:creationId xmlns:a16="http://schemas.microsoft.com/office/drawing/2014/main" id="{F7422811-C322-425F-921D-7A74C9289DAB}"/>
              </a:ext>
            </a:extLst>
          </p:cNvPr>
          <p:cNvSpPr>
            <a:spLocks xmlns:a="http://schemas.openxmlformats.org/drawingml/2006/main" noGrp="1"/>
          </p:cNvSpPr>
          <p:nvPr/>
        </p:nvSpPr>
        <p:spPr>
          <a:xfrm xmlns:a="http://schemas.openxmlformats.org/drawingml/2006/main">
            <a:off x="424815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E5C8E068-571D-4492-9D3F-7594697616FD}"/>
              </a:ext>
            </a:extLst>
          </p:cNvPr>
          <p:cNvSpPr>
            <a:spLocks xmlns:a="http://schemas.openxmlformats.org/drawingml/2006/main" noGrp="1"/>
          </p:cNvSpPr>
          <p:nvPr/>
        </p:nvSpPr>
        <p:spPr>
          <a:xfrm xmlns:a="http://schemas.openxmlformats.org/drawingml/2006/main">
            <a:off x="4248150" y="4733925"/>
            <a:ext cx="3295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Review</a:t>
            </a:r>
          </a:p>
        </p:txBody>
      </p:sp>
      <p:sp>
        <p:nvSpPr>
          <p:cNvPr id="12" name="">
            <a:extLst xmlns:a="http://schemas.openxmlformats.org/drawingml/2006/main">
              <a:ext uri="{FF2B5EF4-FFF2-40B4-BE49-F238E27FC236}">
                <a16:creationId xmlns:a16="http://schemas.microsoft.com/office/drawing/2014/main" id="{D4CE5444-34EB-4756-9E1F-16BF45D492C0}"/>
              </a:ext>
            </a:extLst>
          </p:cNvPr>
          <p:cNvSpPr>
            <a:spLocks xmlns:a="http://schemas.openxmlformats.org/drawingml/2006/main" noGrp="1"/>
          </p:cNvSpPr>
          <p:nvPr/>
        </p:nvSpPr>
        <p:spPr>
          <a:xfrm xmlns:a="http://schemas.openxmlformats.org/drawingml/2006/main">
            <a:off x="4248150" y="5191125"/>
            <a:ext cx="32956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Give the authorized reviewer the evidence.</a:t>
            </a:r>
          </a:p>
        </p:txBody>
      </p:sp>
      <p:sp>
        <p:nvSpPr>
          <p:cNvPr id="13" name="">
            <a:extLst xmlns:a="http://schemas.openxmlformats.org/drawingml/2006/main">
              <a:ext uri="{FF2B5EF4-FFF2-40B4-BE49-F238E27FC236}">
                <a16:creationId xmlns:a16="http://schemas.microsoft.com/office/drawing/2014/main" id="{F2B641A3-0D83-45B5-A8EC-01EC3178A45E}"/>
              </a:ext>
            </a:extLst>
          </p:cNvPr>
          <p:cNvSpPr>
            <a:spLocks xmlns:a="http://schemas.openxmlformats.org/drawingml/2006/main" noGrp="1"/>
          </p:cNvSpPr>
          <p:nvPr/>
        </p:nvSpPr>
        <p:spPr>
          <a:xfrm xmlns:a="http://schemas.openxmlformats.org/drawingml/2006/main">
            <a:off x="78105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4931BC13-425B-4E6F-902A-C090AD98F95B}"/>
              </a:ext>
            </a:extLst>
          </p:cNvPr>
          <p:cNvSpPr>
            <a:spLocks xmlns:a="http://schemas.openxmlformats.org/drawingml/2006/main" noGrp="1"/>
          </p:cNvSpPr>
          <p:nvPr/>
        </p:nvSpPr>
        <p:spPr>
          <a:xfrm xmlns:a="http://schemas.openxmlformats.org/drawingml/2006/main">
            <a:off x="7810500" y="4733925"/>
            <a:ext cx="3295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Resolve</a:t>
            </a:r>
          </a:p>
        </p:txBody>
      </p:sp>
      <p:sp>
        <p:nvSpPr>
          <p:cNvPr id="15" name="">
            <a:extLst xmlns:a="http://schemas.openxmlformats.org/drawingml/2006/main">
              <a:ext uri="{FF2B5EF4-FFF2-40B4-BE49-F238E27FC236}">
                <a16:creationId xmlns:a16="http://schemas.microsoft.com/office/drawing/2014/main" id="{D1494B66-FB3F-49BF-B6DC-85E044B96F58}"/>
              </a:ext>
            </a:extLst>
          </p:cNvPr>
          <p:cNvSpPr>
            <a:spLocks xmlns:a="http://schemas.openxmlformats.org/drawingml/2006/main" noGrp="1"/>
          </p:cNvSpPr>
          <p:nvPr/>
        </p:nvSpPr>
        <p:spPr>
          <a:xfrm xmlns:a="http://schemas.openxmlformats.org/drawingml/2006/main">
            <a:off x="7810500" y="5191125"/>
            <a:ext cx="32956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Execute an approved action or retain the hold.</a:t>
            </a:r>
          </a:p>
        </p:txBody>
      </p:sp>
      <p:sp>
        <p:nvSpPr>
          <p:cNvPr id="16" name="">
            <a:extLst xmlns:a="http://schemas.openxmlformats.org/drawingml/2006/main">
              <a:ext uri="{FF2B5EF4-FFF2-40B4-BE49-F238E27FC236}">
                <a16:creationId xmlns:a16="http://schemas.microsoft.com/office/drawing/2014/main" id="{DA1B9FD1-D896-4F4B-BEC2-29414BA6D25E}"/>
              </a:ext>
            </a:extLst>
          </p:cNvPr>
          <p:cNvSpPr>
            <a:spLocks xmlns:a="http://schemas.openxmlformats.org/drawingml/2006/main" noGrp="1"/>
          </p:cNvSpPr>
          <p:nvPr/>
        </p:nvSpPr>
        <p:spPr>
          <a:xfrm xmlns:a="http://schemas.openxmlformats.org/drawingml/2006/main">
            <a:off x="685800" y="61245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2E5DC"/>
                </a:solidFill>
                <a:latin typeface="Liberation Sans"/>
                <a:ea typeface="Liberation Sans"/>
                <a:cs typeface="Liberation Sans"/>
              </a:defRPr>
            </a:pPr>
            <a:r>
              <a:rPr sz="1050" b="0">
                <a:solidFill>
                  <a:srgbClr val="D2E5DC"/>
                </a:solidFill>
                <a:latin typeface="Liberation Sans"/>
                <a:ea typeface="Liberation Sans"/>
                <a:cs typeface="Liberation Sans"/>
              </a:rPr>
              <a:t>Examples include payouts, refunds, purchase orders, and access changes.</a:t>
            </a:r>
          </a:p>
        </p:txBody>
      </p:sp>
      <p:sp>
        <p:nvSpPr>
          <p:cNvPr id="17" name="">
            <a:extLst xmlns:a="http://schemas.openxmlformats.org/drawingml/2006/main">
              <a:ext uri="{FF2B5EF4-FFF2-40B4-BE49-F238E27FC236}">
                <a16:creationId xmlns:a16="http://schemas.microsoft.com/office/drawing/2014/main" id="{E266D804-2F84-4C58-A3BD-635FFBF9F692}"/>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2E5DC"/>
                </a:solidFill>
                <a:latin typeface="Liberation Sans"/>
                <a:ea typeface="Liberation Sans"/>
                <a:cs typeface="Liberation Sans"/>
              </a:defRPr>
            </a:pPr>
            <a:r>
              <a:rPr sz="825" b="0">
                <a:solidFill>
                  <a:srgbClr val="D2E5DC"/>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F3B18530-88E5-4A77-8180-CB03392AABD8}"/>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09 / 17</a:t>
            </a:r>
          </a:p>
        </p:txBody>
      </p:sp>
    </p:spTree>
    <p:extLst>
      <p:ext uri="{BB962C8B-B14F-4D97-AF65-F5344CB8AC3E}">
        <p14:creationId xmlns:p14="http://schemas.microsoft.com/office/powerpoint/2010/main" val="1460460699"/>
      </p:ext>
    </p:extLst>
  </p:cSld>
</p:sld>
</file>

<file path=ppt/slides/slide10.xml><?xml version="1.0" encoding="utf-8"?>
<p:sld xmlns:p="http://schemas.openxmlformats.org/presentationml/2006/main">
  <p:cSld>
    <p:bg>
      <p:bgPr>
        <a:solidFill xmlns:a="http://schemas.openxmlformats.org/drawingml/2006/main">
          <a:srgbClr val="F3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eba939691074dd7"/>
          <a:srcRect xmlns:a="http://schemas.openxmlformats.org/drawingml/2006/main" l="47000" t="0" r="0" b="0"/>
          <a:stretch xmlns:a="http://schemas.openxmlformats.org/drawingml/2006/main"/>
        </p:blipFill>
        <p:spPr>
          <a:xfrm xmlns:a="http://schemas.openxmlformats.org/drawingml/2006/main">
            <a:off x="8382000" y="0"/>
            <a:ext cx="3810000" cy="6858000"/>
          </a:xfrm>
          <a:prstGeom xmlns:a="http://schemas.openxmlformats.org/drawingml/2006/main" prst="rect">
            <a:avLst/>
          </a:prstGeom>
        </p:spPr>
      </p:pic>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4301e532c84495c"/>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09FFBB2-C2AC-40D6-B5F8-CD4C03B2175F}"/>
              </a:ext>
            </a:extLst>
          </p:cNvPr>
          <p:cNvSpPr>
            <a:spLocks xmlns:a="http://schemas.openxmlformats.org/drawingml/2006/main" noGrp="1"/>
          </p:cNvSpPr>
          <p:nvPr/>
        </p:nvSpPr>
        <p:spPr>
          <a:xfrm xmlns:a="http://schemas.openxmlformats.org/drawingml/2006/main">
            <a:off x="5048250" y="447675"/>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9645C"/>
                </a:solidFill>
                <a:latin typeface="Liberation Sans"/>
                <a:ea typeface="Liberation Sans"/>
                <a:cs typeface="Liberation Sans"/>
              </a:defRPr>
            </a:pPr>
            <a:r>
              <a:rPr sz="1275" b="0">
                <a:solidFill>
                  <a:srgbClr val="49645C"/>
                </a:solidFill>
                <a:latin typeface="Liberation Sans"/>
                <a:ea typeface="Liberation Sans"/>
                <a:cs typeface="Liberation Sans"/>
              </a:rPr>
              <a:t>Evidence</a:t>
            </a:r>
          </a:p>
        </p:txBody>
      </p:sp>
      <p:sp>
        <p:nvSpPr>
          <p:cNvPr id="4" name="">
            <a:extLst xmlns:a="http://schemas.openxmlformats.org/drawingml/2006/main">
              <a:ext uri="{FF2B5EF4-FFF2-40B4-BE49-F238E27FC236}">
                <a16:creationId xmlns:a16="http://schemas.microsoft.com/office/drawing/2014/main" id="{F5283014-D4D2-4F64-83A5-982A03132A8C}"/>
              </a:ext>
            </a:extLst>
          </p:cNvPr>
          <p:cNvSpPr>
            <a:spLocks xmlns:a="http://schemas.openxmlformats.org/drawingml/2006/main" noGrp="1"/>
          </p:cNvSpPr>
          <p:nvPr/>
        </p:nvSpPr>
        <p:spPr>
          <a:xfrm xmlns:a="http://schemas.openxmlformats.org/drawingml/2006/main">
            <a:off x="685800" y="1200150"/>
            <a:ext cx="718185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A decision with</a:t>
            </a:r>
          </a:p>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a traceable history</a:t>
            </a:r>
          </a:p>
        </p:txBody>
      </p:sp>
      <p:sp>
        <p:nvSpPr>
          <p:cNvPr id="5" name="">
            <a:extLst xmlns:a="http://schemas.openxmlformats.org/drawingml/2006/main">
              <a:ext uri="{FF2B5EF4-FFF2-40B4-BE49-F238E27FC236}">
                <a16:creationId xmlns:a16="http://schemas.microsoft.com/office/drawing/2014/main" id="{8C6643E7-8C32-435B-9C71-D0E87573D8FA}"/>
              </a:ext>
            </a:extLst>
          </p:cNvPr>
          <p:cNvSpPr>
            <a:spLocks xmlns:a="http://schemas.openxmlformats.org/drawingml/2006/main" noGrp="1"/>
          </p:cNvSpPr>
          <p:nvPr/>
        </p:nvSpPr>
        <p:spPr>
          <a:xfrm xmlns:a="http://schemas.openxmlformats.org/drawingml/2006/main">
            <a:off x="685800" y="2609850"/>
            <a:ext cx="70675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45C"/>
                </a:solidFill>
                <a:latin typeface="Liberation Sans"/>
                <a:ea typeface="Liberation Sans"/>
                <a:cs typeface="Liberation Sans"/>
              </a:defRPr>
            </a:pPr>
            <a:r>
              <a:rPr sz="1875" b="0">
                <a:solidFill>
                  <a:srgbClr val="49645C"/>
                </a:solidFill>
                <a:latin typeface="Liberation Sans"/>
                <a:ea typeface="Liberation Sans"/>
                <a:cs typeface="Liberation Sans"/>
              </a:rPr>
              <a:t>Trust Ledger connects the outcome to the context behind it.</a:t>
            </a:r>
          </a:p>
        </p:txBody>
      </p:sp>
      <p:sp>
        <p:nvSpPr>
          <p:cNvPr id="6" name="">
            <a:extLst xmlns:a="http://schemas.openxmlformats.org/drawingml/2006/main">
              <a:ext uri="{FF2B5EF4-FFF2-40B4-BE49-F238E27FC236}">
                <a16:creationId xmlns:a16="http://schemas.microsoft.com/office/drawing/2014/main" id="{C7470DE4-6671-4502-B0B0-75F52D5A65CF}"/>
              </a:ext>
            </a:extLst>
          </p:cNvPr>
          <p:cNvSpPr>
            <a:spLocks xmlns:a="http://schemas.openxmlformats.org/drawingml/2006/main" noGrp="1"/>
          </p:cNvSpPr>
          <p:nvPr/>
        </p:nvSpPr>
        <p:spPr>
          <a:xfrm xmlns:a="http://schemas.openxmlformats.org/drawingml/2006/main">
            <a:off x="685800" y="34766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E2EBCC29-0FFE-48A1-95F2-4FF74E9E8FEB}"/>
              </a:ext>
            </a:extLst>
          </p:cNvPr>
          <p:cNvSpPr>
            <a:spLocks xmlns:a="http://schemas.openxmlformats.org/drawingml/2006/main" noGrp="1"/>
          </p:cNvSpPr>
          <p:nvPr/>
        </p:nvSpPr>
        <p:spPr>
          <a:xfrm xmlns:a="http://schemas.openxmlformats.org/drawingml/2006/main">
            <a:off x="1228725" y="34766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What happened</a:t>
            </a:r>
          </a:p>
        </p:txBody>
      </p:sp>
      <p:sp>
        <p:nvSpPr>
          <p:cNvPr id="8" name="">
            <a:extLst xmlns:a="http://schemas.openxmlformats.org/drawingml/2006/main">
              <a:ext uri="{FF2B5EF4-FFF2-40B4-BE49-F238E27FC236}">
                <a16:creationId xmlns:a16="http://schemas.microsoft.com/office/drawing/2014/main" id="{5A21AEB6-26FA-4139-8603-80C4DA49796A}"/>
              </a:ext>
            </a:extLst>
          </p:cNvPr>
          <p:cNvSpPr>
            <a:spLocks xmlns:a="http://schemas.openxmlformats.org/drawingml/2006/main" noGrp="1"/>
          </p:cNvSpPr>
          <p:nvPr/>
        </p:nvSpPr>
        <p:spPr>
          <a:xfrm xmlns:a="http://schemas.openxmlformats.org/drawingml/2006/main">
            <a:off x="1228725" y="38004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Inspect the run, action, and approval record.</a:t>
            </a:r>
          </a:p>
        </p:txBody>
      </p:sp>
      <p:sp>
        <p:nvSpPr>
          <p:cNvPr id="9" name="">
            <a:extLst xmlns:a="http://schemas.openxmlformats.org/drawingml/2006/main">
              <a:ext uri="{FF2B5EF4-FFF2-40B4-BE49-F238E27FC236}">
                <a16:creationId xmlns:a16="http://schemas.microsoft.com/office/drawing/2014/main" id="{FDDD2EF9-CCE7-473E-BEC6-AB537F3AA7EB}"/>
              </a:ext>
            </a:extLst>
          </p:cNvPr>
          <p:cNvSpPr>
            <a:spLocks xmlns:a="http://schemas.openxmlformats.org/drawingml/2006/main" noGrp="1"/>
          </p:cNvSpPr>
          <p:nvPr/>
        </p:nvSpPr>
        <p:spPr>
          <a:xfrm xmlns:a="http://schemas.openxmlformats.org/drawingml/2006/main">
            <a:off x="685800" y="43529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4180277C-E3B4-463A-87FB-1BD0CBA56226}"/>
              </a:ext>
            </a:extLst>
          </p:cNvPr>
          <p:cNvSpPr>
            <a:spLocks xmlns:a="http://schemas.openxmlformats.org/drawingml/2006/main" noGrp="1"/>
          </p:cNvSpPr>
          <p:nvPr/>
        </p:nvSpPr>
        <p:spPr>
          <a:xfrm xmlns:a="http://schemas.openxmlformats.org/drawingml/2006/main">
            <a:off x="1228725" y="43529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What supported it</a:t>
            </a:r>
          </a:p>
        </p:txBody>
      </p:sp>
      <p:sp>
        <p:nvSpPr>
          <p:cNvPr id="11" name="">
            <a:extLst xmlns:a="http://schemas.openxmlformats.org/drawingml/2006/main">
              <a:ext uri="{FF2B5EF4-FFF2-40B4-BE49-F238E27FC236}">
                <a16:creationId xmlns:a16="http://schemas.microsoft.com/office/drawing/2014/main" id="{25EDDC8B-5033-41DC-8FFB-D1396F8D32B9}"/>
              </a:ext>
            </a:extLst>
          </p:cNvPr>
          <p:cNvSpPr>
            <a:spLocks xmlns:a="http://schemas.openxmlformats.org/drawingml/2006/main" noGrp="1"/>
          </p:cNvSpPr>
          <p:nvPr/>
        </p:nvSpPr>
        <p:spPr>
          <a:xfrm xmlns:a="http://schemas.openxmlformats.org/drawingml/2006/main">
            <a:off x="1228725" y="46767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Follow provenance through the agent, tools, and policy.</a:t>
            </a:r>
          </a:p>
        </p:txBody>
      </p:sp>
      <p:sp>
        <p:nvSpPr>
          <p:cNvPr id="12" name="">
            <a:extLst xmlns:a="http://schemas.openxmlformats.org/drawingml/2006/main">
              <a:ext uri="{FF2B5EF4-FFF2-40B4-BE49-F238E27FC236}">
                <a16:creationId xmlns:a16="http://schemas.microsoft.com/office/drawing/2014/main" id="{6C7A0842-5463-41EE-A3AE-40D0F443F7B4}"/>
              </a:ext>
            </a:extLst>
          </p:cNvPr>
          <p:cNvSpPr>
            <a:spLocks xmlns:a="http://schemas.openxmlformats.org/drawingml/2006/main" noGrp="1"/>
          </p:cNvSpPr>
          <p:nvPr/>
        </p:nvSpPr>
        <p:spPr>
          <a:xfrm xmlns:a="http://schemas.openxmlformats.org/drawingml/2006/main">
            <a:off x="685800" y="52292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03</a:t>
            </a:r>
          </a:p>
        </p:txBody>
      </p:sp>
      <p:sp>
        <p:nvSpPr>
          <p:cNvPr id="13" name="">
            <a:extLst xmlns:a="http://schemas.openxmlformats.org/drawingml/2006/main">
              <a:ext uri="{FF2B5EF4-FFF2-40B4-BE49-F238E27FC236}">
                <a16:creationId xmlns:a16="http://schemas.microsoft.com/office/drawing/2014/main" id="{D1ACF2A9-D11E-42A8-A6DC-624681ACFBE8}"/>
              </a:ext>
            </a:extLst>
          </p:cNvPr>
          <p:cNvSpPr>
            <a:spLocks xmlns:a="http://schemas.openxmlformats.org/drawingml/2006/main" noGrp="1"/>
          </p:cNvSpPr>
          <p:nvPr/>
        </p:nvSpPr>
        <p:spPr>
          <a:xfrm xmlns:a="http://schemas.openxmlformats.org/drawingml/2006/main">
            <a:off x="1228725" y="52292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What changed</a:t>
            </a:r>
          </a:p>
        </p:txBody>
      </p:sp>
      <p:sp>
        <p:nvSpPr>
          <p:cNvPr id="14" name="">
            <a:extLst xmlns:a="http://schemas.openxmlformats.org/drawingml/2006/main">
              <a:ext uri="{FF2B5EF4-FFF2-40B4-BE49-F238E27FC236}">
                <a16:creationId xmlns:a16="http://schemas.microsoft.com/office/drawing/2014/main" id="{F5019DDA-5552-4BCA-9211-F02E5CC4B2E7}"/>
              </a:ext>
            </a:extLst>
          </p:cNvPr>
          <p:cNvSpPr>
            <a:spLocks xmlns:a="http://schemas.openxmlformats.org/drawingml/2006/main" noGrp="1"/>
          </p:cNvSpPr>
          <p:nvPr/>
        </p:nvSpPr>
        <p:spPr>
          <a:xfrm xmlns:a="http://schemas.openxmlformats.org/drawingml/2006/main">
            <a:off x="1228725" y="55530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Verify the integrity of the hash-linked record.</a:t>
            </a:r>
          </a:p>
        </p:txBody>
      </p:sp>
      <p:sp>
        <p:nvSpPr>
          <p:cNvPr id="15" name="">
            <a:extLst xmlns:a="http://schemas.openxmlformats.org/drawingml/2006/main">
              <a:ext uri="{FF2B5EF4-FFF2-40B4-BE49-F238E27FC236}">
                <a16:creationId xmlns:a16="http://schemas.microsoft.com/office/drawing/2014/main" id="{55D74E12-2DA2-40DE-9EAD-DB54C49BEFB5}"/>
              </a:ext>
            </a:extLst>
          </p:cNvPr>
          <p:cNvSpPr>
            <a:spLocks xmlns:a="http://schemas.openxmlformats.org/drawingml/2006/main" noGrp="1"/>
          </p:cNvSpPr>
          <p:nvPr/>
        </p:nvSpPr>
        <p:spPr>
          <a:xfrm xmlns:a="http://schemas.openxmlformats.org/drawingml/2006/main">
            <a:off x="685800" y="6124575"/>
            <a:ext cx="723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9645C"/>
                </a:solidFill>
                <a:latin typeface="Liberation Sans"/>
                <a:ea typeface="Liberation Sans"/>
                <a:cs typeface="Liberation Sans"/>
              </a:defRPr>
            </a:pPr>
            <a:r>
              <a:rPr sz="1050" b="0">
                <a:solidFill>
                  <a:srgbClr val="49645C"/>
                </a:solidFill>
                <a:latin typeface="Liberation Sans"/>
                <a:ea typeface="Liberation Sans"/>
                <a:cs typeface="Liberation Sans"/>
              </a:rPr>
              <a:t>Tamper-evident records and verifiable receipts support review and investigation.</a:t>
            </a:r>
          </a:p>
        </p:txBody>
      </p:sp>
      <p:sp>
        <p:nvSpPr>
          <p:cNvPr id="16" name="">
            <a:extLst xmlns:a="http://schemas.openxmlformats.org/drawingml/2006/main">
              <a:ext uri="{FF2B5EF4-FFF2-40B4-BE49-F238E27FC236}">
                <a16:creationId xmlns:a16="http://schemas.microsoft.com/office/drawing/2014/main" id="{6200CC66-A90C-43DD-A2A5-04F370FDAFFE}"/>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45C"/>
                </a:solidFill>
                <a:latin typeface="Liberation Sans"/>
                <a:ea typeface="Liberation Sans"/>
                <a:cs typeface="Liberation Sans"/>
              </a:defRPr>
            </a:pPr>
            <a:r>
              <a:rPr sz="825" b="0">
                <a:solidFill>
                  <a:srgbClr val="49645C"/>
                </a:solidFill>
                <a:latin typeface="Liberation Sans"/>
                <a:ea typeface="Liberation Sans"/>
                <a:cs typeface="Liberation Sans"/>
              </a:rPr>
              <a:t>© 2026 Genellipse Inc. All rights reserved.</a:t>
            </a:r>
          </a:p>
        </p:txBody>
      </p:sp>
      <p:sp>
        <p:nvSpPr>
          <p:cNvPr id="17" name="">
            <a:extLst xmlns:a="http://schemas.openxmlformats.org/drawingml/2006/main">
              <a:ext uri="{FF2B5EF4-FFF2-40B4-BE49-F238E27FC236}">
                <a16:creationId xmlns:a16="http://schemas.microsoft.com/office/drawing/2014/main" id="{EA71C24B-5458-46D6-8404-F79109C45D29}"/>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10 / 17</a:t>
            </a:r>
          </a:p>
        </p:txBody>
      </p:sp>
    </p:spTree>
    <p:extLst>
      <p:ext uri="{BB962C8B-B14F-4D97-AF65-F5344CB8AC3E}">
        <p14:creationId xmlns:p14="http://schemas.microsoft.com/office/powerpoint/2010/main" val="694702104"/>
      </p:ext>
    </p:extLst>
  </p:cSld>
</p:sld>
</file>

<file path=ppt/slides/slide11.xml><?xml version="1.0" encoding="utf-8"?>
<p:sld xmlns:p="http://schemas.openxmlformats.org/presentationml/2006/main">
  <p:cSld>
    <p:bg>
      <p:bgPr>
        <a:solidFill xmlns:a="http://schemas.openxmlformats.org/drawingml/2006/main">
          <a:srgbClr val="062B2B"/>
        </a:solidFill>
      </p:bgPr>
    </p:bg>
    <p:spTree>
      <p:nvGrpSpPr>
        <p:cNvPr id="1" name=""/>
        <p:cNvGrpSpPr/>
        <p:nvPr/>
      </p:nvGrpSpPr>
      <p:grpSpPr>
        <a:xfrm xmlns:a="http://schemas.openxmlformats.org/drawingml/2006/main"/>
      </p:grpSpPr>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2fa78bd81528480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BB56255-0F1B-452D-8D7E-833F79878A35}"/>
              </a:ext>
            </a:extLst>
          </p:cNvPr>
          <p:cNvSpPr>
            <a:spLocks xmlns:a="http://schemas.openxmlformats.org/drawingml/2006/main" noGrp="1"/>
          </p:cNvSpPr>
          <p:nvPr/>
        </p:nvSpPr>
        <p:spPr>
          <a:xfrm xmlns:a="http://schemas.openxmlformats.org/drawingml/2006/main">
            <a:off x="0" y="4076700"/>
            <a:ext cx="12192000" cy="2781300"/>
          </a:xfrm>
          <a:prstGeom xmlns:a="http://schemas.openxmlformats.org/drawingml/2006/main" prst="rect">
            <a:avLst/>
          </a:prstGeom>
          <a:solidFill xmlns:a="http://schemas.openxmlformats.org/drawingml/2006/main">
            <a:srgbClr val="062B2B"/>
          </a:solidFill>
          <a:ln xmlns:a="http://schemas.openxmlformats.org/drawingml/2006/main" w="0">
            <a:noFill/>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c9e4b433351a40f2"/>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8A991D7-C2AF-4880-89EF-80A07168558D}"/>
              </a:ext>
            </a:extLst>
          </p:cNvPr>
          <p:cNvSpPr>
            <a:spLocks xmlns:a="http://schemas.openxmlformats.org/drawingml/2006/main" noGrp="1"/>
          </p:cNvSpPr>
          <p:nvPr/>
        </p:nvSpPr>
        <p:spPr>
          <a:xfrm xmlns:a="http://schemas.openxmlformats.org/drawingml/2006/main">
            <a:off x="8620125" y="4476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D2E5DC"/>
                </a:solidFill>
                <a:latin typeface="Liberation Sans"/>
                <a:ea typeface="Liberation Sans"/>
                <a:cs typeface="Liberation Sans"/>
              </a:defRPr>
            </a:pPr>
            <a:r>
              <a:rPr sz="1275" b="0">
                <a:solidFill>
                  <a:srgbClr val="D2E5DC"/>
                </a:solidFill>
                <a:latin typeface="Liberation Sans"/>
                <a:ea typeface="Liberation Sans"/>
                <a:cs typeface="Liberation Sans"/>
              </a:rPr>
              <a:t>Operate &amp; improve</a:t>
            </a:r>
          </a:p>
        </p:txBody>
      </p:sp>
      <p:sp>
        <p:nvSpPr>
          <p:cNvPr id="5" name="">
            <a:extLst xmlns:a="http://schemas.openxmlformats.org/drawingml/2006/main">
              <a:ext uri="{FF2B5EF4-FFF2-40B4-BE49-F238E27FC236}">
                <a16:creationId xmlns:a16="http://schemas.microsoft.com/office/drawing/2014/main" id="{38D0C8C5-87F6-4999-A56D-7E81751A80F7}"/>
              </a:ext>
            </a:extLst>
          </p:cNvPr>
          <p:cNvSpPr>
            <a:spLocks xmlns:a="http://schemas.openxmlformats.org/drawingml/2006/main" noGrp="1"/>
          </p:cNvSpPr>
          <p:nvPr/>
        </p:nvSpPr>
        <p:spPr>
          <a:xfrm xmlns:a="http://schemas.openxmlformats.org/drawingml/2006/main">
            <a:off x="685800" y="1238250"/>
            <a:ext cx="8429625"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3F5ED"/>
                </a:solidFill>
                <a:latin typeface="Liberation Sans"/>
                <a:ea typeface="Liberation Sans"/>
                <a:cs typeface="Liberation Sans"/>
              </a:defRPr>
            </a:pPr>
            <a:r>
              <a:rPr sz="4425" b="0">
                <a:solidFill>
                  <a:srgbClr val="F3F5ED"/>
                </a:solidFill>
                <a:latin typeface="Liberation Sans"/>
                <a:ea typeface="Liberation Sans"/>
                <a:cs typeface="Liberation Sans"/>
              </a:rPr>
              <a:t>See the run.</a:t>
            </a:r>
          </a:p>
          <a:p xmlns:a="http://schemas.openxmlformats.org/drawingml/2006/main">
            <a:pPr>
              <a:defRPr sz="4425" b="0">
                <a:solidFill>
                  <a:srgbClr val="F3F5ED"/>
                </a:solidFill>
                <a:latin typeface="Liberation Sans"/>
                <a:ea typeface="Liberation Sans"/>
                <a:cs typeface="Liberation Sans"/>
              </a:defRPr>
            </a:pPr>
            <a:r>
              <a:rPr sz="4425" b="0">
                <a:solidFill>
                  <a:srgbClr val="F3F5ED"/>
                </a:solidFill>
                <a:latin typeface="Liberation Sans"/>
                <a:ea typeface="Liberation Sans"/>
                <a:cs typeface="Liberation Sans"/>
              </a:rPr>
              <a:t>Improve the outcome.</a:t>
            </a:r>
          </a:p>
        </p:txBody>
      </p:sp>
      <p:sp>
        <p:nvSpPr>
          <p:cNvPr id="6" name="">
            <a:extLst xmlns:a="http://schemas.openxmlformats.org/drawingml/2006/main">
              <a:ext uri="{FF2B5EF4-FFF2-40B4-BE49-F238E27FC236}">
                <a16:creationId xmlns:a16="http://schemas.microsoft.com/office/drawing/2014/main" id="{7871B47B-CAE1-4CC2-A864-7EC271928CD0}"/>
              </a:ext>
            </a:extLst>
          </p:cNvPr>
          <p:cNvSpPr>
            <a:spLocks xmlns:a="http://schemas.openxmlformats.org/drawingml/2006/main" noGrp="1"/>
          </p:cNvSpPr>
          <p:nvPr/>
        </p:nvSpPr>
        <p:spPr>
          <a:xfrm xmlns:a="http://schemas.openxmlformats.org/drawingml/2006/main">
            <a:off x="685800" y="2886075"/>
            <a:ext cx="70961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2E5DC"/>
                </a:solidFill>
                <a:latin typeface="Liberation Sans"/>
                <a:ea typeface="Liberation Sans"/>
                <a:cs typeface="Liberation Sans"/>
              </a:defRPr>
            </a:pPr>
            <a:r>
              <a:rPr sz="2025" b="0">
                <a:solidFill>
                  <a:srgbClr val="D2E5DC"/>
                </a:solidFill>
                <a:latin typeface="Liberation Sans"/>
                <a:ea typeface="Liberation Sans"/>
                <a:cs typeface="Liberation Sans"/>
              </a:rPr>
              <a:t>Control Tower, monitoring, and evaluation help operators understand agent behaviour.</a:t>
            </a:r>
          </a:p>
        </p:txBody>
      </p:sp>
      <p:sp>
        <p:nvSpPr>
          <p:cNvPr id="7" name="">
            <a:extLst xmlns:a="http://schemas.openxmlformats.org/drawingml/2006/main">
              <a:ext uri="{FF2B5EF4-FFF2-40B4-BE49-F238E27FC236}">
                <a16:creationId xmlns:a16="http://schemas.microsoft.com/office/drawing/2014/main" id="{DA340470-03C9-44A6-8DE1-6E31FD33496F}"/>
              </a:ext>
            </a:extLst>
          </p:cNvPr>
          <p:cNvSpPr>
            <a:spLocks xmlns:a="http://schemas.openxmlformats.org/drawingml/2006/main" noGrp="1"/>
          </p:cNvSpPr>
          <p:nvPr/>
        </p:nvSpPr>
        <p:spPr>
          <a:xfrm xmlns:a="http://schemas.openxmlformats.org/drawingml/2006/main">
            <a:off x="6858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01</a:t>
            </a:r>
          </a:p>
        </p:txBody>
      </p:sp>
      <p:sp>
        <p:nvSpPr>
          <p:cNvPr id="8" name="">
            <a:extLst xmlns:a="http://schemas.openxmlformats.org/drawingml/2006/main">
              <a:ext uri="{FF2B5EF4-FFF2-40B4-BE49-F238E27FC236}">
                <a16:creationId xmlns:a16="http://schemas.microsoft.com/office/drawing/2014/main" id="{72BC9B8E-76F1-4AE7-A9EF-95C151B312F1}"/>
              </a:ext>
            </a:extLst>
          </p:cNvPr>
          <p:cNvSpPr>
            <a:spLocks xmlns:a="http://schemas.openxmlformats.org/drawingml/2006/main" noGrp="1"/>
          </p:cNvSpPr>
          <p:nvPr/>
        </p:nvSpPr>
        <p:spPr>
          <a:xfrm xmlns:a="http://schemas.openxmlformats.org/drawingml/2006/main">
            <a:off x="6858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Observe</a:t>
            </a:r>
          </a:p>
        </p:txBody>
      </p:sp>
      <p:sp>
        <p:nvSpPr>
          <p:cNvPr id="9" name="">
            <a:extLst xmlns:a="http://schemas.openxmlformats.org/drawingml/2006/main">
              <a:ext uri="{FF2B5EF4-FFF2-40B4-BE49-F238E27FC236}">
                <a16:creationId xmlns:a16="http://schemas.microsoft.com/office/drawing/2014/main" id="{71016D4A-0AB3-4798-882F-553847CA935A}"/>
              </a:ext>
            </a:extLst>
          </p:cNvPr>
          <p:cNvSpPr>
            <a:spLocks xmlns:a="http://schemas.openxmlformats.org/drawingml/2006/main" noGrp="1"/>
          </p:cNvSpPr>
          <p:nvPr/>
        </p:nvSpPr>
        <p:spPr>
          <a:xfrm xmlns:a="http://schemas.openxmlformats.org/drawingml/2006/main">
            <a:off x="6858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Review runs, output quality, tool activity, and cost.</a:t>
            </a:r>
          </a:p>
        </p:txBody>
      </p:sp>
      <p:sp>
        <p:nvSpPr>
          <p:cNvPr id="10" name="">
            <a:extLst xmlns:a="http://schemas.openxmlformats.org/drawingml/2006/main">
              <a:ext uri="{FF2B5EF4-FFF2-40B4-BE49-F238E27FC236}">
                <a16:creationId xmlns:a16="http://schemas.microsoft.com/office/drawing/2014/main" id="{D8786223-E8E9-4728-93FD-44694A9C0FC2}"/>
              </a:ext>
            </a:extLst>
          </p:cNvPr>
          <p:cNvSpPr>
            <a:spLocks xmlns:a="http://schemas.openxmlformats.org/drawingml/2006/main" noGrp="1"/>
          </p:cNvSpPr>
          <p:nvPr/>
        </p:nvSpPr>
        <p:spPr>
          <a:xfrm xmlns:a="http://schemas.openxmlformats.org/drawingml/2006/main">
            <a:off x="34290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7D60304D-B773-43F4-AD43-F72D1864CAF2}"/>
              </a:ext>
            </a:extLst>
          </p:cNvPr>
          <p:cNvSpPr>
            <a:spLocks xmlns:a="http://schemas.openxmlformats.org/drawingml/2006/main" noGrp="1"/>
          </p:cNvSpPr>
          <p:nvPr/>
        </p:nvSpPr>
        <p:spPr>
          <a:xfrm xmlns:a="http://schemas.openxmlformats.org/drawingml/2006/main">
            <a:off x="34290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Investigate</a:t>
            </a:r>
          </a:p>
        </p:txBody>
      </p:sp>
      <p:sp>
        <p:nvSpPr>
          <p:cNvPr id="12" name="">
            <a:extLst xmlns:a="http://schemas.openxmlformats.org/drawingml/2006/main">
              <a:ext uri="{FF2B5EF4-FFF2-40B4-BE49-F238E27FC236}">
                <a16:creationId xmlns:a16="http://schemas.microsoft.com/office/drawing/2014/main" id="{0839DBA4-78F7-4F5F-9804-9D9C2FC5AA85}"/>
              </a:ext>
            </a:extLst>
          </p:cNvPr>
          <p:cNvSpPr>
            <a:spLocks xmlns:a="http://schemas.openxmlformats.org/drawingml/2006/main" noGrp="1"/>
          </p:cNvSpPr>
          <p:nvPr/>
        </p:nvSpPr>
        <p:spPr>
          <a:xfrm xmlns:a="http://schemas.openxmlformats.org/drawingml/2006/main">
            <a:off x="34290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Trace exceptions and identify the context behind a result.</a:t>
            </a:r>
          </a:p>
        </p:txBody>
      </p:sp>
      <p:sp>
        <p:nvSpPr>
          <p:cNvPr id="13" name="">
            <a:extLst xmlns:a="http://schemas.openxmlformats.org/drawingml/2006/main">
              <a:ext uri="{FF2B5EF4-FFF2-40B4-BE49-F238E27FC236}">
                <a16:creationId xmlns:a16="http://schemas.microsoft.com/office/drawing/2014/main" id="{F3F642B0-72AD-49DB-B5CD-C51C639C22E1}"/>
              </a:ext>
            </a:extLst>
          </p:cNvPr>
          <p:cNvSpPr>
            <a:spLocks xmlns:a="http://schemas.openxmlformats.org/drawingml/2006/main" noGrp="1"/>
          </p:cNvSpPr>
          <p:nvPr/>
        </p:nvSpPr>
        <p:spPr>
          <a:xfrm xmlns:a="http://schemas.openxmlformats.org/drawingml/2006/main">
            <a:off x="61722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746E3AA2-097D-4561-BD8A-C9ED4D1B9D3A}"/>
              </a:ext>
            </a:extLst>
          </p:cNvPr>
          <p:cNvSpPr>
            <a:spLocks xmlns:a="http://schemas.openxmlformats.org/drawingml/2006/main" noGrp="1"/>
          </p:cNvSpPr>
          <p:nvPr/>
        </p:nvSpPr>
        <p:spPr>
          <a:xfrm xmlns:a="http://schemas.openxmlformats.org/drawingml/2006/main">
            <a:off x="61722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Intervene</a:t>
            </a:r>
          </a:p>
        </p:txBody>
      </p:sp>
      <p:sp>
        <p:nvSpPr>
          <p:cNvPr id="15" name="">
            <a:extLst xmlns:a="http://schemas.openxmlformats.org/drawingml/2006/main">
              <a:ext uri="{FF2B5EF4-FFF2-40B4-BE49-F238E27FC236}">
                <a16:creationId xmlns:a16="http://schemas.microsoft.com/office/drawing/2014/main" id="{45D2EC47-D4D5-4504-AECD-30922E7786D0}"/>
              </a:ext>
            </a:extLst>
          </p:cNvPr>
          <p:cNvSpPr>
            <a:spLocks xmlns:a="http://schemas.openxmlformats.org/drawingml/2006/main" noGrp="1"/>
          </p:cNvSpPr>
          <p:nvPr/>
        </p:nvSpPr>
        <p:spPr>
          <a:xfrm xmlns:a="http://schemas.openxmlformats.org/drawingml/2006/main">
            <a:off x="61722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Use operating controls when an agent needs attention.</a:t>
            </a:r>
          </a:p>
        </p:txBody>
      </p:sp>
      <p:sp>
        <p:nvSpPr>
          <p:cNvPr id="16" name="">
            <a:extLst xmlns:a="http://schemas.openxmlformats.org/drawingml/2006/main">
              <a:ext uri="{FF2B5EF4-FFF2-40B4-BE49-F238E27FC236}">
                <a16:creationId xmlns:a16="http://schemas.microsoft.com/office/drawing/2014/main" id="{8D7C3C13-0554-49BE-AA27-4CC20DD9E801}"/>
              </a:ext>
            </a:extLst>
          </p:cNvPr>
          <p:cNvSpPr>
            <a:spLocks xmlns:a="http://schemas.openxmlformats.org/drawingml/2006/main" noGrp="1"/>
          </p:cNvSpPr>
          <p:nvPr/>
        </p:nvSpPr>
        <p:spPr>
          <a:xfrm xmlns:a="http://schemas.openxmlformats.org/drawingml/2006/main">
            <a:off x="8915400" y="4305300"/>
            <a:ext cx="619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6E2BF"/>
                </a:solidFill>
                <a:latin typeface="Liberation Sans"/>
                <a:ea typeface="Liberation Sans"/>
                <a:cs typeface="Liberation Sans"/>
              </a:defRPr>
            </a:pPr>
            <a:r>
              <a:rPr sz="1500" b="0">
                <a:solidFill>
                  <a:srgbClr val="C6E2BF"/>
                </a:solidFill>
                <a:latin typeface="Liberation Sans"/>
                <a:ea typeface="Liberation Sans"/>
                <a:cs typeface="Liberation Sans"/>
              </a:rPr>
              <a:t>04</a:t>
            </a:r>
          </a:p>
        </p:txBody>
      </p:sp>
      <p:sp>
        <p:nvSpPr>
          <p:cNvPr id="17" name="">
            <a:extLst xmlns:a="http://schemas.openxmlformats.org/drawingml/2006/main">
              <a:ext uri="{FF2B5EF4-FFF2-40B4-BE49-F238E27FC236}">
                <a16:creationId xmlns:a16="http://schemas.microsoft.com/office/drawing/2014/main" id="{769A0503-038A-4E29-AFA4-FAFE7256B867}"/>
              </a:ext>
            </a:extLst>
          </p:cNvPr>
          <p:cNvSpPr>
            <a:spLocks xmlns:a="http://schemas.openxmlformats.org/drawingml/2006/main" noGrp="1"/>
          </p:cNvSpPr>
          <p:nvPr/>
        </p:nvSpPr>
        <p:spPr>
          <a:xfrm xmlns:a="http://schemas.openxmlformats.org/drawingml/2006/main">
            <a:off x="8915400" y="4733925"/>
            <a:ext cx="2476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3F5ED"/>
                </a:solidFill>
                <a:latin typeface="Liberation Sans"/>
                <a:ea typeface="Liberation Sans"/>
                <a:cs typeface="Liberation Sans"/>
              </a:defRPr>
            </a:pPr>
            <a:r>
              <a:rPr sz="2100" b="1">
                <a:solidFill>
                  <a:srgbClr val="F3F5ED"/>
                </a:solidFill>
                <a:latin typeface="Liberation Sans"/>
                <a:ea typeface="Liberation Sans"/>
                <a:cs typeface="Liberation Sans"/>
              </a:rPr>
              <a:t>Improve</a:t>
            </a:r>
          </a:p>
        </p:txBody>
      </p:sp>
      <p:sp>
        <p:nvSpPr>
          <p:cNvPr id="18" name="">
            <a:extLst xmlns:a="http://schemas.openxmlformats.org/drawingml/2006/main">
              <a:ext uri="{FF2B5EF4-FFF2-40B4-BE49-F238E27FC236}">
                <a16:creationId xmlns:a16="http://schemas.microsoft.com/office/drawing/2014/main" id="{B5651365-FBF5-4A8A-9B0D-9092F33C387B}"/>
              </a:ext>
            </a:extLst>
          </p:cNvPr>
          <p:cNvSpPr>
            <a:spLocks xmlns:a="http://schemas.openxmlformats.org/drawingml/2006/main" noGrp="1"/>
          </p:cNvSpPr>
          <p:nvPr/>
        </p:nvSpPr>
        <p:spPr>
          <a:xfrm xmlns:a="http://schemas.openxmlformats.org/drawingml/2006/main">
            <a:off x="8915400" y="5191125"/>
            <a:ext cx="2476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E5DC"/>
                </a:solidFill>
                <a:latin typeface="Liberation Sans"/>
                <a:ea typeface="Liberation Sans"/>
                <a:cs typeface="Liberation Sans"/>
              </a:defRPr>
            </a:pPr>
            <a:r>
              <a:rPr sz="1725" b="0">
                <a:solidFill>
                  <a:srgbClr val="D2E5DC"/>
                </a:solidFill>
                <a:latin typeface="Liberation Sans"/>
                <a:ea typeface="Liberation Sans"/>
                <a:cs typeface="Liberation Sans"/>
              </a:rPr>
              <a:t>Refine evaluation cases before releasing a change.</a:t>
            </a:r>
          </a:p>
        </p:txBody>
      </p:sp>
      <p:sp>
        <p:nvSpPr>
          <p:cNvPr id="19" name="">
            <a:extLst xmlns:a="http://schemas.openxmlformats.org/drawingml/2006/main">
              <a:ext uri="{FF2B5EF4-FFF2-40B4-BE49-F238E27FC236}">
                <a16:creationId xmlns:a16="http://schemas.microsoft.com/office/drawing/2014/main" id="{2235DFB8-FC26-494E-81A2-EA1D3CF290FD}"/>
              </a:ext>
            </a:extLst>
          </p:cNvPr>
          <p:cNvSpPr>
            <a:spLocks xmlns:a="http://schemas.openxmlformats.org/drawingml/2006/main" noGrp="1"/>
          </p:cNvSpPr>
          <p:nvPr/>
        </p:nvSpPr>
        <p:spPr>
          <a:xfrm xmlns:a="http://schemas.openxmlformats.org/drawingml/2006/main">
            <a:off x="685800" y="61245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2E5DC"/>
                </a:solidFill>
                <a:latin typeface="Liberation Sans"/>
                <a:ea typeface="Liberation Sans"/>
                <a:cs typeface="Liberation Sans"/>
              </a:defRPr>
            </a:pPr>
            <a:r>
              <a:rPr sz="1050" b="0">
                <a:solidFill>
                  <a:srgbClr val="D2E5DC"/>
                </a:solidFill>
                <a:latin typeface="Liberation Sans"/>
                <a:ea typeface="Liberation Sans"/>
                <a:cs typeface="Liberation Sans"/>
              </a:rPr>
              <a:t>Genellipse helps define evaluation criteria, operating ownership, and escalation procedures.</a:t>
            </a:r>
          </a:p>
        </p:txBody>
      </p:sp>
      <p:sp>
        <p:nvSpPr>
          <p:cNvPr id="20" name="">
            <a:extLst xmlns:a="http://schemas.openxmlformats.org/drawingml/2006/main">
              <a:ext uri="{FF2B5EF4-FFF2-40B4-BE49-F238E27FC236}">
                <a16:creationId xmlns:a16="http://schemas.microsoft.com/office/drawing/2014/main" id="{6A8D0833-5DD8-4EFD-9182-6E086873B446}"/>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2E5DC"/>
                </a:solidFill>
                <a:latin typeface="Liberation Sans"/>
                <a:ea typeface="Liberation Sans"/>
                <a:cs typeface="Liberation Sans"/>
              </a:defRPr>
            </a:pPr>
            <a:r>
              <a:rPr sz="825" b="0">
                <a:solidFill>
                  <a:srgbClr val="D2E5DC"/>
                </a:solidFill>
                <a:latin typeface="Liberation Sans"/>
                <a:ea typeface="Liberation Sans"/>
                <a:cs typeface="Liberation Sans"/>
              </a:rPr>
              <a:t>© 2026 Genellipse Inc. All rights reserved.</a:t>
            </a:r>
          </a:p>
        </p:txBody>
      </p:sp>
      <p:sp>
        <p:nvSpPr>
          <p:cNvPr id="21" name="">
            <a:extLst xmlns:a="http://schemas.openxmlformats.org/drawingml/2006/main">
              <a:ext uri="{FF2B5EF4-FFF2-40B4-BE49-F238E27FC236}">
                <a16:creationId xmlns:a16="http://schemas.microsoft.com/office/drawing/2014/main" id="{BF614407-7468-4E3F-AB2B-C404BBD61FB7}"/>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11 / 17</a:t>
            </a:r>
          </a:p>
        </p:txBody>
      </p:sp>
    </p:spTree>
    <p:extLst>
      <p:ext uri="{BB962C8B-B14F-4D97-AF65-F5344CB8AC3E}">
        <p14:creationId xmlns:p14="http://schemas.microsoft.com/office/powerpoint/2010/main" val="1847916063"/>
      </p:ext>
    </p:extLst>
  </p:cSld>
</p:sld>
</file>

<file path=ppt/slides/slide12.xml><?xml version="1.0" encoding="utf-8"?>
<p:sld xmlns:p="http://schemas.openxmlformats.org/presentationml/2006/main">
  <p:cSld>
    <p:bg>
      <p:bgPr>
        <a:solidFill xmlns:a="http://schemas.openxmlformats.org/drawingml/2006/main">
          <a:srgbClr val="F3F1E9"/>
        </a:solidFill>
      </p:bgPr>
    </p:bg>
    <p:spTree>
      <p:nvGrpSpPr>
        <p:cNvPr id="1" name=""/>
        <p:cNvGrpSpPr/>
        <p:nvPr/>
      </p:nvGrpSpPr>
      <p:grpSpPr>
        <a:xfrm xmlns:a="http://schemas.openxmlformats.org/drawingml/2006/main"/>
      </p:grpSpPr>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c50391f538de44fe"/>
          <a:srcRect xmlns:a="http://schemas.openxmlformats.org/drawingml/2006/main" l="50000" t="0" r="0" b="0"/>
          <a:stretch xmlns:a="http://schemas.openxmlformats.org/drawingml/2006/main"/>
        </p:blipFill>
        <p:spPr>
          <a:xfrm xmlns:a="http://schemas.openxmlformats.org/drawingml/2006/main">
            <a:off x="8858250" y="0"/>
            <a:ext cx="3333750" cy="2762250"/>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64e74be39e74a26"/>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CC992B5-FB1B-451A-B1D3-8A7DD7D2E4FE}"/>
              </a:ext>
            </a:extLst>
          </p:cNvPr>
          <p:cNvSpPr>
            <a:spLocks xmlns:a="http://schemas.openxmlformats.org/drawingml/2006/main" noGrp="1"/>
          </p:cNvSpPr>
          <p:nvPr/>
        </p:nvSpPr>
        <p:spPr>
          <a:xfrm xmlns:a="http://schemas.openxmlformats.org/drawingml/2006/main">
            <a:off x="6191250" y="4476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9645C"/>
                </a:solidFill>
                <a:latin typeface="Liberation Sans"/>
                <a:ea typeface="Liberation Sans"/>
                <a:cs typeface="Liberation Sans"/>
              </a:defRPr>
            </a:pPr>
            <a:r>
              <a:rPr sz="1275" b="0">
                <a:solidFill>
                  <a:srgbClr val="49645C"/>
                </a:solidFill>
                <a:latin typeface="Liberation Sans"/>
                <a:ea typeface="Liberation Sans"/>
                <a:cs typeface="Liberation Sans"/>
              </a:rPr>
              <a:t>In practice</a:t>
            </a:r>
          </a:p>
        </p:txBody>
      </p:sp>
      <p:sp>
        <p:nvSpPr>
          <p:cNvPr id="4" name="">
            <a:extLst xmlns:a="http://schemas.openxmlformats.org/drawingml/2006/main">
              <a:ext uri="{FF2B5EF4-FFF2-40B4-BE49-F238E27FC236}">
                <a16:creationId xmlns:a16="http://schemas.microsoft.com/office/drawing/2014/main" id="{C4E1FF00-DB7C-4853-A43D-E2BA7790B1A1}"/>
              </a:ext>
            </a:extLst>
          </p:cNvPr>
          <p:cNvSpPr>
            <a:spLocks xmlns:a="http://schemas.openxmlformats.org/drawingml/2006/main" noGrp="1"/>
          </p:cNvSpPr>
          <p:nvPr/>
        </p:nvSpPr>
        <p:spPr>
          <a:xfrm xmlns:a="http://schemas.openxmlformats.org/drawingml/2006/main">
            <a:off x="685800" y="1181100"/>
            <a:ext cx="7762875"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173F3B"/>
                </a:solidFill>
                <a:latin typeface="Liberation Sans"/>
                <a:ea typeface="Liberation Sans"/>
                <a:cs typeface="Liberation Sans"/>
              </a:defRPr>
            </a:pPr>
            <a:r>
              <a:rPr sz="4050" b="0">
                <a:solidFill>
                  <a:srgbClr val="173F3B"/>
                </a:solidFill>
                <a:latin typeface="Liberation Sans"/>
                <a:ea typeface="Liberation Sans"/>
                <a:cs typeface="Liberation Sans"/>
              </a:rPr>
              <a:t>A claims journey</a:t>
            </a:r>
          </a:p>
          <a:p xmlns:a="http://schemas.openxmlformats.org/drawingml/2006/main">
            <a:pPr>
              <a:defRPr sz="4050" b="0">
                <a:solidFill>
                  <a:srgbClr val="173F3B"/>
                </a:solidFill>
                <a:latin typeface="Liberation Sans"/>
                <a:ea typeface="Liberation Sans"/>
                <a:cs typeface="Liberation Sans"/>
              </a:defRPr>
            </a:pPr>
            <a:r>
              <a:rPr sz="4050" b="0">
                <a:solidFill>
                  <a:srgbClr val="173F3B"/>
                </a:solidFill>
                <a:latin typeface="Liberation Sans"/>
                <a:ea typeface="Liberation Sans"/>
                <a:cs typeface="Liberation Sans"/>
              </a:rPr>
              <a:t>with accountable decisions</a:t>
            </a:r>
          </a:p>
        </p:txBody>
      </p:sp>
      <p:sp>
        <p:nvSpPr>
          <p:cNvPr id="5" name="">
            <a:extLst xmlns:a="http://schemas.openxmlformats.org/drawingml/2006/main">
              <a:ext uri="{FF2B5EF4-FFF2-40B4-BE49-F238E27FC236}">
                <a16:creationId xmlns:a16="http://schemas.microsoft.com/office/drawing/2014/main" id="{3412AE32-7EA9-4ED6-9B5D-3E141E7A0CF9}"/>
              </a:ext>
            </a:extLst>
          </p:cNvPr>
          <p:cNvSpPr>
            <a:spLocks xmlns:a="http://schemas.openxmlformats.org/drawingml/2006/main" noGrp="1"/>
          </p:cNvSpPr>
          <p:nvPr/>
        </p:nvSpPr>
        <p:spPr>
          <a:xfrm xmlns:a="http://schemas.openxmlformats.org/drawingml/2006/main">
            <a:off x="685800" y="2714625"/>
            <a:ext cx="8477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45C"/>
                </a:solidFill>
                <a:latin typeface="Liberation Sans"/>
                <a:ea typeface="Liberation Sans"/>
                <a:cs typeface="Liberation Sans"/>
              </a:defRPr>
            </a:pPr>
            <a:r>
              <a:rPr sz="2025" b="0">
                <a:solidFill>
                  <a:srgbClr val="49645C"/>
                </a:solidFill>
                <a:latin typeface="Liberation Sans"/>
                <a:ea typeface="Liberation Sans"/>
                <a:cs typeface="Liberation Sans"/>
              </a:rPr>
              <a:t>An illustrative insurance workflow connects preparation, review, and action.</a:t>
            </a:r>
          </a:p>
        </p:txBody>
      </p:sp>
      <p:sp>
        <p:nvSpPr>
          <p:cNvPr id="6" name="">
            <a:extLst xmlns:a="http://schemas.openxmlformats.org/drawingml/2006/main">
              <a:ext uri="{FF2B5EF4-FFF2-40B4-BE49-F238E27FC236}">
                <a16:creationId xmlns:a16="http://schemas.microsoft.com/office/drawing/2014/main" id="{1890AEB4-7EB5-4724-895C-6F46DDDF4080}"/>
              </a:ext>
            </a:extLst>
          </p:cNvPr>
          <p:cNvSpPr>
            <a:spLocks xmlns:a="http://schemas.openxmlformats.org/drawingml/2006/main" noGrp="1"/>
          </p:cNvSpPr>
          <p:nvPr/>
        </p:nvSpPr>
        <p:spPr>
          <a:xfrm xmlns:a="http://schemas.openxmlformats.org/drawingml/2006/main">
            <a:off x="6858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094425A0-B6B0-47A0-9CE6-58FDBAEACF47}"/>
              </a:ext>
            </a:extLst>
          </p:cNvPr>
          <p:cNvSpPr>
            <a:spLocks xmlns:a="http://schemas.openxmlformats.org/drawingml/2006/main" noGrp="1"/>
          </p:cNvSpPr>
          <p:nvPr/>
        </p:nvSpPr>
        <p:spPr>
          <a:xfrm xmlns:a="http://schemas.openxmlformats.org/drawingml/2006/main">
            <a:off x="6858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Intake</a:t>
            </a:r>
          </a:p>
        </p:txBody>
      </p:sp>
      <p:sp>
        <p:nvSpPr>
          <p:cNvPr id="8" name="">
            <a:extLst xmlns:a="http://schemas.openxmlformats.org/drawingml/2006/main">
              <a:ext uri="{FF2B5EF4-FFF2-40B4-BE49-F238E27FC236}">
                <a16:creationId xmlns:a16="http://schemas.microsoft.com/office/drawing/2014/main" id="{119681F6-AE15-4DE5-B79C-218AB9EF51EA}"/>
              </a:ext>
            </a:extLst>
          </p:cNvPr>
          <p:cNvSpPr>
            <a:spLocks xmlns:a="http://schemas.openxmlformats.org/drawingml/2006/main" noGrp="1"/>
          </p:cNvSpPr>
          <p:nvPr/>
        </p:nvSpPr>
        <p:spPr>
          <a:xfrm xmlns:a="http://schemas.openxmlformats.org/drawingml/2006/main">
            <a:off x="6858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Organize the claim and supporting documents.</a:t>
            </a:r>
          </a:p>
        </p:txBody>
      </p:sp>
      <p:sp>
        <p:nvSpPr>
          <p:cNvPr id="9" name="">
            <a:extLst xmlns:a="http://schemas.openxmlformats.org/drawingml/2006/main">
              <a:ext uri="{FF2B5EF4-FFF2-40B4-BE49-F238E27FC236}">
                <a16:creationId xmlns:a16="http://schemas.microsoft.com/office/drawing/2014/main" id="{F307C4F8-D2AD-41FD-9F8C-11B228B0A4FA}"/>
              </a:ext>
            </a:extLst>
          </p:cNvPr>
          <p:cNvSpPr>
            <a:spLocks xmlns:a="http://schemas.openxmlformats.org/drawingml/2006/main" noGrp="1"/>
          </p:cNvSpPr>
          <p:nvPr/>
        </p:nvSpPr>
        <p:spPr>
          <a:xfrm xmlns:a="http://schemas.openxmlformats.org/drawingml/2006/main">
            <a:off x="34290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C38534F8-AE05-412B-B83D-92B55A420FC5}"/>
              </a:ext>
            </a:extLst>
          </p:cNvPr>
          <p:cNvSpPr>
            <a:spLocks xmlns:a="http://schemas.openxmlformats.org/drawingml/2006/main" noGrp="1"/>
          </p:cNvSpPr>
          <p:nvPr/>
        </p:nvSpPr>
        <p:spPr>
          <a:xfrm xmlns:a="http://schemas.openxmlformats.org/drawingml/2006/main">
            <a:off x="34290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Assess</a:t>
            </a:r>
          </a:p>
        </p:txBody>
      </p:sp>
      <p:sp>
        <p:nvSpPr>
          <p:cNvPr id="11" name="">
            <a:extLst xmlns:a="http://schemas.openxmlformats.org/drawingml/2006/main">
              <a:ext uri="{FF2B5EF4-FFF2-40B4-BE49-F238E27FC236}">
                <a16:creationId xmlns:a16="http://schemas.microsoft.com/office/drawing/2014/main" id="{365A2A85-11AC-4E1F-A915-19A6C8348C07}"/>
              </a:ext>
            </a:extLst>
          </p:cNvPr>
          <p:cNvSpPr>
            <a:spLocks xmlns:a="http://schemas.openxmlformats.org/drawingml/2006/main" noGrp="1"/>
          </p:cNvSpPr>
          <p:nvPr/>
        </p:nvSpPr>
        <p:spPr>
          <a:xfrm xmlns:a="http://schemas.openxmlformats.org/drawingml/2006/main">
            <a:off x="34290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Prepare a triage recommendation with evidence.</a:t>
            </a:r>
          </a:p>
        </p:txBody>
      </p:sp>
      <p:sp>
        <p:nvSpPr>
          <p:cNvPr id="12" name="">
            <a:extLst xmlns:a="http://schemas.openxmlformats.org/drawingml/2006/main">
              <a:ext uri="{FF2B5EF4-FFF2-40B4-BE49-F238E27FC236}">
                <a16:creationId xmlns:a16="http://schemas.microsoft.com/office/drawing/2014/main" id="{678D3843-A673-456F-9D42-2CE934879CFA}"/>
              </a:ext>
            </a:extLst>
          </p:cNvPr>
          <p:cNvSpPr>
            <a:spLocks xmlns:a="http://schemas.openxmlformats.org/drawingml/2006/main" noGrp="1"/>
          </p:cNvSpPr>
          <p:nvPr/>
        </p:nvSpPr>
        <p:spPr>
          <a:xfrm xmlns:a="http://schemas.openxmlformats.org/drawingml/2006/main">
            <a:off x="61722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03</a:t>
            </a:r>
          </a:p>
        </p:txBody>
      </p:sp>
      <p:sp>
        <p:nvSpPr>
          <p:cNvPr id="13" name="">
            <a:extLst xmlns:a="http://schemas.openxmlformats.org/drawingml/2006/main">
              <a:ext uri="{FF2B5EF4-FFF2-40B4-BE49-F238E27FC236}">
                <a16:creationId xmlns:a16="http://schemas.microsoft.com/office/drawing/2014/main" id="{7610A3B1-6673-438A-9D0E-13729E7BBAEB}"/>
              </a:ext>
            </a:extLst>
          </p:cNvPr>
          <p:cNvSpPr>
            <a:spLocks xmlns:a="http://schemas.openxmlformats.org/drawingml/2006/main" noGrp="1"/>
          </p:cNvSpPr>
          <p:nvPr/>
        </p:nvSpPr>
        <p:spPr>
          <a:xfrm xmlns:a="http://schemas.openxmlformats.org/drawingml/2006/main">
            <a:off x="61722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Approve</a:t>
            </a:r>
          </a:p>
        </p:txBody>
      </p:sp>
      <p:sp>
        <p:nvSpPr>
          <p:cNvPr id="14" name="">
            <a:extLst xmlns:a="http://schemas.openxmlformats.org/drawingml/2006/main">
              <a:ext uri="{FF2B5EF4-FFF2-40B4-BE49-F238E27FC236}">
                <a16:creationId xmlns:a16="http://schemas.microsoft.com/office/drawing/2014/main" id="{9A82AABC-CEC2-463F-8861-6072F4300F37}"/>
              </a:ext>
            </a:extLst>
          </p:cNvPr>
          <p:cNvSpPr>
            <a:spLocks xmlns:a="http://schemas.openxmlformats.org/drawingml/2006/main" noGrp="1"/>
          </p:cNvSpPr>
          <p:nvPr/>
        </p:nvSpPr>
        <p:spPr>
          <a:xfrm xmlns:a="http://schemas.openxmlformats.org/drawingml/2006/main">
            <a:off x="61722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Route consequential decisions to a reviewer.</a:t>
            </a:r>
          </a:p>
        </p:txBody>
      </p:sp>
      <p:sp>
        <p:nvSpPr>
          <p:cNvPr id="15" name="">
            <a:extLst xmlns:a="http://schemas.openxmlformats.org/drawingml/2006/main">
              <a:ext uri="{FF2B5EF4-FFF2-40B4-BE49-F238E27FC236}">
                <a16:creationId xmlns:a16="http://schemas.microsoft.com/office/drawing/2014/main" id="{3D96C5F8-2AC1-454B-8DDD-FB3FE70C12DD}"/>
              </a:ext>
            </a:extLst>
          </p:cNvPr>
          <p:cNvSpPr>
            <a:spLocks xmlns:a="http://schemas.openxmlformats.org/drawingml/2006/main" noGrp="1"/>
          </p:cNvSpPr>
          <p:nvPr/>
        </p:nvSpPr>
        <p:spPr>
          <a:xfrm xmlns:a="http://schemas.openxmlformats.org/drawingml/2006/main">
            <a:off x="89154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04</a:t>
            </a:r>
          </a:p>
        </p:txBody>
      </p:sp>
      <p:sp>
        <p:nvSpPr>
          <p:cNvPr id="16" name="">
            <a:extLst xmlns:a="http://schemas.openxmlformats.org/drawingml/2006/main">
              <a:ext uri="{FF2B5EF4-FFF2-40B4-BE49-F238E27FC236}">
                <a16:creationId xmlns:a16="http://schemas.microsoft.com/office/drawing/2014/main" id="{8A8CD994-F152-4F4E-99F6-D7BDCBAFCD44}"/>
              </a:ext>
            </a:extLst>
          </p:cNvPr>
          <p:cNvSpPr>
            <a:spLocks xmlns:a="http://schemas.openxmlformats.org/drawingml/2006/main" noGrp="1"/>
          </p:cNvSpPr>
          <p:nvPr/>
        </p:nvSpPr>
        <p:spPr>
          <a:xfrm xmlns:a="http://schemas.openxmlformats.org/drawingml/2006/main">
            <a:off x="89154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Record</a:t>
            </a:r>
          </a:p>
        </p:txBody>
      </p:sp>
      <p:sp>
        <p:nvSpPr>
          <p:cNvPr id="17" name="">
            <a:extLst xmlns:a="http://schemas.openxmlformats.org/drawingml/2006/main">
              <a:ext uri="{FF2B5EF4-FFF2-40B4-BE49-F238E27FC236}">
                <a16:creationId xmlns:a16="http://schemas.microsoft.com/office/drawing/2014/main" id="{01392173-CE37-44FD-ADD0-E390DEC744D6}"/>
              </a:ext>
            </a:extLst>
          </p:cNvPr>
          <p:cNvSpPr>
            <a:spLocks xmlns:a="http://schemas.openxmlformats.org/drawingml/2006/main" noGrp="1"/>
          </p:cNvSpPr>
          <p:nvPr/>
        </p:nvSpPr>
        <p:spPr>
          <a:xfrm xmlns:a="http://schemas.openxmlformats.org/drawingml/2006/main">
            <a:off x="89154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Retain the action and its decision history.</a:t>
            </a:r>
          </a:p>
        </p:txBody>
      </p:sp>
      <p:sp>
        <p:nvSpPr>
          <p:cNvPr id="18" name="">
            <a:extLst xmlns:a="http://schemas.openxmlformats.org/drawingml/2006/main">
              <a:ext uri="{FF2B5EF4-FFF2-40B4-BE49-F238E27FC236}">
                <a16:creationId xmlns:a16="http://schemas.microsoft.com/office/drawing/2014/main" id="{1D68618B-70CD-4357-9269-EF67CBF23FF9}"/>
              </a:ext>
            </a:extLst>
          </p:cNvPr>
          <p:cNvSpPr>
            <a:spLocks xmlns:a="http://schemas.openxmlformats.org/drawingml/2006/main" noGrp="1"/>
          </p:cNvSpPr>
          <p:nvPr/>
        </p:nvSpPr>
        <p:spPr>
          <a:xfrm xmlns:a="http://schemas.openxmlformats.org/drawingml/2006/main">
            <a:off x="685800" y="61245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9645C"/>
                </a:solidFill>
                <a:latin typeface="Liberation Sans"/>
                <a:ea typeface="Liberation Sans"/>
                <a:cs typeface="Liberation Sans"/>
              </a:defRPr>
            </a:pPr>
            <a:r>
              <a:rPr sz="1050" b="0">
                <a:solidFill>
                  <a:srgbClr val="49645C"/>
                </a:solidFill>
                <a:latin typeface="Liberation Sans"/>
                <a:ea typeface="Liberation Sans"/>
                <a:cs typeface="Liberation Sans"/>
              </a:rPr>
              <a:t>The Cortex claims solution is a reference blueprint. Its signed, installable pack remains on the roadmap.</a:t>
            </a:r>
          </a:p>
        </p:txBody>
      </p:sp>
      <p:sp>
        <p:nvSpPr>
          <p:cNvPr id="19" name="">
            <a:extLst xmlns:a="http://schemas.openxmlformats.org/drawingml/2006/main">
              <a:ext uri="{FF2B5EF4-FFF2-40B4-BE49-F238E27FC236}">
                <a16:creationId xmlns:a16="http://schemas.microsoft.com/office/drawing/2014/main" id="{D7446CC5-9EBC-479D-8017-C5BDAAA7524E}"/>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45C"/>
                </a:solidFill>
                <a:latin typeface="Liberation Sans"/>
                <a:ea typeface="Liberation Sans"/>
                <a:cs typeface="Liberation Sans"/>
              </a:defRPr>
            </a:pPr>
            <a:r>
              <a:rPr sz="825" b="0">
                <a:solidFill>
                  <a:srgbClr val="49645C"/>
                </a:solidFill>
                <a:latin typeface="Liberation Sans"/>
                <a:ea typeface="Liberation Sans"/>
                <a:cs typeface="Liberation Sans"/>
              </a:rPr>
              <a:t>© 2026 Genellipse Inc. All rights reserved.</a:t>
            </a:r>
          </a:p>
        </p:txBody>
      </p:sp>
      <p:sp>
        <p:nvSpPr>
          <p:cNvPr id="20" name="">
            <a:extLst xmlns:a="http://schemas.openxmlformats.org/drawingml/2006/main">
              <a:ext uri="{FF2B5EF4-FFF2-40B4-BE49-F238E27FC236}">
                <a16:creationId xmlns:a16="http://schemas.microsoft.com/office/drawing/2014/main" id="{C4423008-CD2B-4A31-91C7-448DA872A2B0}"/>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45C"/>
                </a:solidFill>
                <a:latin typeface="Liberation Sans"/>
                <a:ea typeface="Liberation Sans"/>
                <a:cs typeface="Liberation Sans"/>
              </a:defRPr>
            </a:pPr>
            <a:r>
              <a:rPr sz="900" b="0">
                <a:solidFill>
                  <a:srgbClr val="49645C"/>
                </a:solidFill>
                <a:latin typeface="Liberation Sans"/>
                <a:ea typeface="Liberation Sans"/>
                <a:cs typeface="Liberation Sans"/>
              </a:rPr>
              <a:t>12 / 17</a:t>
            </a:r>
          </a:p>
        </p:txBody>
      </p:sp>
    </p:spTree>
    <p:extLst>
      <p:ext uri="{BB962C8B-B14F-4D97-AF65-F5344CB8AC3E}">
        <p14:creationId xmlns:p14="http://schemas.microsoft.com/office/powerpoint/2010/main" val="795932624"/>
      </p:ext>
    </p:extLst>
  </p:cSld>
</p:sld>
</file>

<file path=ppt/slides/slide13.xml><?xml version="1.0" encoding="utf-8"?>
<p:sld xmlns:p="http://schemas.openxmlformats.org/presentationml/2006/main">
  <p:cSld>
    <p:bg>
      <p:bgPr>
        <a:solidFill xmlns:a="http://schemas.openxmlformats.org/drawingml/2006/main">
          <a:srgbClr val="F3F1E9"/>
        </a:solidFill>
      </p:bgPr>
    </p:bg>
    <p:spTree>
      <p:nvGrpSpPr>
        <p:cNvPr id="1" name=""/>
        <p:cNvGrpSpPr/>
        <p:nvPr/>
      </p:nvGrpSpPr>
      <p:grpSpPr>
        <a:xfrm xmlns:a="http://schemas.openxmlformats.org/drawingml/2006/main"/>
      </p:grpSpPr>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ddb9fd45316547c4"/>
          <a:srcRect xmlns:a="http://schemas.openxmlformats.org/drawingml/2006/main" l="50000" t="0" r="0" b="0"/>
          <a:stretch xmlns:a="http://schemas.openxmlformats.org/drawingml/2006/main"/>
        </p:blipFill>
        <p:spPr>
          <a:xfrm xmlns:a="http://schemas.openxmlformats.org/drawingml/2006/main">
            <a:off x="8858250" y="0"/>
            <a:ext cx="3333750" cy="2762250"/>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9ab85759c7e049bf"/>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6B89A80-965D-4AB3-AACE-ABEB11D397F0}"/>
              </a:ext>
            </a:extLst>
          </p:cNvPr>
          <p:cNvSpPr>
            <a:spLocks xmlns:a="http://schemas.openxmlformats.org/drawingml/2006/main" noGrp="1"/>
          </p:cNvSpPr>
          <p:nvPr/>
        </p:nvSpPr>
        <p:spPr>
          <a:xfrm xmlns:a="http://schemas.openxmlformats.org/drawingml/2006/main">
            <a:off x="6191250" y="4476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9645C"/>
                </a:solidFill>
                <a:latin typeface="Liberation Sans"/>
                <a:ea typeface="Liberation Sans"/>
                <a:cs typeface="Liberation Sans"/>
              </a:defRPr>
            </a:pPr>
            <a:r>
              <a:rPr sz="1275" b="0">
                <a:solidFill>
                  <a:srgbClr val="49645C"/>
                </a:solidFill>
                <a:latin typeface="Liberation Sans"/>
                <a:ea typeface="Liberation Sans"/>
                <a:cs typeface="Liberation Sans"/>
              </a:rPr>
              <a:t>Across industries</a:t>
            </a:r>
          </a:p>
        </p:txBody>
      </p:sp>
      <p:sp>
        <p:nvSpPr>
          <p:cNvPr id="4" name="">
            <a:extLst xmlns:a="http://schemas.openxmlformats.org/drawingml/2006/main">
              <a:ext uri="{FF2B5EF4-FFF2-40B4-BE49-F238E27FC236}">
                <a16:creationId xmlns:a16="http://schemas.microsoft.com/office/drawing/2014/main" id="{C8067706-3BB2-4036-9F21-222F9878A63B}"/>
              </a:ext>
            </a:extLst>
          </p:cNvPr>
          <p:cNvSpPr>
            <a:spLocks xmlns:a="http://schemas.openxmlformats.org/drawingml/2006/main" noGrp="1"/>
          </p:cNvSpPr>
          <p:nvPr/>
        </p:nvSpPr>
        <p:spPr>
          <a:xfrm xmlns:a="http://schemas.openxmlformats.org/drawingml/2006/main">
            <a:off x="685800" y="1181100"/>
            <a:ext cx="7762875"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173F3B"/>
                </a:solidFill>
                <a:latin typeface="Liberation Sans"/>
                <a:ea typeface="Liberation Sans"/>
                <a:cs typeface="Liberation Sans"/>
              </a:defRPr>
            </a:pPr>
            <a:r>
              <a:rPr sz="4050" b="0">
                <a:solidFill>
                  <a:srgbClr val="173F3B"/>
                </a:solidFill>
                <a:latin typeface="Liberation Sans"/>
                <a:ea typeface="Liberation Sans"/>
                <a:cs typeface="Liberation Sans"/>
              </a:rPr>
              <a:t>Different industries.</a:t>
            </a:r>
          </a:p>
          <a:p xmlns:a="http://schemas.openxmlformats.org/drawingml/2006/main">
            <a:pPr>
              <a:defRPr sz="4050" b="0">
                <a:solidFill>
                  <a:srgbClr val="173F3B"/>
                </a:solidFill>
                <a:latin typeface="Liberation Sans"/>
                <a:ea typeface="Liberation Sans"/>
                <a:cs typeface="Liberation Sans"/>
              </a:defRPr>
            </a:pPr>
            <a:r>
              <a:rPr sz="4050" b="0">
                <a:solidFill>
                  <a:srgbClr val="173F3B"/>
                </a:solidFill>
                <a:latin typeface="Liberation Sans"/>
                <a:ea typeface="Liberation Sans"/>
                <a:cs typeface="Liberation Sans"/>
              </a:rPr>
              <a:t>A shared operating discipline.</a:t>
            </a:r>
          </a:p>
        </p:txBody>
      </p:sp>
      <p:sp>
        <p:nvSpPr>
          <p:cNvPr id="5" name="">
            <a:extLst xmlns:a="http://schemas.openxmlformats.org/drawingml/2006/main">
              <a:ext uri="{FF2B5EF4-FFF2-40B4-BE49-F238E27FC236}">
                <a16:creationId xmlns:a16="http://schemas.microsoft.com/office/drawing/2014/main" id="{BDFB1527-A147-480A-BBC7-8735D6F79590}"/>
              </a:ext>
            </a:extLst>
          </p:cNvPr>
          <p:cNvSpPr>
            <a:spLocks xmlns:a="http://schemas.openxmlformats.org/drawingml/2006/main" noGrp="1"/>
          </p:cNvSpPr>
          <p:nvPr/>
        </p:nvSpPr>
        <p:spPr>
          <a:xfrm xmlns:a="http://schemas.openxmlformats.org/drawingml/2006/main">
            <a:off x="685800" y="2714625"/>
            <a:ext cx="8477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45C"/>
                </a:solidFill>
                <a:latin typeface="Liberation Sans"/>
                <a:ea typeface="Liberation Sans"/>
                <a:cs typeface="Liberation Sans"/>
              </a:defRPr>
            </a:pPr>
            <a:r>
              <a:rPr sz="2025" b="0">
                <a:solidFill>
                  <a:srgbClr val="49645C"/>
                </a:solidFill>
                <a:latin typeface="Liberation Sans"/>
                <a:ea typeface="Liberation Sans"/>
                <a:cs typeface="Liberation Sans"/>
              </a:rPr>
              <a:t>Choose a bounded workflow, connect its context, and define the right controls.</a:t>
            </a:r>
          </a:p>
        </p:txBody>
      </p:sp>
      <p:sp>
        <p:nvSpPr>
          <p:cNvPr id="6" name="">
            <a:extLst xmlns:a="http://schemas.openxmlformats.org/drawingml/2006/main">
              <a:ext uri="{FF2B5EF4-FFF2-40B4-BE49-F238E27FC236}">
                <a16:creationId xmlns:a16="http://schemas.microsoft.com/office/drawing/2014/main" id="{FE702690-3B81-43C2-9019-88E2EDBA673F}"/>
              </a:ext>
            </a:extLst>
          </p:cNvPr>
          <p:cNvSpPr>
            <a:spLocks xmlns:a="http://schemas.openxmlformats.org/drawingml/2006/main" noGrp="1"/>
          </p:cNvSpPr>
          <p:nvPr/>
        </p:nvSpPr>
        <p:spPr>
          <a:xfrm xmlns:a="http://schemas.openxmlformats.org/drawingml/2006/main">
            <a:off x="6858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318F3B29-A85E-4AF5-8BFC-FBD8A0263860}"/>
              </a:ext>
            </a:extLst>
          </p:cNvPr>
          <p:cNvSpPr>
            <a:spLocks xmlns:a="http://schemas.openxmlformats.org/drawingml/2006/main" noGrp="1"/>
          </p:cNvSpPr>
          <p:nvPr/>
        </p:nvSpPr>
        <p:spPr>
          <a:xfrm xmlns:a="http://schemas.openxmlformats.org/drawingml/2006/main">
            <a:off x="6858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Insurance</a:t>
            </a:r>
          </a:p>
        </p:txBody>
      </p:sp>
      <p:sp>
        <p:nvSpPr>
          <p:cNvPr id="8" name="">
            <a:extLst xmlns:a="http://schemas.openxmlformats.org/drawingml/2006/main">
              <a:ext uri="{FF2B5EF4-FFF2-40B4-BE49-F238E27FC236}">
                <a16:creationId xmlns:a16="http://schemas.microsoft.com/office/drawing/2014/main" id="{E06D01E1-957A-4320-91A4-6BD5364CC40A}"/>
              </a:ext>
            </a:extLst>
          </p:cNvPr>
          <p:cNvSpPr>
            <a:spLocks xmlns:a="http://schemas.openxmlformats.org/drawingml/2006/main" noGrp="1"/>
          </p:cNvSpPr>
          <p:nvPr/>
        </p:nvSpPr>
        <p:spPr>
          <a:xfrm xmlns:a="http://schemas.openxmlformats.org/drawingml/2006/main">
            <a:off x="6858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Claims preparation and document triage.</a:t>
            </a:r>
          </a:p>
        </p:txBody>
      </p:sp>
      <p:sp>
        <p:nvSpPr>
          <p:cNvPr id="9" name="">
            <a:extLst xmlns:a="http://schemas.openxmlformats.org/drawingml/2006/main">
              <a:ext uri="{FF2B5EF4-FFF2-40B4-BE49-F238E27FC236}">
                <a16:creationId xmlns:a16="http://schemas.microsoft.com/office/drawing/2014/main" id="{E471669A-7B22-40EB-95E4-32077FCF6872}"/>
              </a:ext>
            </a:extLst>
          </p:cNvPr>
          <p:cNvSpPr>
            <a:spLocks xmlns:a="http://schemas.openxmlformats.org/drawingml/2006/main" noGrp="1"/>
          </p:cNvSpPr>
          <p:nvPr/>
        </p:nvSpPr>
        <p:spPr>
          <a:xfrm xmlns:a="http://schemas.openxmlformats.org/drawingml/2006/main">
            <a:off x="34290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46D17725-3EE8-4E81-BEF2-E05CCBC27B1A}"/>
              </a:ext>
            </a:extLst>
          </p:cNvPr>
          <p:cNvSpPr>
            <a:spLocks xmlns:a="http://schemas.openxmlformats.org/drawingml/2006/main" noGrp="1"/>
          </p:cNvSpPr>
          <p:nvPr/>
        </p:nvSpPr>
        <p:spPr>
          <a:xfrm xmlns:a="http://schemas.openxmlformats.org/drawingml/2006/main">
            <a:off x="34290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Banking &amp; finance</a:t>
            </a:r>
          </a:p>
        </p:txBody>
      </p:sp>
      <p:sp>
        <p:nvSpPr>
          <p:cNvPr id="11" name="">
            <a:extLst xmlns:a="http://schemas.openxmlformats.org/drawingml/2006/main">
              <a:ext uri="{FF2B5EF4-FFF2-40B4-BE49-F238E27FC236}">
                <a16:creationId xmlns:a16="http://schemas.microsoft.com/office/drawing/2014/main" id="{C41B9B6D-42C4-458E-8284-DDB8754BB4A5}"/>
              </a:ext>
            </a:extLst>
          </p:cNvPr>
          <p:cNvSpPr>
            <a:spLocks xmlns:a="http://schemas.openxmlformats.org/drawingml/2006/main" noGrp="1"/>
          </p:cNvSpPr>
          <p:nvPr/>
        </p:nvSpPr>
        <p:spPr>
          <a:xfrm xmlns:a="http://schemas.openxmlformats.org/drawingml/2006/main">
            <a:off x="34290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KYC review and finance exceptions.</a:t>
            </a:r>
          </a:p>
        </p:txBody>
      </p:sp>
      <p:sp>
        <p:nvSpPr>
          <p:cNvPr id="12" name="">
            <a:extLst xmlns:a="http://schemas.openxmlformats.org/drawingml/2006/main">
              <a:ext uri="{FF2B5EF4-FFF2-40B4-BE49-F238E27FC236}">
                <a16:creationId xmlns:a16="http://schemas.microsoft.com/office/drawing/2014/main" id="{2459E6B9-62B1-4DA2-93D2-3804A63ABD66}"/>
              </a:ext>
            </a:extLst>
          </p:cNvPr>
          <p:cNvSpPr>
            <a:spLocks xmlns:a="http://schemas.openxmlformats.org/drawingml/2006/main" noGrp="1"/>
          </p:cNvSpPr>
          <p:nvPr/>
        </p:nvSpPr>
        <p:spPr>
          <a:xfrm xmlns:a="http://schemas.openxmlformats.org/drawingml/2006/main">
            <a:off x="61722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03</a:t>
            </a:r>
          </a:p>
        </p:txBody>
      </p:sp>
      <p:sp>
        <p:nvSpPr>
          <p:cNvPr id="13" name="">
            <a:extLst xmlns:a="http://schemas.openxmlformats.org/drawingml/2006/main">
              <a:ext uri="{FF2B5EF4-FFF2-40B4-BE49-F238E27FC236}">
                <a16:creationId xmlns:a16="http://schemas.microsoft.com/office/drawing/2014/main" id="{1968E95B-4C61-4FE0-A8DB-B55392B6C645}"/>
              </a:ext>
            </a:extLst>
          </p:cNvPr>
          <p:cNvSpPr>
            <a:spLocks xmlns:a="http://schemas.openxmlformats.org/drawingml/2006/main" noGrp="1"/>
          </p:cNvSpPr>
          <p:nvPr/>
        </p:nvSpPr>
        <p:spPr>
          <a:xfrm xmlns:a="http://schemas.openxmlformats.org/drawingml/2006/main">
            <a:off x="61722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Retail &amp; services</a:t>
            </a:r>
          </a:p>
        </p:txBody>
      </p:sp>
      <p:sp>
        <p:nvSpPr>
          <p:cNvPr id="14" name="">
            <a:extLst xmlns:a="http://schemas.openxmlformats.org/drawingml/2006/main">
              <a:ext uri="{FF2B5EF4-FFF2-40B4-BE49-F238E27FC236}">
                <a16:creationId xmlns:a16="http://schemas.microsoft.com/office/drawing/2014/main" id="{85D87EF2-680D-4CF9-9913-E5FD465ACEDA}"/>
              </a:ext>
            </a:extLst>
          </p:cNvPr>
          <p:cNvSpPr>
            <a:spLocks xmlns:a="http://schemas.openxmlformats.org/drawingml/2006/main" noGrp="1"/>
          </p:cNvSpPr>
          <p:nvPr/>
        </p:nvSpPr>
        <p:spPr>
          <a:xfrm xmlns:a="http://schemas.openxmlformats.org/drawingml/2006/main">
            <a:off x="61722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Service intake and return review.</a:t>
            </a:r>
          </a:p>
        </p:txBody>
      </p:sp>
      <p:sp>
        <p:nvSpPr>
          <p:cNvPr id="15" name="">
            <a:extLst xmlns:a="http://schemas.openxmlformats.org/drawingml/2006/main">
              <a:ext uri="{FF2B5EF4-FFF2-40B4-BE49-F238E27FC236}">
                <a16:creationId xmlns:a16="http://schemas.microsoft.com/office/drawing/2014/main" id="{7302BBA0-EEDC-4E99-9CB4-1807D6982023}"/>
              </a:ext>
            </a:extLst>
          </p:cNvPr>
          <p:cNvSpPr>
            <a:spLocks xmlns:a="http://schemas.openxmlformats.org/drawingml/2006/main" noGrp="1"/>
          </p:cNvSpPr>
          <p:nvPr/>
        </p:nvSpPr>
        <p:spPr>
          <a:xfrm xmlns:a="http://schemas.openxmlformats.org/drawingml/2006/main">
            <a:off x="89154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04</a:t>
            </a:r>
          </a:p>
        </p:txBody>
      </p:sp>
      <p:sp>
        <p:nvSpPr>
          <p:cNvPr id="16" name="">
            <a:extLst xmlns:a="http://schemas.openxmlformats.org/drawingml/2006/main">
              <a:ext uri="{FF2B5EF4-FFF2-40B4-BE49-F238E27FC236}">
                <a16:creationId xmlns:a16="http://schemas.microsoft.com/office/drawing/2014/main" id="{B139956A-9685-41FD-8BE3-67D476609B41}"/>
              </a:ext>
            </a:extLst>
          </p:cNvPr>
          <p:cNvSpPr>
            <a:spLocks xmlns:a="http://schemas.openxmlformats.org/drawingml/2006/main" noGrp="1"/>
          </p:cNvSpPr>
          <p:nvPr/>
        </p:nvSpPr>
        <p:spPr>
          <a:xfrm xmlns:a="http://schemas.openxmlformats.org/drawingml/2006/main">
            <a:off x="89154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Healthcare</a:t>
            </a:r>
          </a:p>
        </p:txBody>
      </p:sp>
      <p:sp>
        <p:nvSpPr>
          <p:cNvPr id="17" name="">
            <a:extLst xmlns:a="http://schemas.openxmlformats.org/drawingml/2006/main">
              <a:ext uri="{FF2B5EF4-FFF2-40B4-BE49-F238E27FC236}">
                <a16:creationId xmlns:a16="http://schemas.microsoft.com/office/drawing/2014/main" id="{D5448B2B-D1AC-4A13-B808-B05CFBD0D5A1}"/>
              </a:ext>
            </a:extLst>
          </p:cNvPr>
          <p:cNvSpPr>
            <a:spLocks xmlns:a="http://schemas.openxmlformats.org/drawingml/2006/main" noGrp="1"/>
          </p:cNvSpPr>
          <p:nvPr/>
        </p:nvSpPr>
        <p:spPr>
          <a:xfrm xmlns:a="http://schemas.openxmlformats.org/drawingml/2006/main">
            <a:off x="89154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Administrative intake and knowledge support.</a:t>
            </a:r>
          </a:p>
        </p:txBody>
      </p:sp>
      <p:sp>
        <p:nvSpPr>
          <p:cNvPr id="18" name="">
            <a:extLst xmlns:a="http://schemas.openxmlformats.org/drawingml/2006/main">
              <a:ext uri="{FF2B5EF4-FFF2-40B4-BE49-F238E27FC236}">
                <a16:creationId xmlns:a16="http://schemas.microsoft.com/office/drawing/2014/main" id="{3B1842B3-C80D-47D7-8B7E-055899E0CFAF}"/>
              </a:ext>
            </a:extLst>
          </p:cNvPr>
          <p:cNvSpPr>
            <a:spLocks xmlns:a="http://schemas.openxmlformats.org/drawingml/2006/main" noGrp="1"/>
          </p:cNvSpPr>
          <p:nvPr/>
        </p:nvSpPr>
        <p:spPr>
          <a:xfrm xmlns:a="http://schemas.openxmlformats.org/drawingml/2006/main">
            <a:off x="685800" y="61245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9645C"/>
                </a:solidFill>
                <a:latin typeface="Liberation Sans"/>
                <a:ea typeface="Liberation Sans"/>
                <a:cs typeface="Liberation Sans"/>
              </a:defRPr>
            </a:pPr>
            <a:r>
              <a:rPr sz="1050" b="0">
                <a:solidFill>
                  <a:srgbClr val="49645C"/>
                </a:solidFill>
                <a:latin typeface="Liberation Sans"/>
                <a:ea typeface="Liberation Sans"/>
                <a:cs typeface="Liberation Sans"/>
              </a:rPr>
              <a:t>Illustrative applications. Availability, data safeguards, and human review are assessed for each use case.</a:t>
            </a:r>
          </a:p>
        </p:txBody>
      </p:sp>
      <p:sp>
        <p:nvSpPr>
          <p:cNvPr id="19" name="">
            <a:extLst xmlns:a="http://schemas.openxmlformats.org/drawingml/2006/main">
              <a:ext uri="{FF2B5EF4-FFF2-40B4-BE49-F238E27FC236}">
                <a16:creationId xmlns:a16="http://schemas.microsoft.com/office/drawing/2014/main" id="{B1BBC5D2-CB4F-4F52-98CF-AF7F01965E38}"/>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45C"/>
                </a:solidFill>
                <a:latin typeface="Liberation Sans"/>
                <a:ea typeface="Liberation Sans"/>
                <a:cs typeface="Liberation Sans"/>
              </a:defRPr>
            </a:pPr>
            <a:r>
              <a:rPr sz="825" b="0">
                <a:solidFill>
                  <a:srgbClr val="49645C"/>
                </a:solidFill>
                <a:latin typeface="Liberation Sans"/>
                <a:ea typeface="Liberation Sans"/>
                <a:cs typeface="Liberation Sans"/>
              </a:rPr>
              <a:t>© 2026 Genellipse Inc. All rights reserved.</a:t>
            </a:r>
          </a:p>
        </p:txBody>
      </p:sp>
      <p:sp>
        <p:nvSpPr>
          <p:cNvPr id="20" name="">
            <a:extLst xmlns:a="http://schemas.openxmlformats.org/drawingml/2006/main">
              <a:ext uri="{FF2B5EF4-FFF2-40B4-BE49-F238E27FC236}">
                <a16:creationId xmlns:a16="http://schemas.microsoft.com/office/drawing/2014/main" id="{EE06CB95-B4CD-449C-9726-0D3E04EBC1BD}"/>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45C"/>
                </a:solidFill>
                <a:latin typeface="Liberation Sans"/>
                <a:ea typeface="Liberation Sans"/>
                <a:cs typeface="Liberation Sans"/>
              </a:defRPr>
            </a:pPr>
            <a:r>
              <a:rPr sz="900" b="0">
                <a:solidFill>
                  <a:srgbClr val="49645C"/>
                </a:solidFill>
                <a:latin typeface="Liberation Sans"/>
                <a:ea typeface="Liberation Sans"/>
                <a:cs typeface="Liberation Sans"/>
              </a:rPr>
              <a:t>13 / 17</a:t>
            </a:r>
          </a:p>
        </p:txBody>
      </p:sp>
    </p:spTree>
    <p:extLst>
      <p:ext uri="{BB962C8B-B14F-4D97-AF65-F5344CB8AC3E}">
        <p14:creationId xmlns:p14="http://schemas.microsoft.com/office/powerpoint/2010/main" val="1456307246"/>
      </p:ext>
    </p:extLst>
  </p:cSld>
</p:sld>
</file>

<file path=ppt/slides/slide14.xml><?xml version="1.0" encoding="utf-8"?>
<p:sld xmlns:p="http://schemas.openxmlformats.org/presentationml/2006/main">
  <p:cSld>
    <p:bg>
      <p:bgPr>
        <a:solidFill xmlns:a="http://schemas.openxmlformats.org/drawingml/2006/main">
          <a:srgbClr val="F3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109275bd925481f"/>
          <a:srcRect xmlns:a="http://schemas.openxmlformats.org/drawingml/2006/main" l="47000" t="0" r="0" b="0"/>
          <a:stretch xmlns:a="http://schemas.openxmlformats.org/drawingml/2006/main"/>
        </p:blipFill>
        <p:spPr>
          <a:xfrm xmlns:a="http://schemas.openxmlformats.org/drawingml/2006/main">
            <a:off x="8382000" y="0"/>
            <a:ext cx="3810000" cy="6858000"/>
          </a:xfrm>
          <a:prstGeom xmlns:a="http://schemas.openxmlformats.org/drawingml/2006/main" prst="rect">
            <a:avLst/>
          </a:prstGeom>
        </p:spPr>
      </p:pic>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c5535d455634807"/>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9931471-E5B9-45C1-B132-6A69410BC739}"/>
              </a:ext>
            </a:extLst>
          </p:cNvPr>
          <p:cNvSpPr>
            <a:spLocks xmlns:a="http://schemas.openxmlformats.org/drawingml/2006/main" noGrp="1"/>
          </p:cNvSpPr>
          <p:nvPr/>
        </p:nvSpPr>
        <p:spPr>
          <a:xfrm xmlns:a="http://schemas.openxmlformats.org/drawingml/2006/main">
            <a:off x="5048250" y="447675"/>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9645C"/>
                </a:solidFill>
                <a:latin typeface="Liberation Sans"/>
                <a:ea typeface="Liberation Sans"/>
                <a:cs typeface="Liberation Sans"/>
              </a:defRPr>
            </a:pPr>
            <a:r>
              <a:rPr sz="1275" b="0">
                <a:solidFill>
                  <a:srgbClr val="49645C"/>
                </a:solidFill>
                <a:latin typeface="Liberation Sans"/>
                <a:ea typeface="Liberation Sans"/>
                <a:cs typeface="Liberation Sans"/>
              </a:rPr>
              <a:t>Business value</a:t>
            </a:r>
          </a:p>
        </p:txBody>
      </p:sp>
      <p:sp>
        <p:nvSpPr>
          <p:cNvPr id="4" name="">
            <a:extLst xmlns:a="http://schemas.openxmlformats.org/drawingml/2006/main">
              <a:ext uri="{FF2B5EF4-FFF2-40B4-BE49-F238E27FC236}">
                <a16:creationId xmlns:a16="http://schemas.microsoft.com/office/drawing/2014/main" id="{E9730DCD-0C3E-436A-8181-8A0C71D4E026}"/>
              </a:ext>
            </a:extLst>
          </p:cNvPr>
          <p:cNvSpPr>
            <a:spLocks xmlns:a="http://schemas.openxmlformats.org/drawingml/2006/main" noGrp="1"/>
          </p:cNvSpPr>
          <p:nvPr/>
        </p:nvSpPr>
        <p:spPr>
          <a:xfrm xmlns:a="http://schemas.openxmlformats.org/drawingml/2006/main">
            <a:off x="685800" y="1200150"/>
            <a:ext cx="718185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Value you can measure</a:t>
            </a:r>
          </a:p>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with costs you can control</a:t>
            </a:r>
          </a:p>
        </p:txBody>
      </p:sp>
      <p:sp>
        <p:nvSpPr>
          <p:cNvPr id="5" name="">
            <a:extLst xmlns:a="http://schemas.openxmlformats.org/drawingml/2006/main">
              <a:ext uri="{FF2B5EF4-FFF2-40B4-BE49-F238E27FC236}">
                <a16:creationId xmlns:a16="http://schemas.microsoft.com/office/drawing/2014/main" id="{A6180BEC-EE2A-4D62-BEA5-F18371718945}"/>
              </a:ext>
            </a:extLst>
          </p:cNvPr>
          <p:cNvSpPr>
            <a:spLocks xmlns:a="http://schemas.openxmlformats.org/drawingml/2006/main" noGrp="1"/>
          </p:cNvSpPr>
          <p:nvPr/>
        </p:nvSpPr>
        <p:spPr>
          <a:xfrm xmlns:a="http://schemas.openxmlformats.org/drawingml/2006/main">
            <a:off x="685800" y="2609850"/>
            <a:ext cx="70675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45C"/>
                </a:solidFill>
                <a:latin typeface="Liberation Sans"/>
                <a:ea typeface="Liberation Sans"/>
                <a:cs typeface="Liberation Sans"/>
              </a:defRPr>
            </a:pPr>
            <a:r>
              <a:rPr sz="1875" b="0">
                <a:solidFill>
                  <a:srgbClr val="49645C"/>
                </a:solidFill>
                <a:latin typeface="Liberation Sans"/>
                <a:ea typeface="Liberation Sans"/>
                <a:cs typeface="Liberation Sans"/>
              </a:rPr>
              <a:t>Cost Governance gives teams spending boundaries. The business case measures the complete workflow.</a:t>
            </a:r>
          </a:p>
        </p:txBody>
      </p:sp>
      <p:sp>
        <p:nvSpPr>
          <p:cNvPr id="6" name="">
            <a:extLst xmlns:a="http://schemas.openxmlformats.org/drawingml/2006/main">
              <a:ext uri="{FF2B5EF4-FFF2-40B4-BE49-F238E27FC236}">
                <a16:creationId xmlns:a16="http://schemas.microsoft.com/office/drawing/2014/main" id="{B6D1905E-3AB1-4FD9-BB0E-896095545DD1}"/>
              </a:ext>
            </a:extLst>
          </p:cNvPr>
          <p:cNvSpPr>
            <a:spLocks xmlns:a="http://schemas.openxmlformats.org/drawingml/2006/main" noGrp="1"/>
          </p:cNvSpPr>
          <p:nvPr/>
        </p:nvSpPr>
        <p:spPr>
          <a:xfrm xmlns:a="http://schemas.openxmlformats.org/drawingml/2006/main">
            <a:off x="685800" y="34766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A3241EC4-18DA-454D-850F-218BC81B3318}"/>
              </a:ext>
            </a:extLst>
          </p:cNvPr>
          <p:cNvSpPr>
            <a:spLocks xmlns:a="http://schemas.openxmlformats.org/drawingml/2006/main" noGrp="1"/>
          </p:cNvSpPr>
          <p:nvPr/>
        </p:nvSpPr>
        <p:spPr>
          <a:xfrm xmlns:a="http://schemas.openxmlformats.org/drawingml/2006/main">
            <a:off x="1228725" y="34766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Bound the spend</a:t>
            </a:r>
          </a:p>
        </p:txBody>
      </p:sp>
      <p:sp>
        <p:nvSpPr>
          <p:cNvPr id="8" name="">
            <a:extLst xmlns:a="http://schemas.openxmlformats.org/drawingml/2006/main">
              <a:ext uri="{FF2B5EF4-FFF2-40B4-BE49-F238E27FC236}">
                <a16:creationId xmlns:a16="http://schemas.microsoft.com/office/drawing/2014/main" id="{F01E8BF9-A776-4A31-A3C0-6BC6395A18A9}"/>
              </a:ext>
            </a:extLst>
          </p:cNvPr>
          <p:cNvSpPr>
            <a:spLocks xmlns:a="http://schemas.openxmlformats.org/drawingml/2006/main" noGrp="1"/>
          </p:cNvSpPr>
          <p:nvPr/>
        </p:nvSpPr>
        <p:spPr>
          <a:xfrm xmlns:a="http://schemas.openxmlformats.org/drawingml/2006/main">
            <a:off x="1228725" y="38004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Set tenant and agent budgets, alerts, and hard caps.</a:t>
            </a:r>
          </a:p>
        </p:txBody>
      </p:sp>
      <p:sp>
        <p:nvSpPr>
          <p:cNvPr id="9" name="">
            <a:extLst xmlns:a="http://schemas.openxmlformats.org/drawingml/2006/main">
              <a:ext uri="{FF2B5EF4-FFF2-40B4-BE49-F238E27FC236}">
                <a16:creationId xmlns:a16="http://schemas.microsoft.com/office/drawing/2014/main" id="{85679E03-A6B2-4A7D-934B-7A76BD4E4E62}"/>
              </a:ext>
            </a:extLst>
          </p:cNvPr>
          <p:cNvSpPr>
            <a:spLocks xmlns:a="http://schemas.openxmlformats.org/drawingml/2006/main" noGrp="1"/>
          </p:cNvSpPr>
          <p:nvPr/>
        </p:nvSpPr>
        <p:spPr>
          <a:xfrm xmlns:a="http://schemas.openxmlformats.org/drawingml/2006/main">
            <a:off x="685800" y="43529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7311CAF2-4EA3-48A6-A812-C02399C2B4D3}"/>
              </a:ext>
            </a:extLst>
          </p:cNvPr>
          <p:cNvSpPr>
            <a:spLocks xmlns:a="http://schemas.openxmlformats.org/drawingml/2006/main" noGrp="1"/>
          </p:cNvSpPr>
          <p:nvPr/>
        </p:nvSpPr>
        <p:spPr>
          <a:xfrm xmlns:a="http://schemas.openxmlformats.org/drawingml/2006/main">
            <a:off x="1228725" y="43529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Track useful outcomes</a:t>
            </a:r>
          </a:p>
        </p:txBody>
      </p:sp>
      <p:sp>
        <p:nvSpPr>
          <p:cNvPr id="11" name="">
            <a:extLst xmlns:a="http://schemas.openxmlformats.org/drawingml/2006/main">
              <a:ext uri="{FF2B5EF4-FFF2-40B4-BE49-F238E27FC236}">
                <a16:creationId xmlns:a16="http://schemas.microsoft.com/office/drawing/2014/main" id="{5210DF80-47E1-47E2-BA67-5C669C8D8934}"/>
              </a:ext>
            </a:extLst>
          </p:cNvPr>
          <p:cNvSpPr>
            <a:spLocks xmlns:a="http://schemas.openxmlformats.org/drawingml/2006/main" noGrp="1"/>
          </p:cNvSpPr>
          <p:nvPr/>
        </p:nvSpPr>
        <p:spPr>
          <a:xfrm xmlns:a="http://schemas.openxmlformats.org/drawingml/2006/main">
            <a:off x="1228725" y="46767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Compare accepted work, cycle time, and rework.</a:t>
            </a:r>
          </a:p>
        </p:txBody>
      </p:sp>
      <p:sp>
        <p:nvSpPr>
          <p:cNvPr id="12" name="">
            <a:extLst xmlns:a="http://schemas.openxmlformats.org/drawingml/2006/main">
              <a:ext uri="{FF2B5EF4-FFF2-40B4-BE49-F238E27FC236}">
                <a16:creationId xmlns:a16="http://schemas.microsoft.com/office/drawing/2014/main" id="{08F45987-85B0-4398-B7D8-7F256C705545}"/>
              </a:ext>
            </a:extLst>
          </p:cNvPr>
          <p:cNvSpPr>
            <a:spLocks xmlns:a="http://schemas.openxmlformats.org/drawingml/2006/main" noGrp="1"/>
          </p:cNvSpPr>
          <p:nvPr/>
        </p:nvSpPr>
        <p:spPr>
          <a:xfrm xmlns:a="http://schemas.openxmlformats.org/drawingml/2006/main">
            <a:off x="685800" y="52292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03</a:t>
            </a:r>
          </a:p>
        </p:txBody>
      </p:sp>
      <p:sp>
        <p:nvSpPr>
          <p:cNvPr id="13" name="">
            <a:extLst xmlns:a="http://schemas.openxmlformats.org/drawingml/2006/main">
              <a:ext uri="{FF2B5EF4-FFF2-40B4-BE49-F238E27FC236}">
                <a16:creationId xmlns:a16="http://schemas.microsoft.com/office/drawing/2014/main" id="{23CF0C71-C0AD-4612-A980-0B006A494B68}"/>
              </a:ext>
            </a:extLst>
          </p:cNvPr>
          <p:cNvSpPr>
            <a:spLocks xmlns:a="http://schemas.openxmlformats.org/drawingml/2006/main" noGrp="1"/>
          </p:cNvSpPr>
          <p:nvPr/>
        </p:nvSpPr>
        <p:spPr>
          <a:xfrm xmlns:a="http://schemas.openxmlformats.org/drawingml/2006/main">
            <a:off x="1228725" y="52292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Include the full cost</a:t>
            </a:r>
          </a:p>
        </p:txBody>
      </p:sp>
      <p:sp>
        <p:nvSpPr>
          <p:cNvPr id="14" name="">
            <a:extLst xmlns:a="http://schemas.openxmlformats.org/drawingml/2006/main">
              <a:ext uri="{FF2B5EF4-FFF2-40B4-BE49-F238E27FC236}">
                <a16:creationId xmlns:a16="http://schemas.microsoft.com/office/drawing/2014/main" id="{83377B8D-CD96-453C-9CE3-A04607240587}"/>
              </a:ext>
            </a:extLst>
          </p:cNvPr>
          <p:cNvSpPr>
            <a:spLocks xmlns:a="http://schemas.openxmlformats.org/drawingml/2006/main" noGrp="1"/>
          </p:cNvSpPr>
          <p:nvPr/>
        </p:nvSpPr>
        <p:spPr>
          <a:xfrm xmlns:a="http://schemas.openxmlformats.org/drawingml/2006/main">
            <a:off x="1228725" y="55530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Account for integration, review, support, and model usage.</a:t>
            </a:r>
          </a:p>
        </p:txBody>
      </p:sp>
      <p:sp>
        <p:nvSpPr>
          <p:cNvPr id="15" name="">
            <a:extLst xmlns:a="http://schemas.openxmlformats.org/drawingml/2006/main">
              <a:ext uri="{FF2B5EF4-FFF2-40B4-BE49-F238E27FC236}">
                <a16:creationId xmlns:a16="http://schemas.microsoft.com/office/drawing/2014/main" id="{10E2D996-DF9D-4BD2-A199-B289179CE28A}"/>
              </a:ext>
            </a:extLst>
          </p:cNvPr>
          <p:cNvSpPr>
            <a:spLocks xmlns:a="http://schemas.openxmlformats.org/drawingml/2006/main" noGrp="1"/>
          </p:cNvSpPr>
          <p:nvPr/>
        </p:nvSpPr>
        <p:spPr>
          <a:xfrm xmlns:a="http://schemas.openxmlformats.org/drawingml/2006/main">
            <a:off x="685800" y="6124575"/>
            <a:ext cx="723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9645C"/>
                </a:solidFill>
                <a:latin typeface="Liberation Sans"/>
                <a:ea typeface="Liberation Sans"/>
                <a:cs typeface="Liberation Sans"/>
              </a:defRPr>
            </a:pPr>
            <a:r>
              <a:rPr sz="1050" b="0">
                <a:solidFill>
                  <a:srgbClr val="49645C"/>
                </a:solidFill>
                <a:latin typeface="Liberation Sans"/>
                <a:ea typeface="Liberation Sans"/>
                <a:cs typeface="Liberation Sans"/>
              </a:rPr>
              <a:t>Released capacity becomes a cash saving only when the organization realizes it.</a:t>
            </a:r>
          </a:p>
        </p:txBody>
      </p:sp>
      <p:sp>
        <p:nvSpPr>
          <p:cNvPr id="16" name="">
            <a:extLst xmlns:a="http://schemas.openxmlformats.org/drawingml/2006/main">
              <a:ext uri="{FF2B5EF4-FFF2-40B4-BE49-F238E27FC236}">
                <a16:creationId xmlns:a16="http://schemas.microsoft.com/office/drawing/2014/main" id="{F3BABE7E-7BBE-44AC-9FA9-B555F3D02FE3}"/>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45C"/>
                </a:solidFill>
                <a:latin typeface="Liberation Sans"/>
                <a:ea typeface="Liberation Sans"/>
                <a:cs typeface="Liberation Sans"/>
              </a:defRPr>
            </a:pPr>
            <a:r>
              <a:rPr sz="825" b="0">
                <a:solidFill>
                  <a:srgbClr val="49645C"/>
                </a:solidFill>
                <a:latin typeface="Liberation Sans"/>
                <a:ea typeface="Liberation Sans"/>
                <a:cs typeface="Liberation Sans"/>
              </a:rPr>
              <a:t>© 2026 Genellipse Inc. All rights reserved.</a:t>
            </a:r>
          </a:p>
        </p:txBody>
      </p:sp>
      <p:sp>
        <p:nvSpPr>
          <p:cNvPr id="17" name="">
            <a:extLst xmlns:a="http://schemas.openxmlformats.org/drawingml/2006/main">
              <a:ext uri="{FF2B5EF4-FFF2-40B4-BE49-F238E27FC236}">
                <a16:creationId xmlns:a16="http://schemas.microsoft.com/office/drawing/2014/main" id="{F7ADABFC-5CFD-4230-85F2-6E4C61750E42}"/>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14 / 17</a:t>
            </a:r>
          </a:p>
        </p:txBody>
      </p:sp>
    </p:spTree>
    <p:extLst>
      <p:ext uri="{BB962C8B-B14F-4D97-AF65-F5344CB8AC3E}">
        <p14:creationId xmlns:p14="http://schemas.microsoft.com/office/powerpoint/2010/main" val="816659089"/>
      </p:ext>
    </p:extLst>
  </p:cSld>
</p:sld>
</file>

<file path=ppt/slides/slide15.xml><?xml version="1.0" encoding="utf-8"?>
<p:sld xmlns:p="http://schemas.openxmlformats.org/presentationml/2006/main">
  <p:cSld>
    <p:bg>
      <p:bgPr>
        <a:solidFill xmlns:a="http://schemas.openxmlformats.org/drawingml/2006/main">
          <a:srgbClr val="F3F1E9"/>
        </a:solidFill>
      </p:bgPr>
    </p:bg>
    <p:spTree>
      <p:nvGrpSpPr>
        <p:cNvPr id="1" name=""/>
        <p:cNvGrpSpPr/>
        <p:nvPr/>
      </p:nvGrpSpPr>
      <p:grpSpPr>
        <a:xfrm xmlns:a="http://schemas.openxmlformats.org/drawingml/2006/main"/>
      </p:grpSpPr>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1c048047603346b1"/>
          <a:srcRect xmlns:a="http://schemas.openxmlformats.org/drawingml/2006/main" l="50000" t="0" r="0" b="0"/>
          <a:stretch xmlns:a="http://schemas.openxmlformats.org/drawingml/2006/main"/>
        </p:blipFill>
        <p:spPr>
          <a:xfrm xmlns:a="http://schemas.openxmlformats.org/drawingml/2006/main">
            <a:off x="8858250" y="0"/>
            <a:ext cx="3333750" cy="2762250"/>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d89cc26ad6264013"/>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AA38219-811F-4B76-858C-275351DF2FC1}"/>
              </a:ext>
            </a:extLst>
          </p:cNvPr>
          <p:cNvSpPr>
            <a:spLocks xmlns:a="http://schemas.openxmlformats.org/drawingml/2006/main" noGrp="1"/>
          </p:cNvSpPr>
          <p:nvPr/>
        </p:nvSpPr>
        <p:spPr>
          <a:xfrm xmlns:a="http://schemas.openxmlformats.org/drawingml/2006/main">
            <a:off x="6191250" y="447675"/>
            <a:ext cx="285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9645C"/>
                </a:solidFill>
                <a:latin typeface="Liberation Sans"/>
                <a:ea typeface="Liberation Sans"/>
                <a:cs typeface="Liberation Sans"/>
              </a:defRPr>
            </a:pPr>
            <a:r>
              <a:rPr sz="1275" b="0">
                <a:solidFill>
                  <a:srgbClr val="49645C"/>
                </a:solidFill>
                <a:latin typeface="Liberation Sans"/>
                <a:ea typeface="Liberation Sans"/>
                <a:cs typeface="Liberation Sans"/>
              </a:rPr>
              <a:t>Delivery</a:t>
            </a:r>
          </a:p>
        </p:txBody>
      </p:sp>
      <p:sp>
        <p:nvSpPr>
          <p:cNvPr id="4" name="">
            <a:extLst xmlns:a="http://schemas.openxmlformats.org/drawingml/2006/main">
              <a:ext uri="{FF2B5EF4-FFF2-40B4-BE49-F238E27FC236}">
                <a16:creationId xmlns:a16="http://schemas.microsoft.com/office/drawing/2014/main" id="{1BAC5466-B72F-4F9A-9950-346CED82CCBF}"/>
              </a:ext>
            </a:extLst>
          </p:cNvPr>
          <p:cNvSpPr>
            <a:spLocks xmlns:a="http://schemas.openxmlformats.org/drawingml/2006/main" noGrp="1"/>
          </p:cNvSpPr>
          <p:nvPr/>
        </p:nvSpPr>
        <p:spPr>
          <a:xfrm xmlns:a="http://schemas.openxmlformats.org/drawingml/2006/main">
            <a:off x="685800" y="1181100"/>
            <a:ext cx="7762875"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0">
                <a:solidFill>
                  <a:srgbClr val="173F3B"/>
                </a:solidFill>
                <a:latin typeface="Liberation Sans"/>
                <a:ea typeface="Liberation Sans"/>
                <a:cs typeface="Liberation Sans"/>
              </a:defRPr>
            </a:pPr>
            <a:r>
              <a:rPr sz="4050" b="0">
                <a:solidFill>
                  <a:srgbClr val="173F3B"/>
                </a:solidFill>
                <a:latin typeface="Liberation Sans"/>
                <a:ea typeface="Liberation Sans"/>
                <a:cs typeface="Liberation Sans"/>
              </a:rPr>
              <a:t>A focused MVP</a:t>
            </a:r>
          </a:p>
          <a:p xmlns:a="http://schemas.openxmlformats.org/drawingml/2006/main">
            <a:pPr>
              <a:defRPr sz="4050" b="0">
                <a:solidFill>
                  <a:srgbClr val="173F3B"/>
                </a:solidFill>
                <a:latin typeface="Liberation Sans"/>
                <a:ea typeface="Liberation Sans"/>
                <a:cs typeface="Liberation Sans"/>
              </a:defRPr>
            </a:pPr>
            <a:r>
              <a:rPr sz="4050" b="0">
                <a:solidFill>
                  <a:srgbClr val="173F3B"/>
                </a:solidFill>
                <a:latin typeface="Liberation Sans"/>
                <a:ea typeface="Liberation Sans"/>
                <a:cs typeface="Liberation Sans"/>
              </a:rPr>
              <a:t>within 6 weeks</a:t>
            </a:r>
          </a:p>
        </p:txBody>
      </p:sp>
      <p:sp>
        <p:nvSpPr>
          <p:cNvPr id="5" name="">
            <a:extLst xmlns:a="http://schemas.openxmlformats.org/drawingml/2006/main">
              <a:ext uri="{FF2B5EF4-FFF2-40B4-BE49-F238E27FC236}">
                <a16:creationId xmlns:a16="http://schemas.microsoft.com/office/drawing/2014/main" id="{748DA92D-C109-4D5A-B425-40185984A86B}"/>
              </a:ext>
            </a:extLst>
          </p:cNvPr>
          <p:cNvSpPr>
            <a:spLocks xmlns:a="http://schemas.openxmlformats.org/drawingml/2006/main" noGrp="1"/>
          </p:cNvSpPr>
          <p:nvPr/>
        </p:nvSpPr>
        <p:spPr>
          <a:xfrm xmlns:a="http://schemas.openxmlformats.org/drawingml/2006/main">
            <a:off x="685800" y="2714625"/>
            <a:ext cx="8477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45C"/>
                </a:solidFill>
                <a:latin typeface="Liberation Sans"/>
                <a:ea typeface="Liberation Sans"/>
                <a:cs typeface="Liberation Sans"/>
              </a:defRPr>
            </a:pPr>
            <a:r>
              <a:rPr sz="2025" b="0">
                <a:solidFill>
                  <a:srgbClr val="49645C"/>
                </a:solidFill>
                <a:latin typeface="Liberation Sans"/>
                <a:ea typeface="Liberation Sans"/>
                <a:cs typeface="Liberation Sans"/>
              </a:rPr>
              <a:t>One business workflow. Agreed acceptance criteria. A shared delivery team.</a:t>
            </a:r>
          </a:p>
        </p:txBody>
      </p:sp>
      <p:sp>
        <p:nvSpPr>
          <p:cNvPr id="6" name="">
            <a:extLst xmlns:a="http://schemas.openxmlformats.org/drawingml/2006/main">
              <a:ext uri="{FF2B5EF4-FFF2-40B4-BE49-F238E27FC236}">
                <a16:creationId xmlns:a16="http://schemas.microsoft.com/office/drawing/2014/main" id="{D7B6C788-19FA-420A-A261-CFBDF09F3745}"/>
              </a:ext>
            </a:extLst>
          </p:cNvPr>
          <p:cNvSpPr>
            <a:spLocks xmlns:a="http://schemas.openxmlformats.org/drawingml/2006/main" noGrp="1"/>
          </p:cNvSpPr>
          <p:nvPr/>
        </p:nvSpPr>
        <p:spPr>
          <a:xfrm xmlns:a="http://schemas.openxmlformats.org/drawingml/2006/main">
            <a:off x="6858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E048B8C4-77F8-40B5-8E4C-454009748E95}"/>
              </a:ext>
            </a:extLst>
          </p:cNvPr>
          <p:cNvSpPr>
            <a:spLocks xmlns:a="http://schemas.openxmlformats.org/drawingml/2006/main" noGrp="1"/>
          </p:cNvSpPr>
          <p:nvPr/>
        </p:nvSpPr>
        <p:spPr>
          <a:xfrm xmlns:a="http://schemas.openxmlformats.org/drawingml/2006/main">
            <a:off x="6858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Week 1</a:t>
            </a:r>
          </a:p>
        </p:txBody>
      </p:sp>
      <p:sp>
        <p:nvSpPr>
          <p:cNvPr id="8" name="">
            <a:extLst xmlns:a="http://schemas.openxmlformats.org/drawingml/2006/main">
              <a:ext uri="{FF2B5EF4-FFF2-40B4-BE49-F238E27FC236}">
                <a16:creationId xmlns:a16="http://schemas.microsoft.com/office/drawing/2014/main" id="{EC9DC8D0-CA8C-4BD4-8C10-BAB742F522A9}"/>
              </a:ext>
            </a:extLst>
          </p:cNvPr>
          <p:cNvSpPr>
            <a:spLocks xmlns:a="http://schemas.openxmlformats.org/drawingml/2006/main" noGrp="1"/>
          </p:cNvSpPr>
          <p:nvPr/>
        </p:nvSpPr>
        <p:spPr>
          <a:xfrm xmlns:a="http://schemas.openxmlformats.org/drawingml/2006/main">
            <a:off x="6858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Scope the outcome, baseline, and access.</a:t>
            </a:r>
          </a:p>
        </p:txBody>
      </p:sp>
      <p:sp>
        <p:nvSpPr>
          <p:cNvPr id="9" name="">
            <a:extLst xmlns:a="http://schemas.openxmlformats.org/drawingml/2006/main">
              <a:ext uri="{FF2B5EF4-FFF2-40B4-BE49-F238E27FC236}">
                <a16:creationId xmlns:a16="http://schemas.microsoft.com/office/drawing/2014/main" id="{71BB54F1-BE5F-4F09-BAB7-EE5EEA1DAC0E}"/>
              </a:ext>
            </a:extLst>
          </p:cNvPr>
          <p:cNvSpPr>
            <a:spLocks xmlns:a="http://schemas.openxmlformats.org/drawingml/2006/main" noGrp="1"/>
          </p:cNvSpPr>
          <p:nvPr/>
        </p:nvSpPr>
        <p:spPr>
          <a:xfrm xmlns:a="http://schemas.openxmlformats.org/drawingml/2006/main">
            <a:off x="34290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4291A4ED-C4D5-4668-8579-A1430018D701}"/>
              </a:ext>
            </a:extLst>
          </p:cNvPr>
          <p:cNvSpPr>
            <a:spLocks xmlns:a="http://schemas.openxmlformats.org/drawingml/2006/main" noGrp="1"/>
          </p:cNvSpPr>
          <p:nvPr/>
        </p:nvSpPr>
        <p:spPr>
          <a:xfrm xmlns:a="http://schemas.openxmlformats.org/drawingml/2006/main">
            <a:off x="34290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Week 2</a:t>
            </a:r>
          </a:p>
        </p:txBody>
      </p:sp>
      <p:sp>
        <p:nvSpPr>
          <p:cNvPr id="11" name="">
            <a:extLst xmlns:a="http://schemas.openxmlformats.org/drawingml/2006/main">
              <a:ext uri="{FF2B5EF4-FFF2-40B4-BE49-F238E27FC236}">
                <a16:creationId xmlns:a16="http://schemas.microsoft.com/office/drawing/2014/main" id="{AAEDB5E2-2AFA-482E-9A5D-D21C5ADC04D2}"/>
              </a:ext>
            </a:extLst>
          </p:cNvPr>
          <p:cNvSpPr>
            <a:spLocks xmlns:a="http://schemas.openxmlformats.org/drawingml/2006/main" noGrp="1"/>
          </p:cNvSpPr>
          <p:nvPr/>
        </p:nvSpPr>
        <p:spPr>
          <a:xfrm xmlns:a="http://schemas.openxmlformats.org/drawingml/2006/main">
            <a:off x="34290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Confirm architecture, fit, and controls.</a:t>
            </a:r>
          </a:p>
        </p:txBody>
      </p:sp>
      <p:sp>
        <p:nvSpPr>
          <p:cNvPr id="12" name="">
            <a:extLst xmlns:a="http://schemas.openxmlformats.org/drawingml/2006/main">
              <a:ext uri="{FF2B5EF4-FFF2-40B4-BE49-F238E27FC236}">
                <a16:creationId xmlns:a16="http://schemas.microsoft.com/office/drawing/2014/main" id="{1600EB31-3189-400C-9F25-B4B4A3975CFA}"/>
              </a:ext>
            </a:extLst>
          </p:cNvPr>
          <p:cNvSpPr>
            <a:spLocks xmlns:a="http://schemas.openxmlformats.org/drawingml/2006/main" noGrp="1"/>
          </p:cNvSpPr>
          <p:nvPr/>
        </p:nvSpPr>
        <p:spPr>
          <a:xfrm xmlns:a="http://schemas.openxmlformats.org/drawingml/2006/main">
            <a:off x="61722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03</a:t>
            </a:r>
          </a:p>
        </p:txBody>
      </p:sp>
      <p:sp>
        <p:nvSpPr>
          <p:cNvPr id="13" name="">
            <a:extLst xmlns:a="http://schemas.openxmlformats.org/drawingml/2006/main">
              <a:ext uri="{FF2B5EF4-FFF2-40B4-BE49-F238E27FC236}">
                <a16:creationId xmlns:a16="http://schemas.microsoft.com/office/drawing/2014/main" id="{793BF8DC-4B08-4194-AA46-C21FC8AF7F8C}"/>
              </a:ext>
            </a:extLst>
          </p:cNvPr>
          <p:cNvSpPr>
            <a:spLocks xmlns:a="http://schemas.openxmlformats.org/drawingml/2006/main" noGrp="1"/>
          </p:cNvSpPr>
          <p:nvPr/>
        </p:nvSpPr>
        <p:spPr>
          <a:xfrm xmlns:a="http://schemas.openxmlformats.org/drawingml/2006/main">
            <a:off x="61722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Weeks 3–4</a:t>
            </a:r>
          </a:p>
        </p:txBody>
      </p:sp>
      <p:sp>
        <p:nvSpPr>
          <p:cNvPr id="14" name="">
            <a:extLst xmlns:a="http://schemas.openxmlformats.org/drawingml/2006/main">
              <a:ext uri="{FF2B5EF4-FFF2-40B4-BE49-F238E27FC236}">
                <a16:creationId xmlns:a16="http://schemas.microsoft.com/office/drawing/2014/main" id="{7704C87A-48A9-49BF-B231-DCB4992623F6}"/>
              </a:ext>
            </a:extLst>
          </p:cNvPr>
          <p:cNvSpPr>
            <a:spLocks xmlns:a="http://schemas.openxmlformats.org/drawingml/2006/main" noGrp="1"/>
          </p:cNvSpPr>
          <p:nvPr/>
        </p:nvSpPr>
        <p:spPr>
          <a:xfrm xmlns:a="http://schemas.openxmlformats.org/drawingml/2006/main">
            <a:off x="61722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Configure agents and connect systems.</a:t>
            </a:r>
          </a:p>
        </p:txBody>
      </p:sp>
      <p:sp>
        <p:nvSpPr>
          <p:cNvPr id="15" name="">
            <a:extLst xmlns:a="http://schemas.openxmlformats.org/drawingml/2006/main">
              <a:ext uri="{FF2B5EF4-FFF2-40B4-BE49-F238E27FC236}">
                <a16:creationId xmlns:a16="http://schemas.microsoft.com/office/drawing/2014/main" id="{67319476-6878-4352-B2E8-7BE7B6729084}"/>
              </a:ext>
            </a:extLst>
          </p:cNvPr>
          <p:cNvSpPr>
            <a:spLocks xmlns:a="http://schemas.openxmlformats.org/drawingml/2006/main" noGrp="1"/>
          </p:cNvSpPr>
          <p:nvPr/>
        </p:nvSpPr>
        <p:spPr>
          <a:xfrm xmlns:a="http://schemas.openxmlformats.org/drawingml/2006/main">
            <a:off x="8915400" y="3962400"/>
            <a:ext cx="23241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508A70"/>
                </a:solidFill>
                <a:latin typeface="Liberation Sans"/>
                <a:ea typeface="Liberation Sans"/>
                <a:cs typeface="Liberation Sans"/>
              </a:defRPr>
            </a:pPr>
            <a:r>
              <a:rPr sz="4125" b="0">
                <a:solidFill>
                  <a:srgbClr val="508A70"/>
                </a:solidFill>
                <a:latin typeface="Liberation Sans"/>
                <a:ea typeface="Liberation Sans"/>
                <a:cs typeface="Liberation Sans"/>
              </a:rPr>
              <a:t>04</a:t>
            </a:r>
          </a:p>
        </p:txBody>
      </p:sp>
      <p:sp>
        <p:nvSpPr>
          <p:cNvPr id="16" name="">
            <a:extLst xmlns:a="http://schemas.openxmlformats.org/drawingml/2006/main">
              <a:ext uri="{FF2B5EF4-FFF2-40B4-BE49-F238E27FC236}">
                <a16:creationId xmlns:a16="http://schemas.microsoft.com/office/drawing/2014/main" id="{84818099-8077-42B6-899E-1F747D5B04C8}"/>
              </a:ext>
            </a:extLst>
          </p:cNvPr>
          <p:cNvSpPr>
            <a:spLocks xmlns:a="http://schemas.openxmlformats.org/drawingml/2006/main" noGrp="1"/>
          </p:cNvSpPr>
          <p:nvPr/>
        </p:nvSpPr>
        <p:spPr>
          <a:xfrm xmlns:a="http://schemas.openxmlformats.org/drawingml/2006/main">
            <a:off x="8915400" y="4772025"/>
            <a:ext cx="238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Weeks 5–6</a:t>
            </a:r>
          </a:p>
        </p:txBody>
      </p:sp>
      <p:sp>
        <p:nvSpPr>
          <p:cNvPr id="17" name="">
            <a:extLst xmlns:a="http://schemas.openxmlformats.org/drawingml/2006/main">
              <a:ext uri="{FF2B5EF4-FFF2-40B4-BE49-F238E27FC236}">
                <a16:creationId xmlns:a16="http://schemas.microsoft.com/office/drawing/2014/main" id="{DD99E465-CFBE-4978-BEA7-C69619D4BD59}"/>
              </a:ext>
            </a:extLst>
          </p:cNvPr>
          <p:cNvSpPr>
            <a:spLocks xmlns:a="http://schemas.openxmlformats.org/drawingml/2006/main" noGrp="1"/>
          </p:cNvSpPr>
          <p:nvPr/>
        </p:nvSpPr>
        <p:spPr>
          <a:xfrm xmlns:a="http://schemas.openxmlformats.org/drawingml/2006/main">
            <a:off x="8915400" y="5229225"/>
            <a:ext cx="2343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45C"/>
                </a:solidFill>
                <a:latin typeface="Liberation Sans"/>
                <a:ea typeface="Liberation Sans"/>
                <a:cs typeface="Liberation Sans"/>
              </a:defRPr>
            </a:pPr>
            <a:r>
              <a:rPr sz="1725" b="0">
                <a:solidFill>
                  <a:srgbClr val="49645C"/>
                </a:solidFill>
                <a:latin typeface="Liberation Sans"/>
                <a:ea typeface="Liberation Sans"/>
                <a:cs typeface="Liberation Sans"/>
              </a:rPr>
              <a:t>Validate, train, and hand over the MVP.</a:t>
            </a:r>
          </a:p>
        </p:txBody>
      </p:sp>
      <p:sp>
        <p:nvSpPr>
          <p:cNvPr id="18" name="">
            <a:extLst xmlns:a="http://schemas.openxmlformats.org/drawingml/2006/main">
              <a:ext uri="{FF2B5EF4-FFF2-40B4-BE49-F238E27FC236}">
                <a16:creationId xmlns:a16="http://schemas.microsoft.com/office/drawing/2014/main" id="{74F88535-7987-4030-9AA3-6A3CA1A1BB46}"/>
              </a:ext>
            </a:extLst>
          </p:cNvPr>
          <p:cNvSpPr>
            <a:spLocks xmlns:a="http://schemas.openxmlformats.org/drawingml/2006/main" noGrp="1"/>
          </p:cNvSpPr>
          <p:nvPr/>
        </p:nvSpPr>
        <p:spPr>
          <a:xfrm xmlns:a="http://schemas.openxmlformats.org/drawingml/2006/main">
            <a:off x="685800" y="612457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9645C"/>
                </a:solidFill>
                <a:latin typeface="Liberation Sans"/>
                <a:ea typeface="Liberation Sans"/>
                <a:cs typeface="Liberation Sans"/>
              </a:defRPr>
            </a:pPr>
            <a:r>
              <a:rPr sz="1050" b="0">
                <a:solidFill>
                  <a:srgbClr val="49645C"/>
                </a:solidFill>
                <a:latin typeface="Liberation Sans"/>
                <a:ea typeface="Liberation Sans"/>
                <a:cs typeface="Liberation Sans"/>
              </a:rPr>
              <a:t>For a suitably scoped engagement with data, access, and decision-making dependencies agreed at the outset.</a:t>
            </a:r>
          </a:p>
        </p:txBody>
      </p:sp>
      <p:sp>
        <p:nvSpPr>
          <p:cNvPr id="19" name="">
            <a:extLst xmlns:a="http://schemas.openxmlformats.org/drawingml/2006/main">
              <a:ext uri="{FF2B5EF4-FFF2-40B4-BE49-F238E27FC236}">
                <a16:creationId xmlns:a16="http://schemas.microsoft.com/office/drawing/2014/main" id="{047BBBB5-FC19-40E9-9B7F-0CE48EC7694F}"/>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45C"/>
                </a:solidFill>
                <a:latin typeface="Liberation Sans"/>
                <a:ea typeface="Liberation Sans"/>
                <a:cs typeface="Liberation Sans"/>
              </a:defRPr>
            </a:pPr>
            <a:r>
              <a:rPr sz="825" b="0">
                <a:solidFill>
                  <a:srgbClr val="49645C"/>
                </a:solidFill>
                <a:latin typeface="Liberation Sans"/>
                <a:ea typeface="Liberation Sans"/>
                <a:cs typeface="Liberation Sans"/>
              </a:rPr>
              <a:t>© 2026 Genellipse Inc. All rights reserved.</a:t>
            </a:r>
          </a:p>
        </p:txBody>
      </p:sp>
      <p:sp>
        <p:nvSpPr>
          <p:cNvPr id="20" name="">
            <a:extLst xmlns:a="http://schemas.openxmlformats.org/drawingml/2006/main">
              <a:ext uri="{FF2B5EF4-FFF2-40B4-BE49-F238E27FC236}">
                <a16:creationId xmlns:a16="http://schemas.microsoft.com/office/drawing/2014/main" id="{F2748194-8F2D-4CD0-A893-3F2AC2D7F159}"/>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45C"/>
                </a:solidFill>
                <a:latin typeface="Liberation Sans"/>
                <a:ea typeface="Liberation Sans"/>
                <a:cs typeface="Liberation Sans"/>
              </a:defRPr>
            </a:pPr>
            <a:r>
              <a:rPr sz="900" b="0">
                <a:solidFill>
                  <a:srgbClr val="49645C"/>
                </a:solidFill>
                <a:latin typeface="Liberation Sans"/>
                <a:ea typeface="Liberation Sans"/>
                <a:cs typeface="Liberation Sans"/>
              </a:rPr>
              <a:t>15 / 17</a:t>
            </a:r>
          </a:p>
        </p:txBody>
      </p:sp>
    </p:spTree>
    <p:extLst>
      <p:ext uri="{BB962C8B-B14F-4D97-AF65-F5344CB8AC3E}">
        <p14:creationId xmlns:p14="http://schemas.microsoft.com/office/powerpoint/2010/main" val="1132749387"/>
      </p:ext>
    </p:extLst>
  </p:cSld>
</p:sld>
</file>

<file path=ppt/slides/slide16.xml><?xml version="1.0" encoding="utf-8"?>
<p:sld xmlns:p="http://schemas.openxmlformats.org/presentationml/2006/main">
  <p:cSld>
    <p:bg>
      <p:bgPr>
        <a:solidFill xmlns:a="http://schemas.openxmlformats.org/drawingml/2006/main">
          <a:srgbClr val="F3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867b775ff83474e"/>
          <a:srcRect xmlns:a="http://schemas.openxmlformats.org/drawingml/2006/main" l="47000" t="0" r="0" b="0"/>
          <a:stretch xmlns:a="http://schemas.openxmlformats.org/drawingml/2006/main"/>
        </p:blipFill>
        <p:spPr>
          <a:xfrm xmlns:a="http://schemas.openxmlformats.org/drawingml/2006/main">
            <a:off x="8382000" y="0"/>
            <a:ext cx="3810000" cy="6858000"/>
          </a:xfrm>
          <a:prstGeom xmlns:a="http://schemas.openxmlformats.org/drawingml/2006/main" prst="rect">
            <a:avLst/>
          </a:prstGeom>
        </p:spPr>
      </p:pic>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46d4cbcd6d8849ff"/>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69570CF0-8DA3-4119-8FC1-B6770514D674}"/>
              </a:ext>
            </a:extLst>
          </p:cNvPr>
          <p:cNvSpPr>
            <a:spLocks xmlns:a="http://schemas.openxmlformats.org/drawingml/2006/main" noGrp="1"/>
          </p:cNvSpPr>
          <p:nvPr/>
        </p:nvSpPr>
        <p:spPr>
          <a:xfrm xmlns:a="http://schemas.openxmlformats.org/drawingml/2006/main">
            <a:off x="5048250" y="447675"/>
            <a:ext cx="266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9645C"/>
                </a:solidFill>
                <a:latin typeface="Liberation Sans"/>
                <a:ea typeface="Liberation Sans"/>
                <a:cs typeface="Liberation Sans"/>
              </a:defRPr>
            </a:pPr>
            <a:r>
              <a:rPr sz="1275" b="0">
                <a:solidFill>
                  <a:srgbClr val="49645C"/>
                </a:solidFill>
                <a:latin typeface="Liberation Sans"/>
                <a:ea typeface="Liberation Sans"/>
                <a:cs typeface="Liberation Sans"/>
              </a:rPr>
              <a:t>People &amp; adoption</a:t>
            </a:r>
          </a:p>
        </p:txBody>
      </p:sp>
      <p:sp>
        <p:nvSpPr>
          <p:cNvPr id="4" name="">
            <a:extLst xmlns:a="http://schemas.openxmlformats.org/drawingml/2006/main">
              <a:ext uri="{FF2B5EF4-FFF2-40B4-BE49-F238E27FC236}">
                <a16:creationId xmlns:a16="http://schemas.microsoft.com/office/drawing/2014/main" id="{B258F066-AA81-46B1-9BE6-03DF16C30827}"/>
              </a:ext>
            </a:extLst>
          </p:cNvPr>
          <p:cNvSpPr>
            <a:spLocks xmlns:a="http://schemas.openxmlformats.org/drawingml/2006/main" noGrp="1"/>
          </p:cNvSpPr>
          <p:nvPr/>
        </p:nvSpPr>
        <p:spPr>
          <a:xfrm xmlns:a="http://schemas.openxmlformats.org/drawingml/2006/main">
            <a:off x="685800" y="1200150"/>
            <a:ext cx="718185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Adoption is part</a:t>
            </a:r>
          </a:p>
          <a:p xmlns:a="http://schemas.openxmlformats.org/drawingml/2006/main">
            <a:pPr>
              <a:defRPr sz="3600" b="0">
                <a:solidFill>
                  <a:srgbClr val="173F3B"/>
                </a:solidFill>
                <a:latin typeface="Liberation Sans"/>
                <a:ea typeface="Liberation Sans"/>
                <a:cs typeface="Liberation Sans"/>
              </a:defRPr>
            </a:pPr>
            <a:r>
              <a:rPr sz="3600" b="0">
                <a:solidFill>
                  <a:srgbClr val="173F3B"/>
                </a:solidFill>
                <a:latin typeface="Liberation Sans"/>
                <a:ea typeface="Liberation Sans"/>
                <a:cs typeface="Liberation Sans"/>
              </a:rPr>
              <a:t>of delivery</a:t>
            </a:r>
          </a:p>
        </p:txBody>
      </p:sp>
      <p:sp>
        <p:nvSpPr>
          <p:cNvPr id="5" name="">
            <a:extLst xmlns:a="http://schemas.openxmlformats.org/drawingml/2006/main">
              <a:ext uri="{FF2B5EF4-FFF2-40B4-BE49-F238E27FC236}">
                <a16:creationId xmlns:a16="http://schemas.microsoft.com/office/drawing/2014/main" id="{BB7830B5-038A-49E6-B4CA-35AA07246FDB}"/>
              </a:ext>
            </a:extLst>
          </p:cNvPr>
          <p:cNvSpPr>
            <a:spLocks xmlns:a="http://schemas.openxmlformats.org/drawingml/2006/main" noGrp="1"/>
          </p:cNvSpPr>
          <p:nvPr/>
        </p:nvSpPr>
        <p:spPr>
          <a:xfrm xmlns:a="http://schemas.openxmlformats.org/drawingml/2006/main">
            <a:off x="685800" y="2609850"/>
            <a:ext cx="70675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45C"/>
                </a:solidFill>
                <a:latin typeface="Liberation Sans"/>
                <a:ea typeface="Liberation Sans"/>
                <a:cs typeface="Liberation Sans"/>
              </a:defRPr>
            </a:pPr>
            <a:r>
              <a:rPr sz="1875" b="0">
                <a:solidFill>
                  <a:srgbClr val="49645C"/>
                </a:solidFill>
                <a:latin typeface="Liberation Sans"/>
                <a:ea typeface="Liberation Sans"/>
                <a:cs typeface="Liberation Sans"/>
              </a:rPr>
              <a:t>A working agent needs a prepared team, clear ownership, and a repeatable operating process.</a:t>
            </a:r>
          </a:p>
        </p:txBody>
      </p:sp>
      <p:sp>
        <p:nvSpPr>
          <p:cNvPr id="6" name="">
            <a:extLst xmlns:a="http://schemas.openxmlformats.org/drawingml/2006/main">
              <a:ext uri="{FF2B5EF4-FFF2-40B4-BE49-F238E27FC236}">
                <a16:creationId xmlns:a16="http://schemas.microsoft.com/office/drawing/2014/main" id="{A4AEB918-3326-42EE-A076-CC84C78A0367}"/>
              </a:ext>
            </a:extLst>
          </p:cNvPr>
          <p:cNvSpPr>
            <a:spLocks xmlns:a="http://schemas.openxmlformats.org/drawingml/2006/main" noGrp="1"/>
          </p:cNvSpPr>
          <p:nvPr/>
        </p:nvSpPr>
        <p:spPr>
          <a:xfrm xmlns:a="http://schemas.openxmlformats.org/drawingml/2006/main">
            <a:off x="685800" y="34766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3B50CFFE-EF52-4235-B6BB-416508C0057F}"/>
              </a:ext>
            </a:extLst>
          </p:cNvPr>
          <p:cNvSpPr>
            <a:spLocks xmlns:a="http://schemas.openxmlformats.org/drawingml/2006/main" noGrp="1"/>
          </p:cNvSpPr>
          <p:nvPr/>
        </p:nvSpPr>
        <p:spPr>
          <a:xfrm xmlns:a="http://schemas.openxmlformats.org/drawingml/2006/main">
            <a:off x="1228725" y="34766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Prepare the team</a:t>
            </a:r>
          </a:p>
        </p:txBody>
      </p:sp>
      <p:sp>
        <p:nvSpPr>
          <p:cNvPr id="8" name="">
            <a:extLst xmlns:a="http://schemas.openxmlformats.org/drawingml/2006/main">
              <a:ext uri="{FF2B5EF4-FFF2-40B4-BE49-F238E27FC236}">
                <a16:creationId xmlns:a16="http://schemas.microsoft.com/office/drawing/2014/main" id="{9C32585A-04A2-41FC-B948-D2A2E2DCC8D7}"/>
              </a:ext>
            </a:extLst>
          </p:cNvPr>
          <p:cNvSpPr>
            <a:spLocks xmlns:a="http://schemas.openxmlformats.org/drawingml/2006/main" noGrp="1"/>
          </p:cNvSpPr>
          <p:nvPr/>
        </p:nvSpPr>
        <p:spPr>
          <a:xfrm xmlns:a="http://schemas.openxmlformats.org/drawingml/2006/main">
            <a:off x="1228725" y="38004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Train operators and reviewers on normal and exception paths.</a:t>
            </a:r>
          </a:p>
        </p:txBody>
      </p:sp>
      <p:sp>
        <p:nvSpPr>
          <p:cNvPr id="9" name="">
            <a:extLst xmlns:a="http://schemas.openxmlformats.org/drawingml/2006/main">
              <a:ext uri="{FF2B5EF4-FFF2-40B4-BE49-F238E27FC236}">
                <a16:creationId xmlns:a16="http://schemas.microsoft.com/office/drawing/2014/main" id="{8F72D219-1B87-49D0-835C-C4C35D30564A}"/>
              </a:ext>
            </a:extLst>
          </p:cNvPr>
          <p:cNvSpPr>
            <a:spLocks xmlns:a="http://schemas.openxmlformats.org/drawingml/2006/main" noGrp="1"/>
          </p:cNvSpPr>
          <p:nvPr/>
        </p:nvSpPr>
        <p:spPr>
          <a:xfrm xmlns:a="http://schemas.openxmlformats.org/drawingml/2006/main">
            <a:off x="685800" y="43529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DA111D76-BF70-4540-BAC4-53515E2DECF6}"/>
              </a:ext>
            </a:extLst>
          </p:cNvPr>
          <p:cNvSpPr>
            <a:spLocks xmlns:a="http://schemas.openxmlformats.org/drawingml/2006/main" noGrp="1"/>
          </p:cNvSpPr>
          <p:nvPr/>
        </p:nvSpPr>
        <p:spPr>
          <a:xfrm xmlns:a="http://schemas.openxmlformats.org/drawingml/2006/main">
            <a:off x="1228725" y="43529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Agree the handover</a:t>
            </a:r>
          </a:p>
        </p:txBody>
      </p:sp>
      <p:sp>
        <p:nvSpPr>
          <p:cNvPr id="11" name="">
            <a:extLst xmlns:a="http://schemas.openxmlformats.org/drawingml/2006/main">
              <a:ext uri="{FF2B5EF4-FFF2-40B4-BE49-F238E27FC236}">
                <a16:creationId xmlns:a16="http://schemas.microsoft.com/office/drawing/2014/main" id="{645E0B3F-ECF6-4363-B83F-9B0803474743}"/>
              </a:ext>
            </a:extLst>
          </p:cNvPr>
          <p:cNvSpPr>
            <a:spLocks xmlns:a="http://schemas.openxmlformats.org/drawingml/2006/main" noGrp="1"/>
          </p:cNvSpPr>
          <p:nvPr/>
        </p:nvSpPr>
        <p:spPr>
          <a:xfrm xmlns:a="http://schemas.openxmlformats.org/drawingml/2006/main">
            <a:off x="1228725" y="46767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Document responsibilities, support, and change procedures.</a:t>
            </a:r>
          </a:p>
        </p:txBody>
      </p:sp>
      <p:sp>
        <p:nvSpPr>
          <p:cNvPr id="12" name="">
            <a:extLst xmlns:a="http://schemas.openxmlformats.org/drawingml/2006/main">
              <a:ext uri="{FF2B5EF4-FFF2-40B4-BE49-F238E27FC236}">
                <a16:creationId xmlns:a16="http://schemas.microsoft.com/office/drawing/2014/main" id="{EF55615E-88D6-40CF-8534-FCB848491950}"/>
              </a:ext>
            </a:extLst>
          </p:cNvPr>
          <p:cNvSpPr>
            <a:spLocks xmlns:a="http://schemas.openxmlformats.org/drawingml/2006/main" noGrp="1"/>
          </p:cNvSpPr>
          <p:nvPr/>
        </p:nvSpPr>
        <p:spPr>
          <a:xfrm xmlns:a="http://schemas.openxmlformats.org/drawingml/2006/main">
            <a:off x="685800" y="5229225"/>
            <a:ext cx="4000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7F69"/>
                </a:solidFill>
                <a:latin typeface="Liberation Sans"/>
                <a:ea typeface="Liberation Sans"/>
                <a:cs typeface="Liberation Sans"/>
              </a:defRPr>
            </a:pPr>
            <a:r>
              <a:rPr sz="1500" b="0">
                <a:solidFill>
                  <a:srgbClr val="467F69"/>
                </a:solidFill>
                <a:latin typeface="Liberation Sans"/>
                <a:ea typeface="Liberation Sans"/>
                <a:cs typeface="Liberation Sans"/>
              </a:rPr>
              <a:t>03</a:t>
            </a:r>
          </a:p>
        </p:txBody>
      </p:sp>
      <p:sp>
        <p:nvSpPr>
          <p:cNvPr id="13" name="">
            <a:extLst xmlns:a="http://schemas.openxmlformats.org/drawingml/2006/main">
              <a:ext uri="{FF2B5EF4-FFF2-40B4-BE49-F238E27FC236}">
                <a16:creationId xmlns:a16="http://schemas.microsoft.com/office/drawing/2014/main" id="{063E81D4-EDB5-44FF-864F-F89F221FA58B}"/>
              </a:ext>
            </a:extLst>
          </p:cNvPr>
          <p:cNvSpPr>
            <a:spLocks xmlns:a="http://schemas.openxmlformats.org/drawingml/2006/main" noGrp="1"/>
          </p:cNvSpPr>
          <p:nvPr/>
        </p:nvSpPr>
        <p:spPr>
          <a:xfrm xmlns:a="http://schemas.openxmlformats.org/drawingml/2006/main">
            <a:off x="1228725" y="5229225"/>
            <a:ext cx="657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3F3B"/>
                </a:solidFill>
                <a:latin typeface="Liberation Sans"/>
                <a:ea typeface="Liberation Sans"/>
                <a:cs typeface="Liberation Sans"/>
              </a:defRPr>
            </a:pPr>
            <a:r>
              <a:rPr sz="1875" b="1">
                <a:solidFill>
                  <a:srgbClr val="173F3B"/>
                </a:solidFill>
                <a:latin typeface="Liberation Sans"/>
                <a:ea typeface="Liberation Sans"/>
                <a:cs typeface="Liberation Sans"/>
              </a:rPr>
              <a:t>Expand with evidence</a:t>
            </a:r>
          </a:p>
        </p:txBody>
      </p:sp>
      <p:sp>
        <p:nvSpPr>
          <p:cNvPr id="14" name="">
            <a:extLst xmlns:a="http://schemas.openxmlformats.org/drawingml/2006/main">
              <a:ext uri="{FF2B5EF4-FFF2-40B4-BE49-F238E27FC236}">
                <a16:creationId xmlns:a16="http://schemas.microsoft.com/office/drawing/2014/main" id="{1BE8A2F4-5424-447E-9FE1-78946C02C6D0}"/>
              </a:ext>
            </a:extLst>
          </p:cNvPr>
          <p:cNvSpPr>
            <a:spLocks xmlns:a="http://schemas.openxmlformats.org/drawingml/2006/main" noGrp="1"/>
          </p:cNvSpPr>
          <p:nvPr/>
        </p:nvSpPr>
        <p:spPr>
          <a:xfrm xmlns:a="http://schemas.openxmlformats.org/drawingml/2006/main">
            <a:off x="1228725" y="5553075"/>
            <a:ext cx="657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9645C"/>
                </a:solidFill>
                <a:latin typeface="Liberation Sans"/>
                <a:ea typeface="Liberation Sans"/>
                <a:cs typeface="Liberation Sans"/>
              </a:defRPr>
            </a:pPr>
            <a:r>
              <a:rPr sz="1650" b="0">
                <a:solidFill>
                  <a:srgbClr val="49645C"/>
                </a:solidFill>
                <a:latin typeface="Liberation Sans"/>
                <a:ea typeface="Liberation Sans"/>
                <a:cs typeface="Liberation Sans"/>
              </a:rPr>
              <a:t>Review quality, adoption, and value before extending scope.</a:t>
            </a:r>
          </a:p>
        </p:txBody>
      </p:sp>
      <p:sp>
        <p:nvSpPr>
          <p:cNvPr id="15" name="">
            <a:extLst xmlns:a="http://schemas.openxmlformats.org/drawingml/2006/main">
              <a:ext uri="{FF2B5EF4-FFF2-40B4-BE49-F238E27FC236}">
                <a16:creationId xmlns:a16="http://schemas.microsoft.com/office/drawing/2014/main" id="{314971CF-10CE-464C-A2DA-5188975BF4C4}"/>
              </a:ext>
            </a:extLst>
          </p:cNvPr>
          <p:cNvSpPr>
            <a:spLocks xmlns:a="http://schemas.openxmlformats.org/drawingml/2006/main" noGrp="1"/>
          </p:cNvSpPr>
          <p:nvPr/>
        </p:nvSpPr>
        <p:spPr>
          <a:xfrm xmlns:a="http://schemas.openxmlformats.org/drawingml/2006/main">
            <a:off x="685800" y="6124575"/>
            <a:ext cx="723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9645C"/>
                </a:solidFill>
                <a:latin typeface="Liberation Sans"/>
                <a:ea typeface="Liberation Sans"/>
                <a:cs typeface="Liberation Sans"/>
              </a:defRPr>
            </a:pPr>
            <a:r>
              <a:rPr sz="1050" b="0">
                <a:solidFill>
                  <a:srgbClr val="49645C"/>
                </a:solidFill>
                <a:latin typeface="Liberation Sans"/>
                <a:ea typeface="Liberation Sans"/>
                <a:cs typeface="Liberation Sans"/>
              </a:rPr>
              <a:t>Genellipse combines architecture, engineering, and adoption support through the engagement.</a:t>
            </a:r>
          </a:p>
        </p:txBody>
      </p:sp>
      <p:sp>
        <p:nvSpPr>
          <p:cNvPr id="16" name="">
            <a:extLst xmlns:a="http://schemas.openxmlformats.org/drawingml/2006/main">
              <a:ext uri="{FF2B5EF4-FFF2-40B4-BE49-F238E27FC236}">
                <a16:creationId xmlns:a16="http://schemas.microsoft.com/office/drawing/2014/main" id="{4F0CB723-72DA-47E5-B1E4-E7C1EAC60BEA}"/>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45C"/>
                </a:solidFill>
                <a:latin typeface="Liberation Sans"/>
                <a:ea typeface="Liberation Sans"/>
                <a:cs typeface="Liberation Sans"/>
              </a:defRPr>
            </a:pPr>
            <a:r>
              <a:rPr sz="825" b="0">
                <a:solidFill>
                  <a:srgbClr val="49645C"/>
                </a:solidFill>
                <a:latin typeface="Liberation Sans"/>
                <a:ea typeface="Liberation Sans"/>
                <a:cs typeface="Liberation Sans"/>
              </a:rPr>
              <a:t>© 2026 Genellipse Inc. All rights reserved.</a:t>
            </a:r>
          </a:p>
        </p:txBody>
      </p:sp>
      <p:sp>
        <p:nvSpPr>
          <p:cNvPr id="17" name="">
            <a:extLst xmlns:a="http://schemas.openxmlformats.org/drawingml/2006/main">
              <a:ext uri="{FF2B5EF4-FFF2-40B4-BE49-F238E27FC236}">
                <a16:creationId xmlns:a16="http://schemas.microsoft.com/office/drawing/2014/main" id="{72CDCB37-2951-4E3B-9F59-2B0E670EE9BF}"/>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16 / 17</a:t>
            </a:r>
          </a:p>
        </p:txBody>
      </p:sp>
    </p:spTree>
    <p:extLst>
      <p:ext uri="{BB962C8B-B14F-4D97-AF65-F5344CB8AC3E}">
        <p14:creationId xmlns:p14="http://schemas.microsoft.com/office/powerpoint/2010/main" val="1313469111"/>
      </p:ext>
    </p:extLst>
  </p:cSld>
</p:sld>
</file>

<file path=ppt/slides/slide17.xml><?xml version="1.0" encoding="utf-8"?>
<p:sld xmlns:p="http://schemas.openxmlformats.org/presentationml/2006/main">
  <p:cSld>
    <p:bg>
      <p:bgPr>
        <a:solidFill xmlns:a="http://schemas.openxmlformats.org/drawingml/2006/main">
          <a:srgbClr val="062B2B"/>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315bfd35113441a"/>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61ad8654d7a74cef"/>
          <a:stretch xmlns:a="http://schemas.openxmlformats.org/drawingml/2006/main"/>
        </p:blipFill>
        <p:spPr>
          <a:xfrm xmlns:a="http://schemas.openxmlformats.org/drawingml/2006/main">
            <a:off x="685800" y="364066"/>
            <a:ext cx="2476500" cy="548218"/>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fae18f5e47844989"/>
          <a:stretch xmlns:a="http://schemas.openxmlformats.org/drawingml/2006/main"/>
        </p:blipFill>
        <p:spPr>
          <a:xfrm xmlns:a="http://schemas.openxmlformats.org/drawingml/2006/main">
            <a:off x="9163050" y="372155"/>
            <a:ext cx="2343150" cy="44631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CE89B2E-2C4F-4831-BEC2-EB9631F1F589}"/>
              </a:ext>
            </a:extLst>
          </p:cNvPr>
          <p:cNvSpPr>
            <a:spLocks xmlns:a="http://schemas.openxmlformats.org/drawingml/2006/main" noGrp="1"/>
          </p:cNvSpPr>
          <p:nvPr/>
        </p:nvSpPr>
        <p:spPr>
          <a:xfrm xmlns:a="http://schemas.openxmlformats.org/drawingml/2006/main">
            <a:off x="685800" y="1600200"/>
            <a:ext cx="762000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650" b="0">
                <a:solidFill>
                  <a:srgbClr val="F3F5ED"/>
                </a:solidFill>
                <a:latin typeface="Liberation Sans"/>
                <a:ea typeface="Liberation Sans"/>
                <a:cs typeface="Liberation Sans"/>
              </a:defRPr>
            </a:pPr>
            <a:r>
              <a:rPr sz="4650" b="0">
                <a:solidFill>
                  <a:srgbClr val="F3F5ED"/>
                </a:solidFill>
                <a:latin typeface="Liberation Sans"/>
                <a:ea typeface="Liberation Sans"/>
                <a:cs typeface="Liberation Sans"/>
              </a:rPr>
              <a:t>Let’s put Cortex AI</a:t>
            </a:r>
          </a:p>
          <a:p xmlns:a="http://schemas.openxmlformats.org/drawingml/2006/main">
            <a:pPr>
              <a:defRPr sz="4650" b="0">
                <a:solidFill>
                  <a:srgbClr val="F3F5ED"/>
                </a:solidFill>
                <a:latin typeface="Liberation Sans"/>
                <a:ea typeface="Liberation Sans"/>
                <a:cs typeface="Liberation Sans"/>
              </a:defRPr>
            </a:pPr>
            <a:r>
              <a:rPr sz="4650" b="0">
                <a:solidFill>
                  <a:srgbClr val="F3F5ED"/>
                </a:solidFill>
                <a:latin typeface="Liberation Sans"/>
                <a:ea typeface="Liberation Sans"/>
                <a:cs typeface="Liberation Sans"/>
              </a:rPr>
              <a:t>to work for you.</a:t>
            </a:r>
          </a:p>
        </p:txBody>
      </p:sp>
      <p:sp>
        <p:nvSpPr>
          <p:cNvPr id="5" name="">
            <a:extLst xmlns:a="http://schemas.openxmlformats.org/drawingml/2006/main">
              <a:ext uri="{FF2B5EF4-FFF2-40B4-BE49-F238E27FC236}">
                <a16:creationId xmlns:a16="http://schemas.microsoft.com/office/drawing/2014/main" id="{968F348A-0398-4D58-8F7B-D8B48AD18506}"/>
              </a:ext>
            </a:extLst>
          </p:cNvPr>
          <p:cNvSpPr>
            <a:spLocks xmlns:a="http://schemas.openxmlformats.org/drawingml/2006/main" noGrp="1"/>
          </p:cNvSpPr>
          <p:nvPr/>
        </p:nvSpPr>
        <p:spPr>
          <a:xfrm xmlns:a="http://schemas.openxmlformats.org/drawingml/2006/main">
            <a:off x="685800" y="3381375"/>
            <a:ext cx="63817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2E5DC"/>
                </a:solidFill>
                <a:latin typeface="Liberation Sans"/>
                <a:ea typeface="Liberation Sans"/>
                <a:cs typeface="Liberation Sans"/>
              </a:defRPr>
            </a:pPr>
            <a:r>
              <a:rPr sz="2025" b="0">
                <a:solidFill>
                  <a:srgbClr val="D2E5DC"/>
                </a:solidFill>
                <a:latin typeface="Liberation Sans"/>
                <a:ea typeface="Liberation Sans"/>
                <a:cs typeface="Liberation Sans"/>
              </a:rPr>
              <a:t>Bring your business challenge. We will explore the workflow, define the controls, and agree the next step.</a:t>
            </a:r>
          </a:p>
        </p:txBody>
      </p:sp>
      <p:sp>
        <p:nvSpPr>
          <p:cNvPr id="6" name="">
            <a:extLst xmlns:a="http://schemas.openxmlformats.org/drawingml/2006/main">
              <a:ext uri="{FF2B5EF4-FFF2-40B4-BE49-F238E27FC236}">
                <a16:creationId xmlns:a16="http://schemas.microsoft.com/office/drawing/2014/main" id="{5FD241E6-9412-4C87-AB19-4B33819FCF21}"/>
              </a:ext>
            </a:extLst>
          </p:cNvPr>
          <p:cNvSpPr>
            <a:spLocks xmlns:a="http://schemas.openxmlformats.org/drawingml/2006/main" noGrp="1"/>
          </p:cNvSpPr>
          <p:nvPr/>
        </p:nvSpPr>
        <p:spPr>
          <a:xfrm xmlns:a="http://schemas.openxmlformats.org/drawingml/2006/main">
            <a:off x="685800" y="4619625"/>
            <a:ext cx="6381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F3F5ED"/>
                </a:solidFill>
                <a:latin typeface="Liberation Sans"/>
                <a:ea typeface="Liberation Sans"/>
                <a:cs typeface="Liberation Sans"/>
              </a:defRPr>
            </a:pPr>
            <a:r>
              <a:rPr sz="1950" b="1">
                <a:solidFill>
                  <a:srgbClr val="F3F5ED"/>
                </a:solidFill>
                <a:latin typeface="Liberation Sans"/>
                <a:ea typeface="Liberation Sans"/>
                <a:cs typeface="Liberation Sans"/>
              </a:rPr>
              <a:t>Your transformation partner</a:t>
            </a:r>
          </a:p>
        </p:txBody>
      </p:sp>
      <p:sp>
        <p:nvSpPr>
          <p:cNvPr id="7" name="">
            <a:extLst xmlns:a="http://schemas.openxmlformats.org/drawingml/2006/main">
              <a:ext uri="{FF2B5EF4-FFF2-40B4-BE49-F238E27FC236}">
                <a16:creationId xmlns:a16="http://schemas.microsoft.com/office/drawing/2014/main" id="{A24FB242-35AF-4731-8E5D-9D15ADA3ACEF}"/>
              </a:ext>
            </a:extLst>
          </p:cNvPr>
          <p:cNvSpPr>
            <a:spLocks xmlns:a="http://schemas.openxmlformats.org/drawingml/2006/main" noGrp="1"/>
          </p:cNvSpPr>
          <p:nvPr/>
        </p:nvSpPr>
        <p:spPr>
          <a:xfrm xmlns:a="http://schemas.openxmlformats.org/drawingml/2006/main">
            <a:off x="685800" y="5019675"/>
            <a:ext cx="6286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2E5DC"/>
                </a:solidFill>
                <a:latin typeface="Liberation Sans"/>
                <a:ea typeface="Liberation Sans"/>
                <a:cs typeface="Liberation Sans"/>
              </a:defRPr>
            </a:pPr>
            <a:r>
              <a:rPr sz="1800" b="0">
                <a:solidFill>
                  <a:srgbClr val="D2E5DC"/>
                </a:solidFill>
                <a:latin typeface="Liberation Sans"/>
                <a:ea typeface="Liberation Sans"/>
                <a:cs typeface="Liberation Sans"/>
              </a:rPr>
              <a:t>250+ professionals worldwide. Architecture, engineering, and adoption expertise.</a:t>
            </a:r>
          </a:p>
        </p:txBody>
      </p:sp>
      <p:sp>
        <p:nvSpPr>
          <p:cNvPr id="8" name="">
            <a:extLst xmlns:a="http://schemas.openxmlformats.org/drawingml/2006/main">
              <a:ext uri="{FF2B5EF4-FFF2-40B4-BE49-F238E27FC236}">
                <a16:creationId xmlns:a16="http://schemas.microsoft.com/office/drawing/2014/main" id="{A58D0CA1-13A6-4A0B-961C-9714363EFFF6}"/>
              </a:ext>
            </a:extLst>
          </p:cNvPr>
          <p:cNvSpPr>
            <a:spLocks xmlns:a="http://schemas.openxmlformats.org/drawingml/2006/main" noGrp="1"/>
          </p:cNvSpPr>
          <p:nvPr/>
        </p:nvSpPr>
        <p:spPr>
          <a:xfrm xmlns:a="http://schemas.openxmlformats.org/drawingml/2006/main">
            <a:off x="8743950" y="5962650"/>
            <a:ext cx="2647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C6E2BF"/>
                </a:solidFill>
                <a:latin typeface="Liberation Sans"/>
                <a:ea typeface="Liberation Sans"/>
                <a:cs typeface="Liberation Sans"/>
              </a:defRPr>
            </a:pPr>
            <a:r>
              <a:rPr sz="1350" b="0">
                <a:solidFill>
                  <a:srgbClr val="C6E2BF"/>
                </a:solidFill>
                <a:latin typeface="Liberation Sans"/>
                <a:ea typeface="Liberation Sans"/>
                <a:cs typeface="Liberation Sans"/>
                <a:hlinkClick xmlns:ns0="http://schemas.openxmlformats.org/officeDocument/2006/relationships" action="ppaction://hlinksldjump" ns0:id="rIdGenellipseSlide1"/>
              </a:rPr>
              <a:t>Back to contents →</a:t>
            </a:r>
          </a:p>
        </p:txBody>
      </p:sp>
      <p:sp>
        <p:nvSpPr>
          <p:cNvPr id="9" name="">
            <a:extLst xmlns:a="http://schemas.openxmlformats.org/drawingml/2006/main">
              <a:ext uri="{FF2B5EF4-FFF2-40B4-BE49-F238E27FC236}">
                <a16:creationId xmlns:a16="http://schemas.microsoft.com/office/drawing/2014/main" id="{70D95FC1-5F3C-47B5-88DF-C311C14F5E14}"/>
              </a:ext>
            </a:extLst>
          </p:cNvPr>
          <p:cNvSpPr>
            <a:spLocks xmlns:a="http://schemas.openxmlformats.org/drawingml/2006/main" noGrp="1"/>
          </p:cNvSpPr>
          <p:nvPr/>
        </p:nvSpPr>
        <p:spPr>
          <a:xfrm xmlns:a="http://schemas.openxmlformats.org/drawingml/2006/main">
            <a:off x="685800" y="5905500"/>
            <a:ext cx="2619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C6E2BF"/>
                </a:solidFill>
                <a:latin typeface="Liberation Sans"/>
                <a:ea typeface="Liberation Sans"/>
                <a:cs typeface="Liberation Sans"/>
              </a:defRPr>
            </a:pPr>
            <a:r>
              <a:rPr sz="1950" b="1">
                <a:solidFill>
                  <a:srgbClr val="C6E2BF"/>
                </a:solidFill>
                <a:latin typeface="Liberation Sans"/>
                <a:ea typeface="Liberation Sans"/>
                <a:cs typeface="Liberation Sans"/>
                <a:hlinkClick xmlns:r="http://schemas.openxmlformats.org/officeDocument/2006/relationships" r:id="R68d7ef29006544e6"/>
              </a:rPr>
              <a:t>Genellipse.com</a:t>
            </a:r>
          </a:p>
        </p:txBody>
      </p:sp>
      <p:sp>
        <p:nvSpPr>
          <p:cNvPr id="10" name="">
            <a:extLst xmlns:a="http://schemas.openxmlformats.org/drawingml/2006/main">
              <a:ext uri="{FF2B5EF4-FFF2-40B4-BE49-F238E27FC236}">
                <a16:creationId xmlns:a16="http://schemas.microsoft.com/office/drawing/2014/main" id="{849D81F5-CAF4-4EBB-AB1F-52A1C56723DD}"/>
              </a:ext>
            </a:extLst>
          </p:cNvPr>
          <p:cNvSpPr>
            <a:spLocks xmlns:a="http://schemas.openxmlformats.org/drawingml/2006/main" noGrp="1"/>
          </p:cNvSpPr>
          <p:nvPr/>
        </p:nvSpPr>
        <p:spPr>
          <a:xfrm xmlns:a="http://schemas.openxmlformats.org/drawingml/2006/main">
            <a:off x="3629025" y="5905500"/>
            <a:ext cx="4857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C6E2BF"/>
                </a:solidFill>
                <a:latin typeface="Liberation Sans"/>
                <a:ea typeface="Liberation Sans"/>
                <a:cs typeface="Liberation Sans"/>
              </a:defRPr>
            </a:pPr>
            <a:r>
              <a:rPr sz="1950" b="0">
                <a:solidFill>
                  <a:srgbClr val="C6E2BF"/>
                </a:solidFill>
                <a:latin typeface="Liberation Sans"/>
                <a:ea typeface="Liberation Sans"/>
                <a:cs typeface="Liberation Sans"/>
                <a:hlinkClick xmlns:r="http://schemas.openxmlformats.org/officeDocument/2006/relationships" r:id="Rf51d3efa98604133"/>
              </a:rPr>
              <a:t>info@genellipse.com</a:t>
            </a:r>
          </a:p>
        </p:txBody>
      </p:sp>
      <p:sp>
        <p:nvSpPr>
          <p:cNvPr id="11" name="">
            <a:extLst xmlns:a="http://schemas.openxmlformats.org/drawingml/2006/main">
              <a:ext uri="{FF2B5EF4-FFF2-40B4-BE49-F238E27FC236}">
                <a16:creationId xmlns:a16="http://schemas.microsoft.com/office/drawing/2014/main" id="{3F1A5BB5-B711-4F0E-A680-8431E555AA68}"/>
              </a:ext>
            </a:extLst>
          </p:cNvPr>
          <p:cNvSpPr>
            <a:spLocks xmlns:a="http://schemas.openxmlformats.org/drawingml/2006/main" noGrp="1"/>
          </p:cNvSpPr>
          <p:nvPr/>
        </p:nvSpPr>
        <p:spPr>
          <a:xfrm xmlns:a="http://schemas.openxmlformats.org/drawingml/2006/main">
            <a:off x="685800" y="65532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2E5DC"/>
                </a:solidFill>
                <a:latin typeface="Liberation Sans"/>
                <a:ea typeface="Liberation Sans"/>
                <a:cs typeface="Liberation Sans"/>
              </a:defRPr>
            </a:pPr>
            <a:r>
              <a:rPr sz="825" b="0">
                <a:solidFill>
                  <a:srgbClr val="D2E5DC"/>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0994051F-0332-4CDC-A1E8-649A0BB904C6}"/>
              </a:ext>
            </a:extLst>
          </p:cNvPr>
          <p:cNvSpPr>
            <a:spLocks xmlns:a="http://schemas.openxmlformats.org/drawingml/2006/main" noGrp="1"/>
          </p:cNvSpPr>
          <p:nvPr/>
        </p:nvSpPr>
        <p:spPr>
          <a:xfrm xmlns:a="http://schemas.openxmlformats.org/drawingml/2006/main">
            <a:off x="10982325" y="6534150"/>
            <a:ext cx="1047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2E5DC"/>
                </a:solidFill>
                <a:latin typeface="Liberation Sans"/>
                <a:ea typeface="Liberation Sans"/>
                <a:cs typeface="Liberation Sans"/>
              </a:defRPr>
            </a:pPr>
            <a:r>
              <a:rPr sz="900" b="0">
                <a:solidFill>
                  <a:srgbClr val="D2E5DC"/>
                </a:solidFill>
                <a:latin typeface="Liberation Sans"/>
                <a:ea typeface="Liberation Sans"/>
                <a:cs typeface="Liberation Sans"/>
              </a:rPr>
              <a:t>17 / 17</a:t>
            </a:r>
          </a:p>
        </p:txBody>
      </p:sp>
    </p:spTree>
    <p:extLst>
      <p:ext uri="{BB962C8B-B14F-4D97-AF65-F5344CB8AC3E}">
        <p14:creationId xmlns:p14="http://schemas.microsoft.com/office/powerpoint/2010/main" val="74596911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6E2BF"/>
      </a:hlink>
      <a:folHlink>
        <a:srgbClr val="C6E2BF"/>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2026-09-27T13:30:37.7800000Z</dcterms:created>
  <dcterms:modified xsi:type="dcterms:W3CDTF">2026-09-27T13:30:37.7800000Z</dcterms:modified>
</coreProperties>
</file>