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e54fb4e2bd0447e" /><Relationship Type="http://schemas.openxmlformats.org/officeDocument/2006/relationships/extended-properties" Target="/docProps/app.xml" Id="Rdcc68e551b074b79" /><Relationship Type="http://schemas.openxmlformats.org/officeDocument/2006/relationships/officeDocument" Target="/ppt/presentation.xml" Id="Rb04377c04d2a4ac1" /></Relationships>
</file>

<file path=ppt/presentation.xml><?xml version="1.0" encoding="utf-8"?>
<p:presentation xmlns:p="http://schemas.openxmlformats.org/presentationml/2006/main">
  <p:sldMasterIdLst>
    <p:sldMasterId xmlns:r="http://schemas.openxmlformats.org/officeDocument/2006/relationships" id="2147483648" r:id="Ra1482141182a458c"/>
  </p:sldMasterIdLst>
  <p:notesMasterIdLst>
    <p:notesMasterId xmlns:r="http://schemas.openxmlformats.org/officeDocument/2006/relationships" r:id="R27be999b89da4b0f"/>
  </p:notesMasterIdLst>
  <p:sldIdLst>
    <p:sldId xmlns:r="http://schemas.openxmlformats.org/officeDocument/2006/relationships" id="256" r:id="Rd014c476f1a54cf8"/>
    <p:sldId xmlns:r="http://schemas.openxmlformats.org/officeDocument/2006/relationships" id="257" r:id="R8fbb8136dfb2440a"/>
    <p:sldId xmlns:r="http://schemas.openxmlformats.org/officeDocument/2006/relationships" id="258" r:id="Re4c284fcd40242fe"/>
    <p:sldId xmlns:r="http://schemas.openxmlformats.org/officeDocument/2006/relationships" id="259" r:id="R6e4a21b105ff4cf0"/>
    <p:sldId xmlns:r="http://schemas.openxmlformats.org/officeDocument/2006/relationships" id="260" r:id="Ra4a407b46dd046b5"/>
    <p:sldId xmlns:r="http://schemas.openxmlformats.org/officeDocument/2006/relationships" id="261" r:id="Rc8e2f229f9484e24"/>
    <p:sldId xmlns:r="http://schemas.openxmlformats.org/officeDocument/2006/relationships" id="262" r:id="Rdb1df6f96ea44032"/>
    <p:sldId xmlns:r="http://schemas.openxmlformats.org/officeDocument/2006/relationships" id="263" r:id="R2b1e4a72626c43ea"/>
    <p:sldId xmlns:r="http://schemas.openxmlformats.org/officeDocument/2006/relationships" id="264" r:id="Rb2ebfa6d488f4a9a"/>
    <p:sldId xmlns:r="http://schemas.openxmlformats.org/officeDocument/2006/relationships" id="265" r:id="R739b86d464ba4340"/>
    <p:sldId xmlns:r="http://schemas.openxmlformats.org/officeDocument/2006/relationships" id="266" r:id="Rf1ceb52f06634ae8"/>
    <p:sldId xmlns:r="http://schemas.openxmlformats.org/officeDocument/2006/relationships" id="267" r:id="Reb1966c33c3f4bbf"/>
    <p:sldId xmlns:r="http://schemas.openxmlformats.org/officeDocument/2006/relationships" id="268" r:id="R78236809ae7b48e0"/>
    <p:sldId xmlns:r="http://schemas.openxmlformats.org/officeDocument/2006/relationships" id="269" r:id="R031767087a0d4499"/>
    <p:sldId xmlns:r="http://schemas.openxmlformats.org/officeDocument/2006/relationships" id="270" r:id="R126eb3a5db2b4d8e"/>
    <p:sldId xmlns:r="http://schemas.openxmlformats.org/officeDocument/2006/relationships" id="271" r:id="Rc907e7f5495349e5"/>
    <p:sldId xmlns:r="http://schemas.openxmlformats.org/officeDocument/2006/relationships" id="272" r:id="R1555b10ccdf745f4"/>
    <p:sldId xmlns:r="http://schemas.openxmlformats.org/officeDocument/2006/relationships" id="273" r:id="Rda177703788c46eb"/>
    <p:sldId xmlns:r="http://schemas.openxmlformats.org/officeDocument/2006/relationships" id="274" r:id="Rf4101100384a4078"/>
    <p:sldId xmlns:r="http://schemas.openxmlformats.org/officeDocument/2006/relationships" id="275" r:id="R8d6b248da7b9404d"/>
    <p:sldId xmlns:r="http://schemas.openxmlformats.org/officeDocument/2006/relationships" id="276" r:id="R847ed23f46904382"/>
    <p:sldId xmlns:r="http://schemas.openxmlformats.org/officeDocument/2006/relationships" id="277" r:id="R0b0b2ce872bb4417"/>
    <p:sldId xmlns:r="http://schemas.openxmlformats.org/officeDocument/2006/relationships" id="278" r:id="Rc66d51921f3b4649"/>
    <p:sldId xmlns:r="http://schemas.openxmlformats.org/officeDocument/2006/relationships" id="279" r:id="R6364c80f43744ab0"/>
    <p:sldId xmlns:r="http://schemas.openxmlformats.org/officeDocument/2006/relationships" id="280" r:id="R6cd3fa69119a449e"/>
    <p:sldId xmlns:r="http://schemas.openxmlformats.org/officeDocument/2006/relationships" id="281" r:id="Rfc88a574810044eb"/>
    <p:sldId xmlns:r="http://schemas.openxmlformats.org/officeDocument/2006/relationships" id="282" r:id="R2a662aa7ce2c4b59"/>
    <p:sldId xmlns:r="http://schemas.openxmlformats.org/officeDocument/2006/relationships" id="283" r:id="R6e59351eac8c458b"/>
    <p:sldId xmlns:r="http://schemas.openxmlformats.org/officeDocument/2006/relationships" id="284" r:id="R9133714db9de4c87"/>
    <p:sldId xmlns:r="http://schemas.openxmlformats.org/officeDocument/2006/relationships" id="285" r:id="R1a6d36a32bcb4ba0"/>
    <p:sldId xmlns:r="http://schemas.openxmlformats.org/officeDocument/2006/relationships" id="286" r:id="R38cce2e0940b437b"/>
    <p:sldId xmlns:r="http://schemas.openxmlformats.org/officeDocument/2006/relationships" id="287" r:id="Rf0196b7ddf964114"/>
    <p:sldId xmlns:r="http://schemas.openxmlformats.org/officeDocument/2006/relationships" id="288" r:id="R5c7393706dba4071"/>
    <p:sldId xmlns:r="http://schemas.openxmlformats.org/officeDocument/2006/relationships" id="289" r:id="R72fe3c9b968143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1d37c76c534470a" /><Relationship Type="http://schemas.openxmlformats.org/officeDocument/2006/relationships/slideMaster" Target="/ppt/slideMasters/slideMaster1.xml" Id="Ra1482141182a458c" /><Relationship Type="http://schemas.openxmlformats.org/officeDocument/2006/relationships/notesMaster" Target="/ppt/notesMasters/notesMaster1.xml" Id="R27be999b89da4b0f" /><Relationship Type="http://schemas.openxmlformats.org/officeDocument/2006/relationships/presProps" Target="/ppt/presProps.xml" Id="R2e85f409b03e41ae" /><Relationship Type="http://schemas.openxmlformats.org/officeDocument/2006/relationships/tableStyles" Target="/ppt/tableStyles.xml" Id="R086733847ba04b48" /><Relationship Type="http://schemas.openxmlformats.org/officeDocument/2006/relationships/slide" Target="/ppt/slides/slide1.xml" Id="Rd014c476f1a54cf8" /><Relationship Type="http://schemas.openxmlformats.org/officeDocument/2006/relationships/slide" Target="/ppt/slides/slide2.xml" Id="R8fbb8136dfb2440a" /><Relationship Type="http://schemas.openxmlformats.org/officeDocument/2006/relationships/slide" Target="/ppt/slides/slide3.xml" Id="Re4c284fcd40242fe" /><Relationship Type="http://schemas.openxmlformats.org/officeDocument/2006/relationships/slide" Target="/ppt/slides/slide4.xml" Id="R6e4a21b105ff4cf0" /><Relationship Type="http://schemas.openxmlformats.org/officeDocument/2006/relationships/slide" Target="/ppt/slides/slide5.xml" Id="Ra4a407b46dd046b5" /><Relationship Type="http://schemas.openxmlformats.org/officeDocument/2006/relationships/slide" Target="/ppt/slides/slide6.xml" Id="Rc8e2f229f9484e24" /><Relationship Type="http://schemas.openxmlformats.org/officeDocument/2006/relationships/slide" Target="/ppt/slides/slide7.xml" Id="Rdb1df6f96ea44032" /><Relationship Type="http://schemas.openxmlformats.org/officeDocument/2006/relationships/slide" Target="/ppt/slides/slide8.xml" Id="R2b1e4a72626c43ea" /><Relationship Type="http://schemas.openxmlformats.org/officeDocument/2006/relationships/slide" Target="/ppt/slides/slide9.xml" Id="Rb2ebfa6d488f4a9a" /><Relationship Type="http://schemas.openxmlformats.org/officeDocument/2006/relationships/slide" Target="/ppt/slides/slide10.xml" Id="R739b86d464ba4340" /><Relationship Type="http://schemas.openxmlformats.org/officeDocument/2006/relationships/slide" Target="/ppt/slides/slide11.xml" Id="Rf1ceb52f06634ae8" /><Relationship Type="http://schemas.openxmlformats.org/officeDocument/2006/relationships/slide" Target="/ppt/slides/slide12.xml" Id="Reb1966c33c3f4bbf" /><Relationship Type="http://schemas.openxmlformats.org/officeDocument/2006/relationships/slide" Target="/ppt/slides/slide13.xml" Id="R78236809ae7b48e0" /><Relationship Type="http://schemas.openxmlformats.org/officeDocument/2006/relationships/slide" Target="/ppt/slides/slide14.xml" Id="R031767087a0d4499" /><Relationship Type="http://schemas.openxmlformats.org/officeDocument/2006/relationships/slide" Target="/ppt/slides/slide15.xml" Id="R126eb3a5db2b4d8e" /><Relationship Type="http://schemas.openxmlformats.org/officeDocument/2006/relationships/slide" Target="/ppt/slides/slide16.xml" Id="Rc907e7f5495349e5" /><Relationship Type="http://schemas.openxmlformats.org/officeDocument/2006/relationships/slide" Target="/ppt/slides/slide17.xml" Id="R1555b10ccdf745f4" /><Relationship Type="http://schemas.openxmlformats.org/officeDocument/2006/relationships/slide" Target="/ppt/slides/slide18.xml" Id="Rda177703788c46eb" /><Relationship Type="http://schemas.openxmlformats.org/officeDocument/2006/relationships/slide" Target="/ppt/slides/slide19.xml" Id="Rf4101100384a4078" /><Relationship Type="http://schemas.openxmlformats.org/officeDocument/2006/relationships/slide" Target="/ppt/slides/slide20.xml" Id="R8d6b248da7b9404d" /><Relationship Type="http://schemas.openxmlformats.org/officeDocument/2006/relationships/slide" Target="/ppt/slides/slide21.xml" Id="R847ed23f46904382" /><Relationship Type="http://schemas.openxmlformats.org/officeDocument/2006/relationships/slide" Target="/ppt/slides/slide22.xml" Id="R0b0b2ce872bb4417" /><Relationship Type="http://schemas.openxmlformats.org/officeDocument/2006/relationships/slide" Target="/ppt/slides/slide23.xml" Id="Rc66d51921f3b4649" /><Relationship Type="http://schemas.openxmlformats.org/officeDocument/2006/relationships/slide" Target="/ppt/slides/slide24.xml" Id="R6364c80f43744ab0" /><Relationship Type="http://schemas.openxmlformats.org/officeDocument/2006/relationships/slide" Target="/ppt/slides/slide25.xml" Id="R6cd3fa69119a449e" /><Relationship Type="http://schemas.openxmlformats.org/officeDocument/2006/relationships/slide" Target="/ppt/slides/slide26.xml" Id="Rfc88a574810044eb" /><Relationship Type="http://schemas.openxmlformats.org/officeDocument/2006/relationships/slide" Target="/ppt/slides/slide27.xml" Id="R2a662aa7ce2c4b59" /><Relationship Type="http://schemas.openxmlformats.org/officeDocument/2006/relationships/slide" Target="/ppt/slides/slide28.xml" Id="R6e59351eac8c458b" /><Relationship Type="http://schemas.openxmlformats.org/officeDocument/2006/relationships/slide" Target="/ppt/slides/slide29.xml" Id="R9133714db9de4c87" /><Relationship Type="http://schemas.openxmlformats.org/officeDocument/2006/relationships/slide" Target="/ppt/slides/slide30.xml" Id="R1a6d36a32bcb4ba0" /><Relationship Type="http://schemas.openxmlformats.org/officeDocument/2006/relationships/slide" Target="/ppt/slides/slide31.xml" Id="R38cce2e0940b437b" /><Relationship Type="http://schemas.openxmlformats.org/officeDocument/2006/relationships/slide" Target="/ppt/slides/slide32.xml" Id="Rf0196b7ddf964114" /><Relationship Type="http://schemas.openxmlformats.org/officeDocument/2006/relationships/slide" Target="/ppt/slides/slide33.xml" Id="R5c7393706dba4071" /><Relationship Type="http://schemas.openxmlformats.org/officeDocument/2006/relationships/slide" Target="/ppt/slides/slide34.xml" Id="R72fe3c9b968143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978924117f49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efade7b1e44967" /><Relationship Type="http://schemas.openxmlformats.org/officeDocument/2006/relationships/notesMaster" Target="/ppt/notesMasters/notesMaster1.xml" Id="R5dfa18a1aa0840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683a3c58174c2e" /><Relationship Type="http://schemas.openxmlformats.org/officeDocument/2006/relationships/notesMaster" Target="/ppt/notesMasters/notesMaster1.xml" Id="R3059d806f3574b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6c26ee1e84429d" /><Relationship Type="http://schemas.openxmlformats.org/officeDocument/2006/relationships/notesMaster" Target="/ppt/notesMasters/notesMaster1.xml" Id="R6c07cab5d40c4a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0ca4e03a1d4e15" /><Relationship Type="http://schemas.openxmlformats.org/officeDocument/2006/relationships/notesMaster" Target="/ppt/notesMasters/notesMaster1.xml" Id="R6253c2f4e26c4f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0b10711d0aa469d" /><Relationship Type="http://schemas.openxmlformats.org/officeDocument/2006/relationships/notesMaster" Target="/ppt/notesMasters/notesMaster1.xml" Id="R8c99a18229dc41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3ffee6f8644f45" /><Relationship Type="http://schemas.openxmlformats.org/officeDocument/2006/relationships/notesMaster" Target="/ppt/notesMasters/notesMaster1.xml" Id="Rf331b4a3a7c54f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e832606831d467f" /><Relationship Type="http://schemas.openxmlformats.org/officeDocument/2006/relationships/notesMaster" Target="/ppt/notesMasters/notesMaster1.xml" Id="R073e107343bc4f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eff8129a5b40d9" /><Relationship Type="http://schemas.openxmlformats.org/officeDocument/2006/relationships/notesMaster" Target="/ppt/notesMasters/notesMaster1.xml" Id="Rb4b766e30ea14b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fa2f74d8514c81" /><Relationship Type="http://schemas.openxmlformats.org/officeDocument/2006/relationships/notesMaster" Target="/ppt/notesMasters/notesMaster1.xml" Id="Raa5abb65edea4d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d459b7bde74ca5" /><Relationship Type="http://schemas.openxmlformats.org/officeDocument/2006/relationships/notesMaster" Target="/ppt/notesMasters/notesMaster1.xml" Id="R9ff49f674d044a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ac2119cc14f41bd" /><Relationship Type="http://schemas.openxmlformats.org/officeDocument/2006/relationships/notesMaster" Target="/ppt/notesMasters/notesMaster1.xml" Id="Rba9a1b3d4f0b4a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d9599b507f4eb5" /><Relationship Type="http://schemas.openxmlformats.org/officeDocument/2006/relationships/notesMaster" Target="/ppt/notesMasters/notesMaster1.xml" Id="Rc0682d3512e749b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f6c94a43b0d4925" /><Relationship Type="http://schemas.openxmlformats.org/officeDocument/2006/relationships/notesMaster" Target="/ppt/notesMasters/notesMaster1.xml" Id="Rcc47daa4438c460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af888199a547af" /><Relationship Type="http://schemas.openxmlformats.org/officeDocument/2006/relationships/notesMaster" Target="/ppt/notesMasters/notesMaster1.xml" Id="R984c294e477e46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14b74212984c70" /><Relationship Type="http://schemas.openxmlformats.org/officeDocument/2006/relationships/notesMaster" Target="/ppt/notesMasters/notesMaster1.xml" Id="R6d7aa50fbabd4fb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4c0f1b24ed94252" /><Relationship Type="http://schemas.openxmlformats.org/officeDocument/2006/relationships/notesMaster" Target="/ppt/notesMasters/notesMaster1.xml" Id="R4a352cce345948e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86edb3afc6a46fd" /><Relationship Type="http://schemas.openxmlformats.org/officeDocument/2006/relationships/notesMaster" Target="/ppt/notesMasters/notesMaster1.xml" Id="R22c0661db9f24af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619d0372a99458b" /><Relationship Type="http://schemas.openxmlformats.org/officeDocument/2006/relationships/notesMaster" Target="/ppt/notesMasters/notesMaster1.xml" Id="R86a49eb8b9b24e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9c1b71e22714e7b" /><Relationship Type="http://schemas.openxmlformats.org/officeDocument/2006/relationships/notesMaster" Target="/ppt/notesMasters/notesMaster1.xml" Id="Rcf2663a41be5410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d53c2f2f0444afc" /><Relationship Type="http://schemas.openxmlformats.org/officeDocument/2006/relationships/notesMaster" Target="/ppt/notesMasters/notesMaster1.xml" Id="Rbedee6cb62c048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1d56c62d74a4f4c" /><Relationship Type="http://schemas.openxmlformats.org/officeDocument/2006/relationships/notesMaster" Target="/ppt/notesMasters/notesMaster1.xml" Id="Rfb949bb8d3bc497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7411a4090134b1d" /><Relationship Type="http://schemas.openxmlformats.org/officeDocument/2006/relationships/notesMaster" Target="/ppt/notesMasters/notesMaster1.xml" Id="Rd7b5c47f356048d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19eda3fd167462c" /><Relationship Type="http://schemas.openxmlformats.org/officeDocument/2006/relationships/notesMaster" Target="/ppt/notesMasters/notesMaster1.xml" Id="R14d6ca727aa447d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42cb21280c1454e" /><Relationship Type="http://schemas.openxmlformats.org/officeDocument/2006/relationships/notesMaster" Target="/ppt/notesMasters/notesMaster1.xml" Id="R64a2620c8258433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4d4a558d5764332" /><Relationship Type="http://schemas.openxmlformats.org/officeDocument/2006/relationships/notesMaster" Target="/ppt/notesMasters/notesMaster1.xml" Id="R9d51a22b78804bb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afb1ec44dad4ce5" /><Relationship Type="http://schemas.openxmlformats.org/officeDocument/2006/relationships/notesMaster" Target="/ppt/notesMasters/notesMaster1.xml" Id="Rc708d2da772f474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36a7c2de683496e" /><Relationship Type="http://schemas.openxmlformats.org/officeDocument/2006/relationships/notesMaster" Target="/ppt/notesMasters/notesMaster1.xml" Id="R584a88a527eb418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d7afdf7e01d4a81" /><Relationship Type="http://schemas.openxmlformats.org/officeDocument/2006/relationships/notesMaster" Target="/ppt/notesMasters/notesMaster1.xml" Id="R32885ddd54894fa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8d2803aae8b4ac8" /><Relationship Type="http://schemas.openxmlformats.org/officeDocument/2006/relationships/notesMaster" Target="/ppt/notesMasters/notesMaster1.xml" Id="R891ee8baef3e447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f5631e3378d4d55" /><Relationship Type="http://schemas.openxmlformats.org/officeDocument/2006/relationships/notesMaster" Target="/ppt/notesMasters/notesMaster1.xml" Id="Rcd2612a8b2264d9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68087b289df4f3b" /><Relationship Type="http://schemas.openxmlformats.org/officeDocument/2006/relationships/notesMaster" Target="/ppt/notesMasters/notesMaster1.xml" Id="Rccf1ba5c668e425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f679c8d59644af0" /><Relationship Type="http://schemas.openxmlformats.org/officeDocument/2006/relationships/notesMaster" Target="/ppt/notesMasters/notesMaster1.xml" Id="Rff45047ffaec4b5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0525a1b9e864b3a" /><Relationship Type="http://schemas.openxmlformats.org/officeDocument/2006/relationships/notesMaster" Target="/ppt/notesMasters/notesMaster1.xml" Id="R4e4d702c2d9c491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24a2ebbd7234a71" /><Relationship Type="http://schemas.openxmlformats.org/officeDocument/2006/relationships/notesMaster" Target="/ppt/notesMasters/notesMaster1.xml" Id="R683106cad96246a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The IFoA links responsible AI to technical rigor, ethical duties and scrutiny of data and outputs.</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https://actuaries.org.uk/thematic-review-data-science-and-ai/</a:t>
            </a:r>
          </a:p>
          <a:p xmlns:a="http://schemas.openxmlformats.org/drawingml/2006/main">
            <a:r>
              <a:t>https://actuaries.org.uk/standards/data-science-ethics/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Exposure and experience extracts. Output: Versioned study, exception register and review evidence.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Sparse data or changed definitions require review; an LLM does not calculate the actuarial result.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Approved basis and engine outputs. Output: Close pack with run lineage and movement analysis.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Material unexplained movements hold release; no automatic reserve or ledger posting.</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Product specification and experience data. Output: Pricing evidence pack with sensitivities.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Commercial and actuarial judgment remains accountable; retain uncertainty and model limitations.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240 study and close tasks per month; current average 120 minutes; target average 78 minutes including human review. Current hours = volume × minutes / 60 = 480. Target = 312. Difference = 168.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https://actuaries.org.uk/thematic-review-data-science-and-ai/</a:t>
            </a:r>
          </a:p>
          <a:p xmlns:a="http://schemas.openxmlformats.org/drawingml/2006/main">
            <a:r>
              <a:t>https://actuaries.org.uk/standards/data-science-ethics/</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29f0500e694ee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b33f43b84846b6" /><Relationship Type="http://schemas.openxmlformats.org/officeDocument/2006/relationships/slideLayout" Target="/ppt/slideLayouts/slideLayout1.xml" Id="R0dd2ddb4aec14a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d2ddb4aec14a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3e20854ff7f54a14"/><Relationship Type="http://schemas.openxmlformats.org/officeDocument/2006/relationships/image" Target="/ppt/media/image.jpeg" Id="R8b476b24bd6a4af8"/><Relationship Type="http://schemas.openxmlformats.org/officeDocument/2006/relationships/image" Target="/ppt/media/image.png" Id="R275a42aff0c14b72"/><Relationship Type="http://schemas.openxmlformats.org/officeDocument/2006/relationships/image" Target="/ppt/media/image2.png" Id="Ra55c818a5e08447d"/><Relationship Type="http://schemas.openxmlformats.org/officeDocument/2006/relationships/notesSlide" Target="/ppt/notesSlides/notesSlide1.xml" Id="R1833cb97c62148ea"/><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c426343f11b74be0"/><Relationship Type="http://schemas.openxmlformats.org/officeDocument/2006/relationships/image" Target="/ppt/media/image3.png" Id="Rf738b2dd46bb461e"/><Relationship Type="http://schemas.openxmlformats.org/officeDocument/2006/relationships/notesSlide" Target="/ppt/notesSlides/notesSlide2.xml" Id="Rb72f302e9f2a4946"/><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521f986f0c244594"/><Relationship Type="http://schemas.openxmlformats.org/officeDocument/2006/relationships/image" Target="/ppt/media/image4.png" Id="R4c2f9a5cd3f44401"/><Relationship Type="http://schemas.openxmlformats.org/officeDocument/2006/relationships/notesSlide" Target="/ppt/notesSlides/notesSlide3.xml" Id="Rdc32715e72024a53"/><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35fa16aece7d4144"/><Relationship Type="http://schemas.openxmlformats.org/officeDocument/2006/relationships/image" Target="/ppt/media/image5.png" Id="Rb35eca884796403e"/><Relationship Type="http://schemas.openxmlformats.org/officeDocument/2006/relationships/notesSlide" Target="/ppt/notesSlides/notesSlide4.xml" Id="Re2d6d32d1c7c40d4"/><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7ccc789d65e64eee"/><Relationship Type="http://schemas.openxmlformats.org/officeDocument/2006/relationships/image" Target="/ppt/media/image6.png" Id="R5984ac09db234aca"/><Relationship Type="http://schemas.openxmlformats.org/officeDocument/2006/relationships/notesSlide" Target="/ppt/notesSlides/notesSlide5.xml" Id="Rf9d2fe30b19b48cf"/><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ea980df32062452f"/><Relationship Type="http://schemas.openxmlformats.org/officeDocument/2006/relationships/image" Target="/ppt/media/image7.png" Id="Ra0a14d47fc354548"/><Relationship Type="http://schemas.openxmlformats.org/officeDocument/2006/relationships/notesSlide" Target="/ppt/notesSlides/notesSlide6.xml" Id="R5c11b5393ec348c5"/><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4825350c71e24ee3"/><Relationship Type="http://schemas.openxmlformats.org/officeDocument/2006/relationships/image" Target="/ppt/media/image8.png" Id="R7a1e7c1607724319"/><Relationship Type="http://schemas.openxmlformats.org/officeDocument/2006/relationships/notesSlide" Target="/ppt/notesSlides/notesSlide7.xml" Id="R9cb4de025d054968"/><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e597f908051240ef"/><Relationship Type="http://schemas.openxmlformats.org/officeDocument/2006/relationships/image" Target="/ppt/media/image9.png" Id="R4c176be024b549e6"/><Relationship Type="http://schemas.openxmlformats.org/officeDocument/2006/relationships/notesSlide" Target="/ppt/notesSlides/notesSlide8.xml" Id="Rc66193ed102f465a"/><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e428f1ec3d384fa0"/><Relationship Type="http://schemas.openxmlformats.org/officeDocument/2006/relationships/image" Target="/ppt/media/image10.png" Id="R101758d506ac479e"/><Relationship Type="http://schemas.openxmlformats.org/officeDocument/2006/relationships/notesSlide" Target="/ppt/notesSlides/notesSlide9.xml" Id="Rfe24babcec7645d8"/><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1d0cc125a42f4264"/><Relationship Type="http://schemas.openxmlformats.org/officeDocument/2006/relationships/image" Target="/ppt/media/image11.png" Id="R9ace8f994b374212"/><Relationship Type="http://schemas.openxmlformats.org/officeDocument/2006/relationships/notesSlide" Target="/ppt/notesSlides/notesSlide10.xml" Id="Rb825ddacf7e34afa"/><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75f2142cf5684c52"/><Relationship Type="http://schemas.openxmlformats.org/officeDocument/2006/relationships/image" Target="/ppt/media/image12.png" Id="R0c2d43d903704240"/><Relationship Type="http://schemas.openxmlformats.org/officeDocument/2006/relationships/notesSlide" Target="/ppt/notesSlides/notesSlide11.xml" Id="R0fdf2d19db414fb8"/><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7a79c146981b4ac1"/><Relationship Type="http://schemas.openxmlformats.org/officeDocument/2006/relationships/image" Target="/ppt/media/image13.png" Id="Rc4916330a019407b"/><Relationship Type="http://schemas.openxmlformats.org/officeDocument/2006/relationships/notesSlide" Target="/ppt/notesSlides/notesSlide12.xml" Id="R4d49d763b1414d68"/><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11f7ea2b5ca84308"/><Relationship Type="http://schemas.openxmlformats.org/officeDocument/2006/relationships/image" Target="/ppt/media/image14.png" Id="Rb8091dc2f121417b"/><Relationship Type="http://schemas.openxmlformats.org/officeDocument/2006/relationships/notesSlide" Target="/ppt/notesSlides/notesSlide13.xml" Id="Rca4d7b3e32454390"/><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af2be4eb4a394f55"/><Relationship Type="http://schemas.openxmlformats.org/officeDocument/2006/relationships/image" Target="/ppt/media/image15.png" Id="R6765c44d7cc04ecb"/><Relationship Type="http://schemas.openxmlformats.org/officeDocument/2006/relationships/notesSlide" Target="/ppt/notesSlides/notesSlide14.xml" Id="R12395388160647b3"/><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eda10c26c5fe4d67"/><Relationship Type="http://schemas.openxmlformats.org/officeDocument/2006/relationships/image" Target="/ppt/media/image16.png" Id="R3947ead537e043a1"/><Relationship Type="http://schemas.openxmlformats.org/officeDocument/2006/relationships/notesSlide" Target="/ppt/notesSlides/notesSlide15.xml" Id="R64f6a3242dec4810"/><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d374c5e12e444e2c"/><Relationship Type="http://schemas.openxmlformats.org/officeDocument/2006/relationships/image" Target="/ppt/media/image17.png" Id="R2d3d4de9dd6649eb"/><Relationship Type="http://schemas.openxmlformats.org/officeDocument/2006/relationships/notesSlide" Target="/ppt/notesSlides/notesSlide16.xml" Id="R44e894503d184d10"/><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76661fb14c4940c0"/><Relationship Type="http://schemas.openxmlformats.org/officeDocument/2006/relationships/image" Target="/ppt/media/image18.png" Id="R8985a50c8b5847e4"/><Relationship Type="http://schemas.openxmlformats.org/officeDocument/2006/relationships/notesSlide" Target="/ppt/notesSlides/notesSlide17.xml" Id="Rd11e756dfddc4cda"/><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0b53bf53ff714c54"/><Relationship Type="http://schemas.openxmlformats.org/officeDocument/2006/relationships/image" Target="/ppt/media/image19.png" Id="Rec1f37b969824edc"/><Relationship Type="http://schemas.openxmlformats.org/officeDocument/2006/relationships/notesSlide" Target="/ppt/notesSlides/notesSlide18.xml" Id="Rae9cb0de694f4176"/><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5b59db26db4e4a62"/><Relationship Type="http://schemas.openxmlformats.org/officeDocument/2006/relationships/image" Target="/ppt/media/image20.png" Id="R1732ec5ab731426e"/><Relationship Type="http://schemas.openxmlformats.org/officeDocument/2006/relationships/notesSlide" Target="/ppt/notesSlides/notesSlide19.xml" Id="R7b260e615be440aa"/><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d416d78e37ec4a02"/><Relationship Type="http://schemas.openxmlformats.org/officeDocument/2006/relationships/image" Target="/ppt/media/image21.png" Id="R2fe9486d5c314914"/><Relationship Type="http://schemas.openxmlformats.org/officeDocument/2006/relationships/notesSlide" Target="/ppt/notesSlides/notesSlide20.xml" Id="R0cecfb25f4ac49da"/><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735dbb6e5352433e"/><Relationship Type="http://schemas.openxmlformats.org/officeDocument/2006/relationships/image" Target="/ppt/media/image22.png" Id="Ra38af872a681470c"/><Relationship Type="http://schemas.openxmlformats.org/officeDocument/2006/relationships/notesSlide" Target="/ppt/notesSlides/notesSlide21.xml" Id="R8f9ec3afd96b4960"/><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73b9b5109cb9410b"/><Relationship Type="http://schemas.openxmlformats.org/officeDocument/2006/relationships/image" Target="/ppt/media/image23.png" Id="Rf929e947ecd94493"/><Relationship Type="http://schemas.openxmlformats.org/officeDocument/2006/relationships/notesSlide" Target="/ppt/notesSlides/notesSlide22.xml" Id="R6c628a682561439b"/><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e533c2cb41f7457e"/><Relationship Type="http://schemas.openxmlformats.org/officeDocument/2006/relationships/image" Target="/ppt/media/image24.png" Id="R54f6782760424e44"/><Relationship Type="http://schemas.openxmlformats.org/officeDocument/2006/relationships/notesSlide" Target="/ppt/notesSlides/notesSlide23.xml" Id="R30940503d04d46bb"/><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a1b92f0f9b8f4d70"/><Relationship Type="http://schemas.openxmlformats.org/officeDocument/2006/relationships/image" Target="/ppt/media/image25.png" Id="R065f8968cf4c4b8b"/><Relationship Type="http://schemas.openxmlformats.org/officeDocument/2006/relationships/notesSlide" Target="/ppt/notesSlides/notesSlide24.xml" Id="Rd9179c2e451540eb"/><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6dc0180620be449a"/><Relationship Type="http://schemas.openxmlformats.org/officeDocument/2006/relationships/image" Target="/ppt/media/image26.png" Id="R76e036e324b7406d"/><Relationship Type="http://schemas.openxmlformats.org/officeDocument/2006/relationships/notesSlide" Target="/ppt/notesSlides/notesSlide25.xml" Id="R3bbcd9079b834344"/><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5ea7baae6e284b9d"/><Relationship Type="http://schemas.openxmlformats.org/officeDocument/2006/relationships/image" Target="/ppt/media/image27.png" Id="R53048668a9954ec0"/><Relationship Type="http://schemas.openxmlformats.org/officeDocument/2006/relationships/notesSlide" Target="/ppt/notesSlides/notesSlide26.xml" Id="Rc70061251d85434b"/><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ca9be3bfb0054716"/><Relationship Type="http://schemas.openxmlformats.org/officeDocument/2006/relationships/image" Target="/ppt/media/image28.png" Id="Rd5b83177f85040fb"/><Relationship Type="http://schemas.openxmlformats.org/officeDocument/2006/relationships/chart" Target="/ppt/slides/charts/chart1.xml" Id="R77709d68d14a4931"/><Relationship Type="http://schemas.openxmlformats.org/officeDocument/2006/relationships/notesSlide" Target="/ppt/notesSlides/notesSlide27.xml" Id="R64da9f0486af43c7"/><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9aea1082b5494700"/><Relationship Type="http://schemas.openxmlformats.org/officeDocument/2006/relationships/image" Target="/ppt/media/image29.png" Id="R4e63ac27554c4c73"/><Relationship Type="http://schemas.openxmlformats.org/officeDocument/2006/relationships/notesSlide" Target="/ppt/notesSlides/notesSlide28.xml" Id="R8eb56d1c32d24ed6"/><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9443135fdbb64cb2"/><Relationship Type="http://schemas.openxmlformats.org/officeDocument/2006/relationships/image" Target="/ppt/media/image30.png" Id="R60a19a794af64cbb"/><Relationship Type="http://schemas.openxmlformats.org/officeDocument/2006/relationships/notesSlide" Target="/ppt/notesSlides/notesSlide29.xml" Id="R4689ab521b524e88"/><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2bd1ac1cddf44923"/><Relationship Type="http://schemas.openxmlformats.org/officeDocument/2006/relationships/image" Target="/ppt/media/image31.png" Id="R53157941b4e3460e"/><Relationship Type="http://schemas.openxmlformats.org/officeDocument/2006/relationships/notesSlide" Target="/ppt/notesSlides/notesSlide30.xml" Id="Re64ec3439d2145d5"/><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1626f35d65ca41c2"/><Relationship Type="http://schemas.openxmlformats.org/officeDocument/2006/relationships/image" Target="/ppt/media/image32.png" Id="Rd4ab8160ef4b4c2a"/><Relationship Type="http://schemas.openxmlformats.org/officeDocument/2006/relationships/notesSlide" Target="/ppt/notesSlides/notesSlide31.xml" Id="R5969312984fc4896"/><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d01f8d55eecc4030"/><Relationship Type="http://schemas.openxmlformats.org/officeDocument/2006/relationships/image" Target="/ppt/media/image33.png" Id="R0e3aa58a41914a3e"/><Relationship Type="http://schemas.openxmlformats.org/officeDocument/2006/relationships/notesSlide" Target="/ppt/notesSlides/notesSlide32.xml" Id="Rda70fb7c4fb24784"/><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997a4ff39d5a4839"/><Relationship Type="http://schemas.openxmlformats.org/officeDocument/2006/relationships/image" Target="/ppt/media/image34.png" Id="Rb775c05c7fcc430c"/><Relationship Type="http://schemas.openxmlformats.org/officeDocument/2006/relationships/notesSlide" Target="/ppt/notesSlides/notesSlide33.xml" Id="Rfdc86822b1f54876"/><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b23d9aa03b8c4f4d"/><Relationship Type="http://schemas.openxmlformats.org/officeDocument/2006/relationships/image" Target="/ppt/media/image35.png" Id="R3055600599004378"/><Relationship Type="http://schemas.openxmlformats.org/officeDocument/2006/relationships/image" Target="/ppt/media/image36.png" Id="R5ad4526d917b43d9"/><Relationship Type="http://schemas.openxmlformats.org/officeDocument/2006/relationships/hyperlink" Target="https://genellipse.com" TargetMode="External" Id="R59aafc15a40546ad"/><Relationship Type="http://schemas.openxmlformats.org/officeDocument/2006/relationships/hyperlink" Target="mailto:info@genellipse.com" TargetMode="External" Id="R413933e06abe404d"/><Relationship Type="http://schemas.openxmlformats.org/officeDocument/2006/relationships/hyperlink" Target="https://genellipse.com/products/cortex-ai" TargetMode="External" Id="Rf07b33ad6379432d"/><Relationship Type="http://schemas.openxmlformats.org/officeDocument/2006/relationships/notesSlide" Target="/ppt/notesSlides/notesSlide34.xml" Id="R58cc0adadd024368"/><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480</c:v>
                </c:pt>
                <c:pt idx="1">
                  <c:v>312</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b476b24bd6a4af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75a42aff0c14b7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55c818a5e08447d"/>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69D4A2-B53F-4662-98B0-BDA192D48873}"/>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Actuarial</a:t>
            </a:r>
          </a:p>
        </p:txBody>
      </p:sp>
      <p:sp>
        <p:nvSpPr>
          <p:cNvPr id="5" name="">
            <a:extLst xmlns:a="http://schemas.openxmlformats.org/drawingml/2006/main">
              <a:ext uri="{FF2B5EF4-FFF2-40B4-BE49-F238E27FC236}">
                <a16:creationId xmlns:a16="http://schemas.microsoft.com/office/drawing/2014/main" id="{385B9B56-F64B-413F-A1EF-1D9E3CD32118}"/>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More time for judgment.</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More control over every calculation.</a:t>
            </a:r>
          </a:p>
        </p:txBody>
      </p:sp>
      <p:sp>
        <p:nvSpPr>
          <p:cNvPr id="6" name="">
            <a:extLst xmlns:a="http://schemas.openxmlformats.org/drawingml/2006/main">
              <a:ext uri="{FF2B5EF4-FFF2-40B4-BE49-F238E27FC236}">
                <a16:creationId xmlns:a16="http://schemas.microsoft.com/office/drawing/2014/main" id="{07167986-3B50-40CD-A719-3ED39D18AE39}"/>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F2E47EFC-F54E-4A7F-9A08-A4EC728B88C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4A22013D-7E0D-45C8-B73D-F3E1AFE0E3A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A284CC2-1BE0-41C5-9AC7-1C98813D983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1664138648"/>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38b2dd46bb461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D50E4E4-EBA9-4EF6-8E98-9D865F4B20F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76D4EFE4-FBE7-4BD2-9D24-766478918F7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7B79B7B-7EE4-46EE-81F4-61E08AA694D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Chief Actuary and the teams accountable for delivery.</a:t>
            </a:r>
          </a:p>
        </p:txBody>
      </p:sp>
      <p:sp>
        <p:nvSpPr>
          <p:cNvPr id="5" name="">
            <a:extLst xmlns:a="http://schemas.openxmlformats.org/drawingml/2006/main">
              <a:ext uri="{FF2B5EF4-FFF2-40B4-BE49-F238E27FC236}">
                <a16:creationId xmlns:a16="http://schemas.microsoft.com/office/drawing/2014/main" id="{4C7C432F-8CD8-4D1B-BD7D-D0D7B996FF32}"/>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79B1F15-6B77-4514-B966-7327A8C5CCD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8AE4D744-6676-49FF-8A3E-FCB8627893E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B4994982-8340-4BAE-BBDE-88AB89F65E07}"/>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7AEDB0C-5B46-4544-96E9-72725FFDE62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1378E1BD-5F90-422D-BE62-61FD3D370ED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The actuary approves assumptions and signs off every material result.</a:t>
            </a:r>
          </a:p>
        </p:txBody>
      </p:sp>
      <p:sp>
        <p:nvSpPr>
          <p:cNvPr id="11" name="">
            <a:extLst xmlns:a="http://schemas.openxmlformats.org/drawingml/2006/main">
              <a:ext uri="{FF2B5EF4-FFF2-40B4-BE49-F238E27FC236}">
                <a16:creationId xmlns:a16="http://schemas.microsoft.com/office/drawing/2014/main" id="{AB024ADD-A984-48C1-875B-04F7A9EE83A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C288B43-BA9D-4857-B38A-F5012909C54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6C323685-63B0-4EE2-9372-D853503C6B8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DA35E62C-7706-4008-9EB4-ACAD92EBBCB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9814D75-B3F0-487A-B4F8-65FEEE62A10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B9AD6C0-FF0E-4BBE-9E96-C0A80F92C25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17093AED-EC94-4EDF-BCD2-49BAB8B3830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1397570308"/>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c2f9a5cd3f4440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8F449C-EA02-4747-A295-82A650D8D0B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7A8FCD17-5DD6-4169-90E9-990990CDC3D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100D204-3E7F-4744-9730-55C14FE29B8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9BD0FA2C-13D6-422A-B63F-BD819880E0FF}"/>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E6611358-2D9B-4AFA-AFB6-97B29D6DF3C4}"/>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031EF41B-5F33-4E1F-B2B3-DA9524CEBB27}"/>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635C56FD-748B-4871-A549-A0AA1A51B7B3}"/>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55F185C5-A695-4566-8923-9DF214E0E5E7}"/>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9657DF89-6783-416F-9FCC-86DFEAB7519A}"/>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7819ECFC-429E-4ADA-8DD5-8E8A7AB118F7}"/>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85297278-F89C-4164-8E12-B53ADA6B461A}"/>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BADF88D5-C7CE-47E6-A8EF-BF0A70E82A13}"/>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43C931F7-A635-478C-9416-43E2655CEABF}"/>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76F9AD60-EA9B-4777-8A2F-B31591200104}"/>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8A0AC10B-E7BF-4A92-A50D-EDB3A29D77C8}"/>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3BEF6B3D-53BC-48CB-B6DE-5ADEA41AF22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A3564C88-6C45-4A09-8FEA-9B295F5721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76ED3D3C-0030-44A1-BF95-0766C24E696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240016252"/>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35eca884796403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EA43332-3659-4A7E-8860-1DE827AC108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Actuarial AI needs professional accountability</a:t>
            </a:r>
          </a:p>
        </p:txBody>
      </p:sp>
      <p:sp>
        <p:nvSpPr>
          <p:cNvPr id="3" name="">
            <a:extLst xmlns:a="http://schemas.openxmlformats.org/drawingml/2006/main">
              <a:ext uri="{FF2B5EF4-FFF2-40B4-BE49-F238E27FC236}">
                <a16:creationId xmlns:a16="http://schemas.microsoft.com/office/drawing/2014/main" id="{D7E6B67A-6084-4387-AEA4-CAB58369AFF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4E66D71-3BCE-4518-B95C-FE1219C908C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IFoA links responsible AI to technical rigor, ethical duties and scrutiny of data and outputs.</a:t>
            </a:r>
          </a:p>
        </p:txBody>
      </p:sp>
      <p:sp>
        <p:nvSpPr>
          <p:cNvPr id="5" name="">
            <a:extLst xmlns:a="http://schemas.openxmlformats.org/drawingml/2006/main">
              <a:ext uri="{FF2B5EF4-FFF2-40B4-BE49-F238E27FC236}">
                <a16:creationId xmlns:a16="http://schemas.microsoft.com/office/drawing/2014/main" id="{2135549F-A2FA-47DE-8E42-8D8C6021857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5C69579-FC26-4965-A16A-78095B702B3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E3EF878A-172B-44C0-8801-EF55F945199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prepare traceable evidence so actuaries can focus on assumptions, uncertainty and interpretation.</a:t>
            </a:r>
          </a:p>
        </p:txBody>
      </p:sp>
      <p:sp>
        <p:nvSpPr>
          <p:cNvPr id="8" name="">
            <a:extLst xmlns:a="http://schemas.openxmlformats.org/drawingml/2006/main">
              <a:ext uri="{FF2B5EF4-FFF2-40B4-BE49-F238E27FC236}">
                <a16:creationId xmlns:a16="http://schemas.microsoft.com/office/drawing/2014/main" id="{0B58B614-1E2F-46E4-AF41-5F1580425C7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02B06B1-98AB-4556-A7B6-9180B19C2FC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F4ADCE87-CF79-49BD-99A4-7BCADFA0DAC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basis; reconcile source totals; require actuarial approval.</a:t>
            </a:r>
          </a:p>
        </p:txBody>
      </p:sp>
      <p:sp>
        <p:nvSpPr>
          <p:cNvPr id="11" name="">
            <a:extLst xmlns:a="http://schemas.openxmlformats.org/drawingml/2006/main">
              <a:ext uri="{FF2B5EF4-FFF2-40B4-BE49-F238E27FC236}">
                <a16:creationId xmlns:a16="http://schemas.microsoft.com/office/drawing/2014/main" id="{C5870C53-E43B-4B04-A304-A1AB4F2AE5D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FA1A1FB-661F-4F37-BE8A-073DD988660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8D4E2630-2E02-4FB2-9397-FCC3F12B282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4FB69934-A83D-4331-9EF0-272AEE12BD4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800F5171-BDCB-4C02-8148-FB7952E6123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EED7A97-FEBD-4E9D-B1C9-D9FBE745A88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D681FB0-2490-4D30-BCEE-0611C9A872D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661377012"/>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84ac09db234ac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C69E4C-2182-40D9-B151-D4CC50B4898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74A44216-6EAB-4EEE-A8B5-BED90E11C8F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00C2E58-D7EF-4C4E-8B6A-742F9885497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8EC6DBFD-6FCB-4BF3-BE42-21A2B43DC01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642526B-C98F-404E-8FDC-0CC29DA2AFB8}"/>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FEFAB42B-EDB7-4AE2-B506-AE2CAA7E29D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D2C0B2A2-F4ED-4BD0-B29A-488669D48158}"/>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69C3806-DEED-4FFF-96AA-66DC5A37927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DB0C0570-047C-4A75-AD32-3ADE23AD8F2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CC98D4C3-1C1E-4AA7-9DD9-13E2E0C5386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086187C-CE92-4FB0-BA06-CB2BCCFD0853}"/>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47C60F2C-5BF0-41FC-A368-0EDCD8F3DEA1}"/>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C240F955-4F70-48BD-A4E6-03DF6FD0E4E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C670477-6D2F-4F44-A628-CFF20A6AE47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69FD181-6420-4EBB-8D86-2E33EB7D095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8F0DAE3-FA73-4571-ADC3-CA26EEE86AA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1211775425"/>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0a14d47fc35454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07F615E-39E7-4A0D-B911-22A2950417E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E086D26E-86D9-4707-915C-38F40879494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E66275-DFD1-4F34-A63E-8B8FB385341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15B5A2B8-D21B-42C0-82DE-ACA565802AC3}"/>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363DCDB-04B4-48A1-89A7-1DDDC949E58D}"/>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983A919F-1F1E-4B1B-A348-E20A8FBCC9A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B325CBEC-740A-407A-9117-553260F6C879}"/>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Experience-data reviewer. One bounded task.</a:t>
            </a:r>
          </a:p>
        </p:txBody>
      </p:sp>
      <p:sp>
        <p:nvSpPr>
          <p:cNvPr id="9" name="">
            <a:extLst xmlns:a="http://schemas.openxmlformats.org/drawingml/2006/main">
              <a:ext uri="{FF2B5EF4-FFF2-40B4-BE49-F238E27FC236}">
                <a16:creationId xmlns:a16="http://schemas.microsoft.com/office/drawing/2014/main" id="{0BBED6E3-E790-4D9F-B576-630389EEB0B6}"/>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419D23C-7609-4C3C-A143-D60324BDA9C1}"/>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8A9E0F2D-D47A-458B-B570-DE83FC50BCD9}"/>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9C8109B4-BE52-4ACD-A801-A6356F2D6D93}"/>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077C9CFE-8217-4910-956C-EE0FA2193E9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3861BADE-4A3F-4954-B79A-6152FCBA736D}"/>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37A166D4-7643-49FE-BB8B-FEBF9C4CCF2B}"/>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B3EAD4AE-6038-4B27-AB72-AD363AE63421}"/>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6843F111-97CD-4450-B0A3-8D5C3382BAFE}"/>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19D8FBA-CB9D-4C95-958D-EC77EB8C70D0}"/>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C662A21-F0E0-495E-B014-9BFCEED007BD}"/>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6A800561-75D2-46A5-8142-8C893C2F2182}"/>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52905D9C-908F-4A2D-BF33-A3D0E5242A83}"/>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823B604C-280A-4066-8359-2C6AC29144E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FDB5C8A6-A10C-42C1-9D36-D95CCE7657E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85C4D59-9966-4500-94EE-07C367A6110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9D8BFF81-5719-4B10-9E7A-2420BEFA3F2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1516281193"/>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a1e7c160772431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9EC7EB-14B6-4332-A812-3B418B23A63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Actuarial: business use cases 1/3</a:t>
            </a:r>
          </a:p>
        </p:txBody>
      </p:sp>
      <p:sp>
        <p:nvSpPr>
          <p:cNvPr id="3" name="">
            <a:extLst xmlns:a="http://schemas.openxmlformats.org/drawingml/2006/main">
              <a:ext uri="{FF2B5EF4-FFF2-40B4-BE49-F238E27FC236}">
                <a16:creationId xmlns:a16="http://schemas.microsoft.com/office/drawing/2014/main" id="{F13F5716-B9D7-4078-B61B-FB02B8E077D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97CE9CA-F4B6-4772-A9FC-4D66B9ACAF4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Exposure validation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Reconcile lives, policies and durations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Unexplained difference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Experience studies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mortality and lapse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Study preparation hours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Assumption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actual experience to basis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Time to approved basis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Pricing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model inputs and scenarios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Pricing review cycle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AAFBBF7B-524A-4C3C-B8D5-B13DAAD20CD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8E22E2B-7DA0-4CD5-9E78-498BF6B634D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423CF478-6367-44CD-AD1E-177F717AB03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5E80DD4-1EDB-4FD4-8C40-6FD87B507D1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EDE629D8-B275-4B3D-A1E6-9B97DA29D82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688821741"/>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c176be024b549e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A86F7AF-8AAC-4D5E-B6CE-C1CC1F43940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Actuarial: business use cases 2/3</a:t>
            </a:r>
          </a:p>
        </p:txBody>
      </p:sp>
      <p:sp>
        <p:nvSpPr>
          <p:cNvPr id="3" name="">
            <a:extLst xmlns:a="http://schemas.openxmlformats.org/drawingml/2006/main">
              <a:ext uri="{FF2B5EF4-FFF2-40B4-BE49-F238E27FC236}">
                <a16:creationId xmlns:a16="http://schemas.microsoft.com/office/drawing/2014/main" id="{36AC0894-3D32-4E43-B790-CF90708B343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D49B958-28D7-43AF-9436-60098116767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Reserve movements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Explain movements using model output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Unresolved movements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Model-run control</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inputs, versions and run status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Failed or repeated runs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Reinsurance checks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treaty and ceded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Ceded-data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Capital scenarios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Coordinate approved stress runs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Scenario turnaround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E75E01C1-9749-4507-8A1F-EACCBBDF10B7}"/>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E0A2E70-F789-4143-AD29-45AF5FDA754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82AC5694-123C-4128-9A43-99F225A1BD2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E96C426-DA21-46BB-ABC9-F21138625D4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1153977E-19CB-4B15-8D5B-8179FA87122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956466703"/>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01758d506ac479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84EA3A0-811C-41D4-9716-33E9A7A50FB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Actuarial: business use cases 3/3</a:t>
            </a:r>
          </a:p>
        </p:txBody>
      </p:sp>
      <p:sp>
        <p:nvSpPr>
          <p:cNvPr id="3" name="">
            <a:extLst xmlns:a="http://schemas.openxmlformats.org/drawingml/2006/main">
              <a:ext uri="{FF2B5EF4-FFF2-40B4-BE49-F238E27FC236}">
                <a16:creationId xmlns:a16="http://schemas.microsoft.com/office/drawing/2014/main" id="{4B2182A4-0D16-44B2-9BDA-A54F9A8E2EF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3D0A0C9-E9D4-44E7-9C25-2AFF6D9EAC7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Cash-flow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Reconcile projected and actual flows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Unexplained variances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Model validation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Build reproducible test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Validation issue closure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Reporting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Draft sourced management commentary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Audit preparation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basis, changes and approvals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Evidence retrieval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8DEEB14-EF46-4329-A980-240208FD6BF3}"/>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E3C99C9-E3D9-4E0A-9644-7D32E9A41C3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6C3C3CA9-F301-4825-A381-D1FDC9730F6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3691B8B9-71BD-4A79-90F2-225C93A216E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5264E661-07CA-43B6-B06A-918052B4BCB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1563140096"/>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ce8f994b37421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A8A69DD-2DDF-434D-A6C0-BE19FDF2FE8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4AE57EB3-95D7-4ECA-9F9A-D1C82F654FA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065243D-DF8D-4002-942C-3B762C697DF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Experience-data reviewer</a:t>
            </a:r>
          </a:p>
        </p:txBody>
      </p:sp>
      <p:sp>
        <p:nvSpPr>
          <p:cNvPr id="5" name="">
            <a:extLst xmlns:a="http://schemas.openxmlformats.org/drawingml/2006/main">
              <a:ext uri="{FF2B5EF4-FFF2-40B4-BE49-F238E27FC236}">
                <a16:creationId xmlns:a16="http://schemas.microsoft.com/office/drawing/2014/main" id="{C04F2129-6F90-470A-B746-D183C7737162}"/>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45D53F9-0FA0-4118-B1E5-DD542E43F49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654E17FE-9405-4B75-9F32-31A92C2B22D8}"/>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Policy data · actuarial engines · finance ledger. Read only the records permitted for the task.</a:t>
            </a:r>
          </a:p>
        </p:txBody>
      </p:sp>
      <p:sp>
        <p:nvSpPr>
          <p:cNvPr id="8" name="">
            <a:extLst xmlns:a="http://schemas.openxmlformats.org/drawingml/2006/main">
              <a:ext uri="{FF2B5EF4-FFF2-40B4-BE49-F238E27FC236}">
                <a16:creationId xmlns:a16="http://schemas.microsoft.com/office/drawing/2014/main" id="{27B3A94D-0735-4D4C-A53D-8373B9F8E12A}"/>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EB4E734-BA86-4B27-984C-B50EF0784E01}"/>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51AD3121-DF8C-45CF-A52A-F68AB836BF1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Compare exposure and movement files, flag missing periods and attach source evidence.</a:t>
            </a:r>
          </a:p>
        </p:txBody>
      </p:sp>
      <p:sp>
        <p:nvSpPr>
          <p:cNvPr id="11" name="">
            <a:extLst xmlns:a="http://schemas.openxmlformats.org/drawingml/2006/main">
              <a:ext uri="{FF2B5EF4-FFF2-40B4-BE49-F238E27FC236}">
                <a16:creationId xmlns:a16="http://schemas.microsoft.com/office/drawing/2014/main" id="{0C97BA7F-F0B9-4C22-955C-CAF60CB3271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CB4BA4A-4560-464B-8499-D66B0927837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47C325E5-51D4-4792-857F-966900AD5EF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EEEE1D4E-E75A-4E6F-A204-97DB02D9259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EB8190F-9243-4E65-A210-BC1A9952AFA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D5E7F66-2301-4C7F-A1DD-5D2C704363D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451A8EC-9EC8-4D15-A531-400137E8280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784486293"/>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2d43d90370424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15199EA-1CC5-4B96-A871-9FA492D2BBC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F1A31805-70D1-4317-8981-FE2AFD9EE69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E8925DF-E183-45D6-A881-CDD249F343C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442C0F3F-B488-48B1-A18E-A86C1F81F2E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1615F79-7390-41CE-9BFA-1F466E746A84}"/>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96347384-9E02-46CA-A23D-47E40CB1822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5B6DF7F5-F3C1-4987-9B55-85455405FCF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FBDAD23-597C-454F-809F-025D6E02996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9E9BB29F-1651-482C-B57D-2491E59B7324}"/>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55620926-FDEF-4F09-82E2-F5B036F0A35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0356940-F210-4C6D-8D7F-E35BB61A05E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D38C4B8B-88B4-424A-AB62-ABC6AA519F42}"/>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008B59B8-62E3-4A1F-8B55-2BD814A4F17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E93B1D52-D2B3-4D83-BDBD-E0B59D088C6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F701636-026F-477A-9C32-957C15543AF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348C554-25E0-4DA4-8FF7-F9A22FD1138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518048217"/>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4916330a019407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DAE882-2F18-4DA8-A678-CD4FA19553D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Experience study workspace</a:t>
            </a:r>
          </a:p>
        </p:txBody>
      </p:sp>
      <p:sp>
        <p:nvSpPr>
          <p:cNvPr id="3" name="">
            <a:extLst xmlns:a="http://schemas.openxmlformats.org/drawingml/2006/main">
              <a:ext uri="{FF2B5EF4-FFF2-40B4-BE49-F238E27FC236}">
                <a16:creationId xmlns:a16="http://schemas.microsoft.com/office/drawing/2014/main" id="{FD5361E0-B89D-4544-BDE9-39E43317AF7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591A1A4-7F59-49A8-A968-BD627937189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531BCC2C-9D69-44C9-B267-C3B2FEA2FC6B}"/>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3303998-1B8E-476D-8E86-BA0D85828256}"/>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635F504A-68FD-481D-91F5-F25F8770DD5A}"/>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Data agent</a:t>
            </a:r>
          </a:p>
        </p:txBody>
      </p:sp>
      <p:sp>
        <p:nvSpPr>
          <p:cNvPr id="8" name="">
            <a:extLst xmlns:a="http://schemas.openxmlformats.org/drawingml/2006/main">
              <a:ext uri="{FF2B5EF4-FFF2-40B4-BE49-F238E27FC236}">
                <a16:creationId xmlns:a16="http://schemas.microsoft.com/office/drawing/2014/main" id="{CA269689-7D90-4262-9EFC-EABB611C6329}"/>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Validate exposure periods and join keys.</a:t>
            </a:r>
          </a:p>
        </p:txBody>
      </p:sp>
      <p:sp>
        <p:nvSpPr>
          <p:cNvPr id="9" name="">
            <a:extLst xmlns:a="http://schemas.openxmlformats.org/drawingml/2006/main">
              <a:ext uri="{FF2B5EF4-FFF2-40B4-BE49-F238E27FC236}">
                <a16:creationId xmlns:a16="http://schemas.microsoft.com/office/drawing/2014/main" id="{21504249-AC8D-4E03-8EA0-E6671661288C}"/>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DED37D3-9BFE-416F-B7CC-2D5ADDC8E82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49E9A044-C0F7-450D-AD8D-F3F1E8D1E7D3}"/>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Study agent</a:t>
            </a:r>
          </a:p>
        </p:txBody>
      </p:sp>
      <p:sp>
        <p:nvSpPr>
          <p:cNvPr id="12" name="">
            <a:extLst xmlns:a="http://schemas.openxmlformats.org/drawingml/2006/main">
              <a:ext uri="{FF2B5EF4-FFF2-40B4-BE49-F238E27FC236}">
                <a16:creationId xmlns:a16="http://schemas.microsoft.com/office/drawing/2014/main" id="{8350CDF5-380B-4859-BCEE-24F293BC6F69}"/>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Run approved study tools and reconcile totals.</a:t>
            </a:r>
          </a:p>
        </p:txBody>
      </p:sp>
      <p:sp>
        <p:nvSpPr>
          <p:cNvPr id="13" name="">
            <a:extLst xmlns:a="http://schemas.openxmlformats.org/drawingml/2006/main">
              <a:ext uri="{FF2B5EF4-FFF2-40B4-BE49-F238E27FC236}">
                <a16:creationId xmlns:a16="http://schemas.microsoft.com/office/drawing/2014/main" id="{804DF92E-9D34-4F44-A787-137C3BFE1A09}"/>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BBA44C4-F6F4-40E4-B168-518A10B2D0C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93727B45-8FA8-4A42-972A-D6D102F48013}"/>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Evidence agent</a:t>
            </a:r>
          </a:p>
        </p:txBody>
      </p:sp>
      <p:sp>
        <p:nvSpPr>
          <p:cNvPr id="16" name="">
            <a:extLst xmlns:a="http://schemas.openxmlformats.org/drawingml/2006/main">
              <a:ext uri="{FF2B5EF4-FFF2-40B4-BE49-F238E27FC236}">
                <a16:creationId xmlns:a16="http://schemas.microsoft.com/office/drawing/2014/main" id="{2BA5491A-DDA4-47BF-81A3-6846EAA53882}"/>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Explain exceptions using source records.</a:t>
            </a:r>
          </a:p>
        </p:txBody>
      </p:sp>
      <p:sp>
        <p:nvSpPr>
          <p:cNvPr id="17" name="">
            <a:extLst xmlns:a="http://schemas.openxmlformats.org/drawingml/2006/main">
              <a:ext uri="{FF2B5EF4-FFF2-40B4-BE49-F238E27FC236}">
                <a16:creationId xmlns:a16="http://schemas.microsoft.com/office/drawing/2014/main" id="{90D46BC8-62D6-4A23-A2BB-8E9D1D1C3E2E}"/>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22BFC5D-1CE9-4845-AC92-D79D44FB4694}"/>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30DB416-C457-4B37-A0B4-CEACCC32B838}"/>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Actuary review</a:t>
            </a:r>
          </a:p>
        </p:txBody>
      </p:sp>
      <p:sp>
        <p:nvSpPr>
          <p:cNvPr id="20" name="">
            <a:extLst xmlns:a="http://schemas.openxmlformats.org/drawingml/2006/main">
              <a:ext uri="{FF2B5EF4-FFF2-40B4-BE49-F238E27FC236}">
                <a16:creationId xmlns:a16="http://schemas.microsoft.com/office/drawing/2014/main" id="{87C1878D-1D44-4DC0-890B-660A0B689A9F}"/>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Actuary approves the study and limitations.</a:t>
            </a:r>
          </a:p>
        </p:txBody>
      </p:sp>
      <p:sp>
        <p:nvSpPr>
          <p:cNvPr id="24" name="">
            <a:extLst xmlns:a="http://schemas.openxmlformats.org/drawingml/2006/main">
              <a:ext uri="{FF2B5EF4-FFF2-40B4-BE49-F238E27FC236}">
                <a16:creationId xmlns:a16="http://schemas.microsoft.com/office/drawing/2014/main" id="{860D6F69-B359-4D3B-B97D-7C1A214283F7}"/>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62D0F61-1763-476C-B4BE-3E14453465C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1A13864F-B66C-45AD-9462-71C89121A72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1BF8E546-86FB-4396-984A-408A3197292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7250FD3-CCE3-4582-81E4-E6D365A6839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870798599"/>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091dc2f121417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30FE64A-C4EE-46B0-8681-8A7E5A97254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Experience study workspace: decisions and value</a:t>
            </a:r>
          </a:p>
        </p:txBody>
      </p:sp>
      <p:sp>
        <p:nvSpPr>
          <p:cNvPr id="3" name="">
            <a:extLst xmlns:a="http://schemas.openxmlformats.org/drawingml/2006/main">
              <a:ext uri="{FF2B5EF4-FFF2-40B4-BE49-F238E27FC236}">
                <a16:creationId xmlns:a16="http://schemas.microsoft.com/office/drawing/2014/main" id="{51470B32-B2AD-4BF8-B738-F9733703110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6F6F67A-DCCB-4E52-BE47-45D5A87E5BC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CCF6ADF1-DB7F-45C8-865B-F83F7FBF674A}"/>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A8C170A-DBC2-4BF5-AE7B-0C8C8BD026D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2C4214B3-0E0F-47AA-93D6-778F1183F7D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Exposure and experience extracts. Preserve source versions and timestamps.</a:t>
            </a:r>
          </a:p>
        </p:txBody>
      </p:sp>
      <p:sp>
        <p:nvSpPr>
          <p:cNvPr id="8" name="">
            <a:extLst xmlns:a="http://schemas.openxmlformats.org/drawingml/2006/main">
              <a:ext uri="{FF2B5EF4-FFF2-40B4-BE49-F238E27FC236}">
                <a16:creationId xmlns:a16="http://schemas.microsoft.com/office/drawing/2014/main" id="{09DA9B0C-2747-4E3C-A198-AD5FA4A644E8}"/>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D89C8B9-C417-4000-9767-EDCE88B15EA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425637AC-003B-4D4E-8FA7-72568EA9576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Versioned study, exception register and review evidence. Attach outstanding issues and approval history.</a:t>
            </a:r>
          </a:p>
        </p:txBody>
      </p:sp>
      <p:sp>
        <p:nvSpPr>
          <p:cNvPr id="11" name="">
            <a:extLst xmlns:a="http://schemas.openxmlformats.org/drawingml/2006/main">
              <a:ext uri="{FF2B5EF4-FFF2-40B4-BE49-F238E27FC236}">
                <a16:creationId xmlns:a16="http://schemas.microsoft.com/office/drawing/2014/main" id="{09624B10-6660-4592-978D-D844C8B3C8F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C16E505-E78F-460D-A5B0-167DDC4A9BC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D74F76B7-4DAA-4D24-95EB-99D3D8E6D6A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Sparse data or changed definitions require review; an LLM does not calculate the actuarial result.</a:t>
            </a:r>
          </a:p>
        </p:txBody>
      </p:sp>
      <p:sp>
        <p:nvSpPr>
          <p:cNvPr id="14" name="">
            <a:extLst xmlns:a="http://schemas.openxmlformats.org/drawingml/2006/main">
              <a:ext uri="{FF2B5EF4-FFF2-40B4-BE49-F238E27FC236}">
                <a16:creationId xmlns:a16="http://schemas.microsoft.com/office/drawing/2014/main" id="{8FE2C365-A80F-4C02-98E7-E0146B6B12D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6C870DC-E528-4809-8B0D-A6FFEF333D6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12586CE-526A-4456-A944-C14334E1D10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D74725C-8DD7-48BD-B1FF-E334DE1DB8B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1997856947"/>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765c44d7cc04ec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810D3A-C0B8-4590-990D-78BCAB59EBC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Valuation close workspace</a:t>
            </a:r>
          </a:p>
        </p:txBody>
      </p:sp>
      <p:sp>
        <p:nvSpPr>
          <p:cNvPr id="3" name="">
            <a:extLst xmlns:a="http://schemas.openxmlformats.org/drawingml/2006/main">
              <a:ext uri="{FF2B5EF4-FFF2-40B4-BE49-F238E27FC236}">
                <a16:creationId xmlns:a16="http://schemas.microsoft.com/office/drawing/2014/main" id="{C4A8ACB1-BA95-4334-8FDD-867E44F2D2C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02ADCC4-F5EC-4BED-8077-FA0E8DD1880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297BC5F4-1B87-40F8-8184-3A410141498A}"/>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79DA7B4-34BA-4087-A48C-72CC48E03D98}"/>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DE003FA-EBEB-457C-ABED-64F2B8E06FFF}"/>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Close agent</a:t>
            </a:r>
          </a:p>
        </p:txBody>
      </p:sp>
      <p:sp>
        <p:nvSpPr>
          <p:cNvPr id="8" name="">
            <a:extLst xmlns:a="http://schemas.openxmlformats.org/drawingml/2006/main">
              <a:ext uri="{FF2B5EF4-FFF2-40B4-BE49-F238E27FC236}">
                <a16:creationId xmlns:a16="http://schemas.microsoft.com/office/drawing/2014/main" id="{2BD387DD-BA5B-431D-9500-B31C5D1135B2}"/>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Snapshot approved inputs and basis.</a:t>
            </a:r>
          </a:p>
        </p:txBody>
      </p:sp>
      <p:sp>
        <p:nvSpPr>
          <p:cNvPr id="9" name="">
            <a:extLst xmlns:a="http://schemas.openxmlformats.org/drawingml/2006/main">
              <a:ext uri="{FF2B5EF4-FFF2-40B4-BE49-F238E27FC236}">
                <a16:creationId xmlns:a16="http://schemas.microsoft.com/office/drawing/2014/main" id="{DF13F0C1-0E73-46A8-B727-29DF51D831F8}"/>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E181EC3-4565-4ABF-84B7-6AAD88E68667}"/>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9BB0246-B450-44AD-8C74-DFC4C77F10C9}"/>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Run agent</a:t>
            </a:r>
          </a:p>
        </p:txBody>
      </p:sp>
      <p:sp>
        <p:nvSpPr>
          <p:cNvPr id="12" name="">
            <a:extLst xmlns:a="http://schemas.openxmlformats.org/drawingml/2006/main">
              <a:ext uri="{FF2B5EF4-FFF2-40B4-BE49-F238E27FC236}">
                <a16:creationId xmlns:a16="http://schemas.microsoft.com/office/drawing/2014/main" id="{4FBF2E1D-647B-4508-95DC-400C8A122DA3}"/>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Orchestrate the existing valuation engine.</a:t>
            </a:r>
          </a:p>
        </p:txBody>
      </p:sp>
      <p:sp>
        <p:nvSpPr>
          <p:cNvPr id="13" name="">
            <a:extLst xmlns:a="http://schemas.openxmlformats.org/drawingml/2006/main">
              <a:ext uri="{FF2B5EF4-FFF2-40B4-BE49-F238E27FC236}">
                <a16:creationId xmlns:a16="http://schemas.microsoft.com/office/drawing/2014/main" id="{2F78F3AE-A18C-4EBB-834C-C7C72F535E41}"/>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83430A3-0A4B-48AB-B5E1-AC4A3A3B2469}"/>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DF47C4B-0E5D-4CF7-B0C4-B7653FF1CB9C}"/>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Movement agent</a:t>
            </a:r>
          </a:p>
        </p:txBody>
      </p:sp>
      <p:sp>
        <p:nvSpPr>
          <p:cNvPr id="16" name="">
            <a:extLst xmlns:a="http://schemas.openxmlformats.org/drawingml/2006/main">
              <a:ext uri="{FF2B5EF4-FFF2-40B4-BE49-F238E27FC236}">
                <a16:creationId xmlns:a16="http://schemas.microsoft.com/office/drawing/2014/main" id="{8862FF0F-AC00-4E24-A5C0-6FFB6E6C4A75}"/>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Trace reserve movements to model output.</a:t>
            </a:r>
          </a:p>
        </p:txBody>
      </p:sp>
      <p:sp>
        <p:nvSpPr>
          <p:cNvPr id="17" name="">
            <a:extLst xmlns:a="http://schemas.openxmlformats.org/drawingml/2006/main">
              <a:ext uri="{FF2B5EF4-FFF2-40B4-BE49-F238E27FC236}">
                <a16:creationId xmlns:a16="http://schemas.microsoft.com/office/drawing/2014/main" id="{E0E28B44-52F0-4E32-AA0F-4A51424BD37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0BED522-52EA-4E74-B1A7-C122FFEFD693}"/>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5A88B05-F452-4075-8B01-CE00448CC978}"/>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Actuary / finance</a:t>
            </a:r>
          </a:p>
        </p:txBody>
      </p:sp>
      <p:sp>
        <p:nvSpPr>
          <p:cNvPr id="20" name="">
            <a:extLst xmlns:a="http://schemas.openxmlformats.org/drawingml/2006/main">
              <a:ext uri="{FF2B5EF4-FFF2-40B4-BE49-F238E27FC236}">
                <a16:creationId xmlns:a16="http://schemas.microsoft.com/office/drawing/2014/main" id="{3E30A4B8-78E8-41AD-97B2-DFDA5F3221DE}"/>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Actuary and finance authorize the close.</a:t>
            </a:r>
          </a:p>
        </p:txBody>
      </p:sp>
      <p:sp>
        <p:nvSpPr>
          <p:cNvPr id="24" name="">
            <a:extLst xmlns:a="http://schemas.openxmlformats.org/drawingml/2006/main">
              <a:ext uri="{FF2B5EF4-FFF2-40B4-BE49-F238E27FC236}">
                <a16:creationId xmlns:a16="http://schemas.microsoft.com/office/drawing/2014/main" id="{276A0590-1608-4E33-912A-A9C0569F7BA7}"/>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2D9095D1-ECDF-476E-8FFA-E9FC5BA3AFD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A7FFC9EB-0019-4597-9A41-9FE8631FB2A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81AB6B29-07C4-4F84-9488-718A8A5168F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153BEB1-7F5C-45F3-B732-381568E2053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202375057"/>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947ead537e043a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665AAC7-6EF2-4001-8FD9-6DAF4DAE980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Valuation close workspace: decisions and value</a:t>
            </a:r>
          </a:p>
        </p:txBody>
      </p:sp>
      <p:sp>
        <p:nvSpPr>
          <p:cNvPr id="3" name="">
            <a:extLst xmlns:a="http://schemas.openxmlformats.org/drawingml/2006/main">
              <a:ext uri="{FF2B5EF4-FFF2-40B4-BE49-F238E27FC236}">
                <a16:creationId xmlns:a16="http://schemas.microsoft.com/office/drawing/2014/main" id="{742C385D-5FA7-47C2-BE3B-E22190631F1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B54AF1E-D9FC-4A0C-BBF7-9AF44FB190A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97EB1560-FB1B-4E7F-B720-6CAFA8C83FD9}"/>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890882D-584C-4E8A-97F4-3DCAFA02C6B6}"/>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119AD324-9065-444E-819E-BCDC6D769A6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Approved basis and engine outputs. Preserve source versions and timestamps.</a:t>
            </a:r>
          </a:p>
        </p:txBody>
      </p:sp>
      <p:sp>
        <p:nvSpPr>
          <p:cNvPr id="8" name="">
            <a:extLst xmlns:a="http://schemas.openxmlformats.org/drawingml/2006/main">
              <a:ext uri="{FF2B5EF4-FFF2-40B4-BE49-F238E27FC236}">
                <a16:creationId xmlns:a16="http://schemas.microsoft.com/office/drawing/2014/main" id="{9FFF683D-F055-412A-B8BB-2A9A42F6733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153C0C4-0857-48C1-A4D0-13C28A2CBEA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CA5456CC-0AC5-407F-B1F5-3ACAD613569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Close pack with run lineage and movement analysis. Attach outstanding issues and approval history.</a:t>
            </a:r>
          </a:p>
        </p:txBody>
      </p:sp>
      <p:sp>
        <p:nvSpPr>
          <p:cNvPr id="11" name="">
            <a:extLst xmlns:a="http://schemas.openxmlformats.org/drawingml/2006/main">
              <a:ext uri="{FF2B5EF4-FFF2-40B4-BE49-F238E27FC236}">
                <a16:creationId xmlns:a16="http://schemas.microsoft.com/office/drawing/2014/main" id="{DD779EE2-A927-4A33-952B-4BB97869C5A1}"/>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073A70C-D463-420D-86A8-485F6213E6D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08FB8933-55DE-40F4-AA3F-58D4DB06FE4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Material unexplained movements hold release; no automatic reserve or ledger posting.</a:t>
            </a:r>
          </a:p>
        </p:txBody>
      </p:sp>
      <p:sp>
        <p:nvSpPr>
          <p:cNvPr id="14" name="">
            <a:extLst xmlns:a="http://schemas.openxmlformats.org/drawingml/2006/main">
              <a:ext uri="{FF2B5EF4-FFF2-40B4-BE49-F238E27FC236}">
                <a16:creationId xmlns:a16="http://schemas.microsoft.com/office/drawing/2014/main" id="{10C14EE3-9CE8-4C11-B75E-A143B79A702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2DE849BE-0674-4EA2-B7E8-1AA088C0538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78181AB-ED82-497F-BCAE-8172F94E49B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E0D4D0C-17C7-41D9-86A7-0E6D43CDFC0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1851487529"/>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2d3d4de9dd6649e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9520E6-6C3F-49D4-9E06-6D2312BA842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Pricing assessment workspace</a:t>
            </a:r>
          </a:p>
        </p:txBody>
      </p:sp>
      <p:sp>
        <p:nvSpPr>
          <p:cNvPr id="3" name="">
            <a:extLst xmlns:a="http://schemas.openxmlformats.org/drawingml/2006/main">
              <a:ext uri="{FF2B5EF4-FFF2-40B4-BE49-F238E27FC236}">
                <a16:creationId xmlns:a16="http://schemas.microsoft.com/office/drawing/2014/main" id="{CA9EBCA6-27A4-4D9C-B975-D1148BACD7C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9E6FABF-93E0-4E33-B171-3E2876072B6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1AA3AC8C-5CC4-49EF-89B2-62B91D9F2712}"/>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EC50989-19DE-4A7A-9BBC-B6812196A5E1}"/>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A63AD486-3EA4-4661-94AC-083493AC0BDD}"/>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Product agent</a:t>
            </a:r>
          </a:p>
        </p:txBody>
      </p:sp>
      <p:sp>
        <p:nvSpPr>
          <p:cNvPr id="8" name="">
            <a:extLst xmlns:a="http://schemas.openxmlformats.org/drawingml/2006/main">
              <a:ext uri="{FF2B5EF4-FFF2-40B4-BE49-F238E27FC236}">
                <a16:creationId xmlns:a16="http://schemas.microsoft.com/office/drawing/2014/main" id="{FFB781C9-6980-42CE-8F29-55CA50213E26}"/>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Capture benefit design and pricing constraints.</a:t>
            </a:r>
          </a:p>
        </p:txBody>
      </p:sp>
      <p:sp>
        <p:nvSpPr>
          <p:cNvPr id="9" name="">
            <a:extLst xmlns:a="http://schemas.openxmlformats.org/drawingml/2006/main">
              <a:ext uri="{FF2B5EF4-FFF2-40B4-BE49-F238E27FC236}">
                <a16:creationId xmlns:a16="http://schemas.microsoft.com/office/drawing/2014/main" id="{293D05D8-DFB7-49E1-9709-E6462B55E88E}"/>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7767931-E49A-4642-B43A-B5B15BFDFAEA}"/>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96CA3F21-9B67-4871-B590-C783CDB7886A}"/>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Pricing agent</a:t>
            </a:r>
          </a:p>
        </p:txBody>
      </p:sp>
      <p:sp>
        <p:nvSpPr>
          <p:cNvPr id="12" name="">
            <a:extLst xmlns:a="http://schemas.openxmlformats.org/drawingml/2006/main">
              <a:ext uri="{FF2B5EF4-FFF2-40B4-BE49-F238E27FC236}">
                <a16:creationId xmlns:a16="http://schemas.microsoft.com/office/drawing/2014/main" id="{E098F586-F63A-4CDC-B832-249AB7299BE9}"/>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Call approved pricing and scenario tools.</a:t>
            </a:r>
          </a:p>
        </p:txBody>
      </p:sp>
      <p:sp>
        <p:nvSpPr>
          <p:cNvPr id="13" name="">
            <a:extLst xmlns:a="http://schemas.openxmlformats.org/drawingml/2006/main">
              <a:ext uri="{FF2B5EF4-FFF2-40B4-BE49-F238E27FC236}">
                <a16:creationId xmlns:a16="http://schemas.microsoft.com/office/drawing/2014/main" id="{DD9E984B-1C7D-4130-AE8D-F19BC0558761}"/>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7199BE6-689A-470E-8635-3B95FA0C4D81}"/>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BEDE897E-F6A8-4F1D-9BCD-F21D933B7458}"/>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Challenge agent</a:t>
            </a:r>
          </a:p>
        </p:txBody>
      </p:sp>
      <p:sp>
        <p:nvSpPr>
          <p:cNvPr id="16" name="">
            <a:extLst xmlns:a="http://schemas.openxmlformats.org/drawingml/2006/main">
              <a:ext uri="{FF2B5EF4-FFF2-40B4-BE49-F238E27FC236}">
                <a16:creationId xmlns:a16="http://schemas.microsoft.com/office/drawing/2014/main" id="{39B3361E-FD97-4273-9C3F-1C21FADD5146}"/>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Compare sensitivity and fairness evidence.</a:t>
            </a:r>
          </a:p>
        </p:txBody>
      </p:sp>
      <p:sp>
        <p:nvSpPr>
          <p:cNvPr id="17" name="">
            <a:extLst xmlns:a="http://schemas.openxmlformats.org/drawingml/2006/main">
              <a:ext uri="{FF2B5EF4-FFF2-40B4-BE49-F238E27FC236}">
                <a16:creationId xmlns:a16="http://schemas.microsoft.com/office/drawing/2014/main" id="{C84CD7D8-D307-40E1-955D-5E6DB35B5575}"/>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774C893-9AEE-4D81-BF16-4961371102D3}"/>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2999699C-5E33-4402-A34F-06427E240115}"/>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Pricing committee</a:t>
            </a:r>
          </a:p>
        </p:txBody>
      </p:sp>
      <p:sp>
        <p:nvSpPr>
          <p:cNvPr id="20" name="">
            <a:extLst xmlns:a="http://schemas.openxmlformats.org/drawingml/2006/main">
              <a:ext uri="{FF2B5EF4-FFF2-40B4-BE49-F238E27FC236}">
                <a16:creationId xmlns:a16="http://schemas.microsoft.com/office/drawing/2014/main" id="{D2ADDCBE-ED6C-4A4A-85C4-6CCC48815AB5}"/>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Pricing committee approves the recommendation.</a:t>
            </a:r>
          </a:p>
        </p:txBody>
      </p:sp>
      <p:sp>
        <p:nvSpPr>
          <p:cNvPr id="24" name="">
            <a:extLst xmlns:a="http://schemas.openxmlformats.org/drawingml/2006/main">
              <a:ext uri="{FF2B5EF4-FFF2-40B4-BE49-F238E27FC236}">
                <a16:creationId xmlns:a16="http://schemas.microsoft.com/office/drawing/2014/main" id="{5ACBCA13-397C-42CB-A146-33D52545545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6E8859E5-E973-434A-AEDC-F4E51EC4906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B96E82D4-802E-452D-9937-7612514035C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32901131-7700-4BC2-B849-3D05C7214F1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1BFD019-278D-4756-9911-666476679B9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716999760"/>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85a50c8b5847e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C3272C-1A80-4E78-9D15-02B1E8B8E4D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Pricing assessment workspace: decisions and value</a:t>
            </a:r>
          </a:p>
        </p:txBody>
      </p:sp>
      <p:sp>
        <p:nvSpPr>
          <p:cNvPr id="3" name="">
            <a:extLst xmlns:a="http://schemas.openxmlformats.org/drawingml/2006/main">
              <a:ext uri="{FF2B5EF4-FFF2-40B4-BE49-F238E27FC236}">
                <a16:creationId xmlns:a16="http://schemas.microsoft.com/office/drawing/2014/main" id="{069E01B6-2ECF-48B2-81C9-6F5E8525767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1BF27A2-A160-4E60-80D3-F31D7BED2D6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7F389488-E626-4571-8052-E2ECB3DA3AE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553DBD8-D7B1-4236-89DC-42D8A7060AED}"/>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0BF82A47-0C57-44D2-AEEC-056ED495FD95}"/>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Product specification and experience data. Preserve source versions and timestamps.</a:t>
            </a:r>
          </a:p>
        </p:txBody>
      </p:sp>
      <p:sp>
        <p:nvSpPr>
          <p:cNvPr id="8" name="">
            <a:extLst xmlns:a="http://schemas.openxmlformats.org/drawingml/2006/main">
              <a:ext uri="{FF2B5EF4-FFF2-40B4-BE49-F238E27FC236}">
                <a16:creationId xmlns:a16="http://schemas.microsoft.com/office/drawing/2014/main" id="{E698D0BD-46B4-47B3-8DFE-C6B55ABA5A67}"/>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66DFCCC-350E-4086-885C-FF8C902CC010}"/>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2AE70B88-7CAA-4302-9686-A886BA88AA98}"/>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Pricing evidence pack with sensitivities. Attach outstanding issues and approval history.</a:t>
            </a:r>
          </a:p>
        </p:txBody>
      </p:sp>
      <p:sp>
        <p:nvSpPr>
          <p:cNvPr id="11" name="">
            <a:extLst xmlns:a="http://schemas.openxmlformats.org/drawingml/2006/main">
              <a:ext uri="{FF2B5EF4-FFF2-40B4-BE49-F238E27FC236}">
                <a16:creationId xmlns:a16="http://schemas.microsoft.com/office/drawing/2014/main" id="{9060C060-379A-4C0A-9A8E-8E921D8D4FB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D746137-AABF-44A0-A8A5-B74A4E69F7B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72CCB8CB-8E83-480C-9C04-0B3ECB99D04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Commercial and actuarial judgment remains accountable; retain uncertainty and model limitations.</a:t>
            </a:r>
          </a:p>
        </p:txBody>
      </p:sp>
      <p:sp>
        <p:nvSpPr>
          <p:cNvPr id="14" name="">
            <a:extLst xmlns:a="http://schemas.openxmlformats.org/drawingml/2006/main">
              <a:ext uri="{FF2B5EF4-FFF2-40B4-BE49-F238E27FC236}">
                <a16:creationId xmlns:a16="http://schemas.microsoft.com/office/drawing/2014/main" id="{A240E6EE-454E-434D-9682-47311C2AE29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785823A-0466-4F6B-8A3D-F9E916DB02F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EA5987E-3772-4113-BE65-8146E645393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FD010C7-95F2-4485-A379-BE34C835383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1219088364"/>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1f37b969824ed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B1920D-D91E-46FD-8C02-43E84F47A15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86C8AE14-50E3-46D6-AEEA-D093D47CD14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24C1F26-1AA0-43D5-BF91-01075229169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C427492E-5864-4710-A0DA-9EF5E14D4304}"/>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290876C-D26E-4ABC-988B-DF87F0118035}"/>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F1BFD2CA-88B4-4E50-9588-36BAC4B8300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20C69421-48B5-432D-B53D-B38911E22CC3}"/>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58FB009-862F-4708-85E3-99BD6A1DAE0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329C4886-55FA-4A62-ACCD-0796F6D6A87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7F830D43-5574-4B66-973F-E6E55BF87F1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B964C64-3F29-422A-84C5-08D797D5E55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9AA139AA-1396-4635-A168-B979E390974F}"/>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87943A9F-C809-4AB4-B80D-44702121C23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DFA6640-A3AB-4ECD-91F3-AF0AF6F7838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436CB81-E698-41B9-9A73-9197911BF1A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0D32AEE-3939-4EE3-82C7-9253A819231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3971268"/>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1732ec5ab731426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CAD602D-3930-47B5-9800-50CBC247B0F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33D02D6C-B7C7-4C54-A368-B19F4C0A173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DE209C7-4B5B-4C36-B506-16E6B1E15E8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Policy data · actuarial engines · finance ledger</a:t>
            </a:r>
          </a:p>
        </p:txBody>
      </p:sp>
      <p:sp>
        <p:nvSpPr>
          <p:cNvPr id="5" name="">
            <a:extLst xmlns:a="http://schemas.openxmlformats.org/drawingml/2006/main">
              <a:ext uri="{FF2B5EF4-FFF2-40B4-BE49-F238E27FC236}">
                <a16:creationId xmlns:a16="http://schemas.microsoft.com/office/drawing/2014/main" id="{AEDA4F83-23FB-48BA-95F7-077368E1F648}"/>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202125D-E7C6-464D-90C2-AA8DB410E499}"/>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8923153-4605-4BF8-80DC-8C137ABF4F6A}"/>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80C4A6A6-872A-4C37-88A5-990EF386266F}"/>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6E843907-D181-4D50-8640-D74E521AEC2F}"/>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A021C3B-014D-4211-A597-2CBF35656521}"/>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2C51EADF-56E5-4D50-A82B-7DA0F9A1931D}"/>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04B49108-3C83-4A3D-B1E6-6DB15A6ACA9D}"/>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D19059B6-C9A8-4C00-BECF-3D953C86952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942C782-894B-45B5-AA95-EF58DFE47535}"/>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3F2F2D12-9A35-4DF3-A3F2-75BD0EBBBC14}"/>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3DE94F01-DC30-459B-B932-8D922F8AA562}"/>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BF8173C8-1179-4785-AC75-D869DF176490}"/>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1463739-F4F9-4322-908A-327BFBF28694}"/>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BFE6BD92-3D4C-4569-A80B-681922B3071B}"/>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9D8D38FF-1A54-49BB-BEA4-13748741A8B5}"/>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70B18698-35AB-493F-B25A-CCC152FDA64C}"/>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59DC1CAF-ED0D-46C2-A83C-25F12A29A5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FBF15A8-B26B-48D3-927E-E8F9D38843C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7E660D5D-1CB4-44A8-A6BC-8E6E62C782D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2B38332B-F239-494F-AD37-05A98F1B470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961407971"/>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fe9486d5c31491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B6E489-5B57-425B-AF9B-8B7B39458B4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40639204-89A0-473F-A569-FB569B857F5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C84236D-DF5E-4A12-8E21-AB7AE37325A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B68B5B6-E89C-4355-B52B-9659CCAF3722}"/>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B6934D1-2D06-499C-A3E8-0CF5925B473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3A0AA199-C565-440D-AE23-82E600303D3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A533A4D-829D-43CB-BBC1-8D80AD89420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B92CE393-4682-4298-8EF3-F9645976313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531366989"/>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38af872a681470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321817-8E38-45E5-AF78-6422B68AF5B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6B7B0D84-CCFE-4089-A972-812D7F28D6D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9B99DDE-F839-423C-B559-D2CEAA26315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16149F19-7655-4243-BCFB-0CA66FAC2FB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3C05048-D307-4361-AE46-A5DA307F85AE}"/>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022052C-631D-43DE-A9C4-2CD7A37A2C8C}"/>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264711C6-7AAD-4E33-932F-81CED06D47BC}"/>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950242A3-3ED1-4E08-BE16-A88D878C1E51}"/>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61EBC26-F137-452F-8A16-7A4A45E14E5B}"/>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DC55E3D0-6CBB-483F-9187-2FBF4A172927}"/>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68EDEBFB-3713-4C0F-B877-928007751F90}"/>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0D67A24E-EF2E-4354-85CE-4024D1BB3AC2}"/>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AFACF51-84D3-4DD4-B847-58D492CC8A39}"/>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88D86E21-28BE-4633-B365-60DA7095BE00}"/>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EE7CFE58-475C-47C4-9708-E2928CB57E12}"/>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EDF3EA55-AAC8-40C1-9F2E-EC82A71BA1BA}"/>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AA007C3-9B85-4328-BF0C-7320433EC745}"/>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7466086B-CFB2-4B44-93B3-D9EE2D52E52A}"/>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A4CB076B-9551-4CC8-8835-08D0E423119E}"/>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9D56789D-932E-46F2-9561-4823D31A60EC}"/>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6B194A5E-836D-47F8-8D3D-789FD66777C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21CC4A28-EF58-49F0-8B1B-2386C164CA5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17B299D-ADDD-426E-9D0B-AF690430A8D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984A97D5-15EC-4996-B756-B3F29DBAABC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64846154"/>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929e947ecd9449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7E3944-43BD-4060-91AD-192D27A83EA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5D0B8E38-83B9-470B-9ECB-191BA300DAF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01F0B5C-8173-4E88-A07D-08234C0D138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B1E56E1-0D48-4A9E-97CF-C1BC24E5E7E7}"/>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3BC111A-FE2A-4D82-9FCD-8367A2B2F1A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F71632AC-9967-4A22-8F88-0FB2524ACF9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E43D098-A23A-44B8-99FB-84088BF5084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1E60497A-D92A-45FA-892B-11CCD2FDACB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1096703417"/>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f6782760424e4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AF3D7E-FA61-4B4B-B9A7-AC9A006F947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A0543E29-D8B3-4AF1-A797-A237B2C6940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80F0304-BF9D-46EE-9F78-B7FC3A77716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Incorrect assumptions or silent data changes</a:t>
            </a:r>
          </a:p>
        </p:txBody>
      </p:sp>
      <p:sp>
        <p:nvSpPr>
          <p:cNvPr id="5" name="">
            <a:extLst xmlns:a="http://schemas.openxmlformats.org/drawingml/2006/main">
              <a:ext uri="{FF2B5EF4-FFF2-40B4-BE49-F238E27FC236}">
                <a16:creationId xmlns:a16="http://schemas.microsoft.com/office/drawing/2014/main" id="{9EE513D1-5624-4413-AB11-4AF39D85AA9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4C51054-4DFD-4BC0-99AB-DF8166D01A2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2BCC90CC-8B0B-41B9-A5E8-11440A119E2C}"/>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basis; reconcile source totals; require actuarial approval.</a:t>
            </a:r>
          </a:p>
        </p:txBody>
      </p:sp>
      <p:sp>
        <p:nvSpPr>
          <p:cNvPr id="8" name="">
            <a:extLst xmlns:a="http://schemas.openxmlformats.org/drawingml/2006/main">
              <a:ext uri="{FF2B5EF4-FFF2-40B4-BE49-F238E27FC236}">
                <a16:creationId xmlns:a16="http://schemas.microsoft.com/office/drawing/2014/main" id="{2C24AA00-6A88-4EFA-B2E7-FF2715F19EEC}"/>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68454FA-9CBD-447B-B0FB-8EF27F5577E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D4A67A2B-5BCD-427B-BA89-C271A9BAB9DF}"/>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ABB0A4FE-AED7-4E63-BCA4-0701119D1A7C}"/>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A058D3F-016E-42D3-9A3D-AC4A79E747C8}"/>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F3BD5F15-8E7B-4AC0-960B-AE397ECDEBA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55736F6C-77D8-4254-B445-371BF149DD5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90BA357-F624-4EF4-ADAC-60B1E3A4998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3355CBC-8A52-4A85-8CB3-37810EEEB64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A30BDD8-A7C7-45D5-AE79-57075176EBC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2093460859"/>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65f8968cf4c4b8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7C76A3B-09CE-4DB4-A5ED-46F62C8687A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FF204A8C-22A3-45DB-8DA0-A52F4CAC29D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7C34134-78B2-4C71-BE8E-FDDDFF8457B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BE0FD5AC-B97C-4860-82D7-D2859F93EBD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B0984EB-F24D-42E7-B69F-844CB5BB299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77AA955A-74A3-4BDA-B378-44F9522B2F0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EB4BAB0C-5F4B-4721-B193-22B9379B0AC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C77E4FF-72DD-423B-9657-72E043643AF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95AADEBD-03C5-4EF0-8661-89B3628801F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D7B3985F-8570-4D29-8940-A502446632A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7B18FBA-C112-4D0B-AD52-42083D3E52B2}"/>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F79DF6D1-05CD-4BDD-8289-ED747A0099E8}"/>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730859B4-70F0-4E00-9715-020B8793969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E4FD995B-94BF-476B-B030-BFD83C4384F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DE2DDCE-1A2D-448B-ABC5-0B8B23E48B0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6A7D337-F2FB-419D-AE31-5DC57607033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1857042597"/>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e036e324b7406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A758A27-8E7D-4236-8571-ECBC8FB075E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00756AAA-17F9-44CC-BBC5-6F6E241ACB4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2901C68-398B-490B-B4CF-ABA4E4661D4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A2CD08E5-CCF1-41AD-ACA7-DA12E89BD7D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EB89C1E-CD9F-4944-BEDC-17E3776C303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AAD9550F-2CF3-4D24-933A-BB13F2520AEC}"/>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4401AA97-28CB-437D-A9FB-E933F8D380E3}"/>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F3208D9-C872-45E0-96F2-80AA8FB06B4A}"/>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3FCBDB0A-44C0-43F3-869B-4F6B82B5BC3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6101E10F-82CD-4245-8A31-DF2027492DD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9EE46C7-571B-4550-878A-C4606B539CA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887DE2BC-3E0D-4FE5-A8FC-59C6CA74CB6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39A7613A-DBB8-40A9-B28E-2DF5F538B25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9339584E-559F-4856-A67F-83C5BC02031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25CBD42-AB56-4587-821E-8517BBDEF5C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49096FF-CE59-4E45-8D21-91458D4D646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88316718"/>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3048668a9954ec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3A38473-6C38-417A-B00B-A205667B3B8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E70BE05A-950A-4B25-BD4B-B92E4372DAF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B3D3181-0B30-45FE-8D00-CD78939EC7C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Study 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Unexplained differences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Review rework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007CEF3-0875-4698-BB83-ED064750B291}"/>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549EB32-063A-46B6-9214-FAA16E9FACA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BBD401DF-6F54-47C0-9F30-B24D1053D42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6E9EA2C-C472-4C82-B6BD-50F446DBC1D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F752111C-643C-48F4-AF6B-6863DE89295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1183041626"/>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5b83177f85040f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A68306C-C42A-4DE7-854C-04F4130E981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9DBBEFD5-E51D-4EB2-BE0D-8596754B6E3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CDF9770-FE9B-4D0A-A0B5-C202633719D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08A641FC-F05F-4AE4-81FD-119DAE8B2540}"/>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F348892-8E3E-45A8-933F-76E5552FCF36}"/>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77709d68d14a4931"/>
          </a:graphicData>
        </a:graphic>
      </p:graphicFrame>
      <p:sp>
        <p:nvSpPr>
          <p:cNvPr id="8" name="">
            <a:extLst xmlns:a="http://schemas.openxmlformats.org/drawingml/2006/main">
              <a:ext uri="{FF2B5EF4-FFF2-40B4-BE49-F238E27FC236}">
                <a16:creationId xmlns:a16="http://schemas.microsoft.com/office/drawing/2014/main" id="{48CAFD27-F255-4EC9-951F-37DAC2C3047F}"/>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168 hours</a:t>
            </a:r>
          </a:p>
        </p:txBody>
      </p:sp>
      <p:sp>
        <p:nvSpPr>
          <p:cNvPr id="9" name="">
            <a:extLst xmlns:a="http://schemas.openxmlformats.org/drawingml/2006/main">
              <a:ext uri="{FF2B5EF4-FFF2-40B4-BE49-F238E27FC236}">
                <a16:creationId xmlns:a16="http://schemas.microsoft.com/office/drawing/2014/main" id="{734955D4-A8C6-4D87-9A00-90CE3FD80EE8}"/>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331EC5D3-7073-4DC7-BE30-604F914468FE}"/>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D67CBFCE-D3FA-4113-BB04-94161655B9E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16977404-437F-4CB2-AEE2-670605953FC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D1A1F3E0-F7FF-40B2-9D54-42D3F12A238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BA604A03-AEA8-4964-A19B-31853774E5A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1502524211"/>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e63ac27554c4c7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5A9BC1-3148-4E66-BBBA-F766C9A3FFB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A5BAECA1-C130-4448-BA50-844A6C93393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5394F62-7FF5-4C05-BF36-7FBCF068D18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FF39CDC8-8509-41F0-99D3-5B734FDA108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881201E-0477-4D0C-BF56-3F3BDD6E5AF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E6444158-62B0-4893-A272-E18441DA5C4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44D689C-C6BD-4C4D-9E43-F654D07C7D4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DD5B9CAB-1584-4B85-BBDD-B85DD72C4E8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1248682666"/>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a19a794af64cb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E972B5-A330-414B-96A9-55D689EDC38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EF70168F-C7F0-484F-ACCA-56A9BD9E4CB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105BF56-E6DD-48F5-9FAC-83C5193B292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A9F55276-7926-41AB-8FD5-9E4A9ACCCBA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F85FCD3-F70E-476B-BD4B-8864484F479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75CE3E0B-50A6-49B6-9328-8DF185D05E0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D600CF14-8E06-4695-AB87-6E69040DFD5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5F7754E-37FB-4903-AD27-649D9909A521}"/>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45E9DCA6-6932-41DB-A1CE-3998B3B706B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FC479A67-497C-4DD7-9D60-BFFC1D3B422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C06D17B-C22E-4483-BA2A-C6B8D1BC6D28}"/>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72362842-751C-4C4D-893C-8A1432521FA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ADCDA229-F75E-48A1-8FFB-5F8832A3F2E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BE86B1A6-F2F2-496A-A604-9163608F711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CD46A7B-46C3-4260-B154-A2714E8600C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24235B3-D72F-4A49-9573-ABB0FB5E886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1350024326"/>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53157941b4e3460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83F2A0B-936F-41B0-87C4-4E34BA13CB3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4DF04404-B509-49AD-8563-E7684E96AD4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F212140-8AA0-4368-9FA9-C41F4610C8B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18EE68BE-B4EE-48F3-8398-EF8364D222D0}"/>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564100D-A991-4383-90A0-59E416E2D083}"/>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3DD384CA-99DF-4907-ADE5-0F08BF02945B}"/>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C963C0E9-0CDF-4869-9A78-FF1E6AF2C09B}"/>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696223CD-2C2D-4623-AA89-2C84164E3075}"/>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94FFE7B-E8B8-48E6-B724-CE4D43FD48E6}"/>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12024B74-D292-4C44-A4EC-F8AD6E27507E}"/>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FE8019FA-7614-4920-AF44-BDA32BC7B39F}"/>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6A8C28A0-B037-4655-81B2-54B954CA0E4C}"/>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5C8559C-495E-4803-A198-EDC7981C8463}"/>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743C5AA4-5420-49B5-8D0C-DA272B0822CC}"/>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5CA36C72-C1E1-4995-A9FA-9D48CF888075}"/>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4AD7BC9B-6724-49B5-9E65-D015548A8B45}"/>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97EF64B-506C-496E-AE5A-144675FA1D56}"/>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DC939E1A-C35A-412C-9167-4392CB3BBC9B}"/>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4B423EFB-0FAF-4CAF-A1E6-D16E15EA0A89}"/>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55CDADDA-9EE8-46B2-895E-AB7027A2540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2F0C6C66-D704-4BEA-80DD-B4801619E49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6E46C49B-633B-41B9-86A3-3E3519C15F0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7F27516D-65AB-46A0-8C76-B84316CFF69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6FBA8183-DA40-47B0-A770-F4131239401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210205485"/>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4ab8160ef4b4c2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AB47166-9829-4EBE-9116-FC0EADC1FEB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7FCDB97B-62D5-40C2-92FD-F4F900622C0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B99A0B9-276D-4CD8-8FE3-71C7B3CFC88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31CAAE0B-38CB-40D2-96C9-D55FBA10182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0930B6F-D6A7-4E45-A4D3-9EE7075B73F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E838D18F-0388-455C-B6CD-1CAB45E7FB94}"/>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B2ADA362-87B7-4905-9E1A-25A46055F18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2174728-6EEF-4B04-B012-15C2FF87D86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8F8E00B6-171A-42B3-A29A-AC1073DD59F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FEB76B23-0C75-41BB-AAAB-E0433903C52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53BAF47-F229-432C-831B-771A6E46DA26}"/>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1EC0C418-4471-4094-B435-C8AE0190B22F}"/>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32FB2987-D4C2-42E1-89A0-91B145B405A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41D3C8FC-429A-4284-BF87-DD4B77926E4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9BB2C36-07A2-4EF9-884A-D200DD6883C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6F67E2A-9814-4C20-B2B1-D08E18D3DE2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1602690566"/>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3aa58a41914a3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731797-8A3E-453E-BBFA-9355C9DF16A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A1652A8D-7F8D-496B-A62D-03F4440CD9E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B29C39E-B681-4F35-A19C-6D451CC9F99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F336E46C-7702-47B4-9064-FEDED3C63B5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E2D698E-E483-41A1-85A2-9AE7BC2B7EB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37AAF6EA-87FC-45B2-973B-0E8C05157193}"/>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A02D384C-1654-4075-99B1-92311AB5848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9D3BF19-B16D-4B09-96E7-24F90BF0A53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395E3E36-8FC2-4C72-AF36-71157AC12FA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73E125AC-96D6-4898-B8EF-3D64E433CB5F}"/>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283995E-65F5-4C48-96D8-65FD44BF6A4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3EB76E5A-AA21-44B5-BFF9-545BA88D9974}"/>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E9E0747D-33D4-4B3D-B0B8-479890D1995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5E910E8-7557-40DC-8A64-E51B9423115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51AE410-440D-4C81-9BAE-7DA79735C8E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41E535C-4120-490C-8569-B5E06EAECC2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134528949"/>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775c05c7fcc430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AF2163-9256-40F9-87CE-22C56226BE6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499B783B-081B-4F44-BD3F-827CDFBF34E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3F2AF81-0252-46B1-BD39-0A115548170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9B78B588-B93F-4519-B5E0-99C42020B127}"/>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25CE1927-BB49-4F36-A652-F2322D0FD6BF}"/>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C067DA6D-A545-4C6A-BDDF-2F656C2044C8}"/>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A09044E4-147A-484D-AE49-755DF657EEA9}"/>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58CEDD80-09BE-4E3F-8D5E-1C7EBB04CF2C}"/>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7B632E42-5216-43FA-8B3E-8FC0F70A1AC6}"/>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A9521C38-17BF-49B9-B111-6B0FED4B52A0}"/>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7172A2BB-E5B0-4B65-A825-D12B3C313447}"/>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86ECC5C1-CE5C-4E4C-BFDD-8988EA8593F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43412EFB-EF14-438F-9E67-5E8E51AAB6F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0DC80BEF-41BC-4438-8C69-62BA253F8BD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E4A88E42-C03A-41FA-ADB5-4E39AAAF140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535307664"/>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05560059900437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ad4526d917b43d9"/>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E9DA51F-C9C8-4A36-AB9B-FCB7002FC1D3}"/>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actuarial</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F6C26CC5-E0E8-4295-933D-0DE717714B8F}"/>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D4999686-7E1C-4937-8EED-CC0E61B23F65}"/>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59aafc15a40546ad"/>
              </a:rPr>
              <a:t>Genellipse.com</a:t>
            </a:r>
          </a:p>
        </p:txBody>
      </p:sp>
      <p:sp>
        <p:nvSpPr>
          <p:cNvPr id="6" name="">
            <a:extLst xmlns:a="http://schemas.openxmlformats.org/drawingml/2006/main">
              <a:ext uri="{FF2B5EF4-FFF2-40B4-BE49-F238E27FC236}">
                <a16:creationId xmlns:a16="http://schemas.microsoft.com/office/drawing/2014/main" id="{7C7CFE38-622D-4135-999F-472D41F78268}"/>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413933e06abe404d"/>
              </a:rPr>
              <a:t>info@genellipse.com</a:t>
            </a:r>
          </a:p>
        </p:txBody>
      </p:sp>
      <p:sp>
        <p:nvSpPr>
          <p:cNvPr id="7" name="">
            <a:extLst xmlns:a="http://schemas.openxmlformats.org/drawingml/2006/main">
              <a:ext uri="{FF2B5EF4-FFF2-40B4-BE49-F238E27FC236}">
                <a16:creationId xmlns:a16="http://schemas.microsoft.com/office/drawing/2014/main" id="{9463E223-0BC7-4E4A-B147-9AC35DA8A71F}"/>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f07b33ad6379432d"/>
              </a:rPr>
              <a:t>Explore Cortex AI</a:t>
            </a:r>
          </a:p>
        </p:txBody>
      </p:sp>
      <p:sp>
        <p:nvSpPr>
          <p:cNvPr id="8" name="">
            <a:extLst xmlns:a="http://schemas.openxmlformats.org/drawingml/2006/main">
              <a:ext uri="{FF2B5EF4-FFF2-40B4-BE49-F238E27FC236}">
                <a16:creationId xmlns:a16="http://schemas.microsoft.com/office/drawing/2014/main" id="{3F358486-0BD4-4274-97F0-E3155360C901}"/>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54637A09-7344-4682-9EDF-B7D359A0FA5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631FF710-759E-46F5-A531-13C103DFE1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2C0CA9C8-0DD7-41C8-8DE5-767B222341A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10094828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2026-09-27T18:23:29.7860000Z</dcterms:created>
  <dcterms:modified xsi:type="dcterms:W3CDTF">2026-09-27T18:23:29.7860000Z</dcterms:modified>
</coreProperties>
</file>