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charts/chart1.xml" ContentType="application/vnd.openxmlformats-officedocument.drawingml.chart+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4bff3a3b84b4491d" /><Relationship Type="http://schemas.openxmlformats.org/officeDocument/2006/relationships/extended-properties" Target="/docProps/app.xml" Id="Ra24d453af6f94f0b" /><Relationship Type="http://schemas.openxmlformats.org/officeDocument/2006/relationships/officeDocument" Target="/ppt/presentation.xml" Id="R670d266783184122" /></Relationships>
</file>

<file path=ppt/presentation.xml><?xml version="1.0" encoding="utf-8"?>
<p:presentation xmlns:p="http://schemas.openxmlformats.org/presentationml/2006/main">
  <p:sldMasterIdLst>
    <p:sldMasterId xmlns:r="http://schemas.openxmlformats.org/officeDocument/2006/relationships" id="2147483648" r:id="R91c3c501dd46445d"/>
  </p:sldMasterIdLst>
  <p:notesMasterIdLst>
    <p:notesMasterId xmlns:r="http://schemas.openxmlformats.org/officeDocument/2006/relationships" r:id="R2aeaa8011cf44c2b"/>
  </p:notesMasterIdLst>
  <p:sldIdLst>
    <p:sldId xmlns:r="http://schemas.openxmlformats.org/officeDocument/2006/relationships" id="256" r:id="R60aeed0f8e5b4940"/>
    <p:sldId xmlns:r="http://schemas.openxmlformats.org/officeDocument/2006/relationships" id="257" r:id="R8d0ecef3f8d1444e"/>
    <p:sldId xmlns:r="http://schemas.openxmlformats.org/officeDocument/2006/relationships" id="258" r:id="Rc554d5471ddd4aeb"/>
    <p:sldId xmlns:r="http://schemas.openxmlformats.org/officeDocument/2006/relationships" id="259" r:id="Rb50a8456ccc246f8"/>
    <p:sldId xmlns:r="http://schemas.openxmlformats.org/officeDocument/2006/relationships" id="260" r:id="Rc71c14b930b64ec8"/>
    <p:sldId xmlns:r="http://schemas.openxmlformats.org/officeDocument/2006/relationships" id="261" r:id="R42b73de0db154fa6"/>
    <p:sldId xmlns:r="http://schemas.openxmlformats.org/officeDocument/2006/relationships" id="262" r:id="Rda041fe6dd244889"/>
    <p:sldId xmlns:r="http://schemas.openxmlformats.org/officeDocument/2006/relationships" id="263" r:id="Rb64246579fcc47fb"/>
    <p:sldId xmlns:r="http://schemas.openxmlformats.org/officeDocument/2006/relationships" id="264" r:id="R3e076ff823aa402c"/>
    <p:sldId xmlns:r="http://schemas.openxmlformats.org/officeDocument/2006/relationships" id="265" r:id="R5efa453a75974902"/>
    <p:sldId xmlns:r="http://schemas.openxmlformats.org/officeDocument/2006/relationships" id="266" r:id="Rf4f74e74d555472f"/>
    <p:sldId xmlns:r="http://schemas.openxmlformats.org/officeDocument/2006/relationships" id="267" r:id="R11c29abe95b64b41"/>
    <p:sldId xmlns:r="http://schemas.openxmlformats.org/officeDocument/2006/relationships" id="268" r:id="Rf31f82bfe0a34fe3"/>
    <p:sldId xmlns:r="http://schemas.openxmlformats.org/officeDocument/2006/relationships" id="269" r:id="R33e951d9ec7546a8"/>
    <p:sldId xmlns:r="http://schemas.openxmlformats.org/officeDocument/2006/relationships" id="270" r:id="R25853e5fa2524f32"/>
    <p:sldId xmlns:r="http://schemas.openxmlformats.org/officeDocument/2006/relationships" id="271" r:id="R6820d5d0bca74e05"/>
    <p:sldId xmlns:r="http://schemas.openxmlformats.org/officeDocument/2006/relationships" id="272" r:id="R4617ddf5de7b4352"/>
    <p:sldId xmlns:r="http://schemas.openxmlformats.org/officeDocument/2006/relationships" id="273" r:id="Ra768c65de176482b"/>
    <p:sldId xmlns:r="http://schemas.openxmlformats.org/officeDocument/2006/relationships" id="274" r:id="Rc0a9ebc6bb774cb5"/>
    <p:sldId xmlns:r="http://schemas.openxmlformats.org/officeDocument/2006/relationships" id="275" r:id="Rdd92acb8cae24dee"/>
    <p:sldId xmlns:r="http://schemas.openxmlformats.org/officeDocument/2006/relationships" id="276" r:id="R306aa29a4f184970"/>
    <p:sldId xmlns:r="http://schemas.openxmlformats.org/officeDocument/2006/relationships" id="277" r:id="Rd37dc4c9f59543ca"/>
    <p:sldId xmlns:r="http://schemas.openxmlformats.org/officeDocument/2006/relationships" id="278" r:id="Rfdb0e95e28034087"/>
    <p:sldId xmlns:r="http://schemas.openxmlformats.org/officeDocument/2006/relationships" id="279" r:id="R74b9c7494df84e23"/>
    <p:sldId xmlns:r="http://schemas.openxmlformats.org/officeDocument/2006/relationships" id="280" r:id="Rb100b99d35e64e40"/>
    <p:sldId xmlns:r="http://schemas.openxmlformats.org/officeDocument/2006/relationships" id="281" r:id="R76e58c16d8544855"/>
    <p:sldId xmlns:r="http://schemas.openxmlformats.org/officeDocument/2006/relationships" id="282" r:id="Reba74e51588a4908"/>
    <p:sldId xmlns:r="http://schemas.openxmlformats.org/officeDocument/2006/relationships" id="283" r:id="Ra0d58ed286c946c4"/>
    <p:sldId xmlns:r="http://schemas.openxmlformats.org/officeDocument/2006/relationships" id="284" r:id="R8143251eff7f43e4"/>
    <p:sldId xmlns:r="http://schemas.openxmlformats.org/officeDocument/2006/relationships" id="285" r:id="R5cfad36ec6874a34"/>
    <p:sldId xmlns:r="http://schemas.openxmlformats.org/officeDocument/2006/relationships" id="286" r:id="R4d0b40bbbd9c44c8"/>
    <p:sldId xmlns:r="http://schemas.openxmlformats.org/officeDocument/2006/relationships" id="287" r:id="Rbb995ce1b20944ba"/>
    <p:sldId xmlns:r="http://schemas.openxmlformats.org/officeDocument/2006/relationships" id="288" r:id="R1d7c1c91ecbd4882"/>
    <p:sldId xmlns:r="http://schemas.openxmlformats.org/officeDocument/2006/relationships" id="289" r:id="Rd6d529438b664b4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4c1c8053ab24e1d" /><Relationship Type="http://schemas.openxmlformats.org/officeDocument/2006/relationships/slideMaster" Target="/ppt/slideMasters/slideMaster1.xml" Id="R91c3c501dd46445d" /><Relationship Type="http://schemas.openxmlformats.org/officeDocument/2006/relationships/notesMaster" Target="/ppt/notesMasters/notesMaster1.xml" Id="R2aeaa8011cf44c2b" /><Relationship Type="http://schemas.openxmlformats.org/officeDocument/2006/relationships/presProps" Target="/ppt/presProps.xml" Id="Rd846b383a8724823" /><Relationship Type="http://schemas.openxmlformats.org/officeDocument/2006/relationships/tableStyles" Target="/ppt/tableStyles.xml" Id="R2e86be7c40584329" /><Relationship Type="http://schemas.openxmlformats.org/officeDocument/2006/relationships/slide" Target="/ppt/slides/slide1.xml" Id="R60aeed0f8e5b4940" /><Relationship Type="http://schemas.openxmlformats.org/officeDocument/2006/relationships/slide" Target="/ppt/slides/slide2.xml" Id="R8d0ecef3f8d1444e" /><Relationship Type="http://schemas.openxmlformats.org/officeDocument/2006/relationships/slide" Target="/ppt/slides/slide3.xml" Id="Rc554d5471ddd4aeb" /><Relationship Type="http://schemas.openxmlformats.org/officeDocument/2006/relationships/slide" Target="/ppt/slides/slide4.xml" Id="Rb50a8456ccc246f8" /><Relationship Type="http://schemas.openxmlformats.org/officeDocument/2006/relationships/slide" Target="/ppt/slides/slide5.xml" Id="Rc71c14b930b64ec8" /><Relationship Type="http://schemas.openxmlformats.org/officeDocument/2006/relationships/slide" Target="/ppt/slides/slide6.xml" Id="R42b73de0db154fa6" /><Relationship Type="http://schemas.openxmlformats.org/officeDocument/2006/relationships/slide" Target="/ppt/slides/slide7.xml" Id="Rda041fe6dd244889" /><Relationship Type="http://schemas.openxmlformats.org/officeDocument/2006/relationships/slide" Target="/ppt/slides/slide8.xml" Id="Rb64246579fcc47fb" /><Relationship Type="http://schemas.openxmlformats.org/officeDocument/2006/relationships/slide" Target="/ppt/slides/slide9.xml" Id="R3e076ff823aa402c" /><Relationship Type="http://schemas.openxmlformats.org/officeDocument/2006/relationships/slide" Target="/ppt/slides/slide10.xml" Id="R5efa453a75974902" /><Relationship Type="http://schemas.openxmlformats.org/officeDocument/2006/relationships/slide" Target="/ppt/slides/slide11.xml" Id="Rf4f74e74d555472f" /><Relationship Type="http://schemas.openxmlformats.org/officeDocument/2006/relationships/slide" Target="/ppt/slides/slide12.xml" Id="R11c29abe95b64b41" /><Relationship Type="http://schemas.openxmlformats.org/officeDocument/2006/relationships/slide" Target="/ppt/slides/slide13.xml" Id="Rf31f82bfe0a34fe3" /><Relationship Type="http://schemas.openxmlformats.org/officeDocument/2006/relationships/slide" Target="/ppt/slides/slide14.xml" Id="R33e951d9ec7546a8" /><Relationship Type="http://schemas.openxmlformats.org/officeDocument/2006/relationships/slide" Target="/ppt/slides/slide15.xml" Id="R25853e5fa2524f32" /><Relationship Type="http://schemas.openxmlformats.org/officeDocument/2006/relationships/slide" Target="/ppt/slides/slide16.xml" Id="R6820d5d0bca74e05" /><Relationship Type="http://schemas.openxmlformats.org/officeDocument/2006/relationships/slide" Target="/ppt/slides/slide17.xml" Id="R4617ddf5de7b4352" /><Relationship Type="http://schemas.openxmlformats.org/officeDocument/2006/relationships/slide" Target="/ppt/slides/slide18.xml" Id="Ra768c65de176482b" /><Relationship Type="http://schemas.openxmlformats.org/officeDocument/2006/relationships/slide" Target="/ppt/slides/slide19.xml" Id="Rc0a9ebc6bb774cb5" /><Relationship Type="http://schemas.openxmlformats.org/officeDocument/2006/relationships/slide" Target="/ppt/slides/slide20.xml" Id="Rdd92acb8cae24dee" /><Relationship Type="http://schemas.openxmlformats.org/officeDocument/2006/relationships/slide" Target="/ppt/slides/slide21.xml" Id="R306aa29a4f184970" /><Relationship Type="http://schemas.openxmlformats.org/officeDocument/2006/relationships/slide" Target="/ppt/slides/slide22.xml" Id="Rd37dc4c9f59543ca" /><Relationship Type="http://schemas.openxmlformats.org/officeDocument/2006/relationships/slide" Target="/ppt/slides/slide23.xml" Id="Rfdb0e95e28034087" /><Relationship Type="http://schemas.openxmlformats.org/officeDocument/2006/relationships/slide" Target="/ppt/slides/slide24.xml" Id="R74b9c7494df84e23" /><Relationship Type="http://schemas.openxmlformats.org/officeDocument/2006/relationships/slide" Target="/ppt/slides/slide25.xml" Id="Rb100b99d35e64e40" /><Relationship Type="http://schemas.openxmlformats.org/officeDocument/2006/relationships/slide" Target="/ppt/slides/slide26.xml" Id="R76e58c16d8544855" /><Relationship Type="http://schemas.openxmlformats.org/officeDocument/2006/relationships/slide" Target="/ppt/slides/slide27.xml" Id="Reba74e51588a4908" /><Relationship Type="http://schemas.openxmlformats.org/officeDocument/2006/relationships/slide" Target="/ppt/slides/slide28.xml" Id="Ra0d58ed286c946c4" /><Relationship Type="http://schemas.openxmlformats.org/officeDocument/2006/relationships/slide" Target="/ppt/slides/slide29.xml" Id="R8143251eff7f43e4" /><Relationship Type="http://schemas.openxmlformats.org/officeDocument/2006/relationships/slide" Target="/ppt/slides/slide30.xml" Id="R5cfad36ec6874a34" /><Relationship Type="http://schemas.openxmlformats.org/officeDocument/2006/relationships/slide" Target="/ppt/slides/slide31.xml" Id="R4d0b40bbbd9c44c8" /><Relationship Type="http://schemas.openxmlformats.org/officeDocument/2006/relationships/slide" Target="/ppt/slides/slide32.xml" Id="Rbb995ce1b20944ba" /><Relationship Type="http://schemas.openxmlformats.org/officeDocument/2006/relationships/slide" Target="/ppt/slides/slide33.xml" Id="R1d7c1c91ecbd4882" /><Relationship Type="http://schemas.openxmlformats.org/officeDocument/2006/relationships/slide" Target="/ppt/slides/slide34.xml" Id="Rd6d529438b664b4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8fd41e56904468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dd4658c8c454218" /><Relationship Type="http://schemas.openxmlformats.org/officeDocument/2006/relationships/notesMaster" Target="/ppt/notesMasters/notesMaster1.xml" Id="R3282b372f28043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b7ce9614544d89" /><Relationship Type="http://schemas.openxmlformats.org/officeDocument/2006/relationships/notesMaster" Target="/ppt/notesMasters/notesMaster1.xml" Id="Ref53c6325ca14586" /></Relationships>
</file>

<file path=ppt/notesSlides/_rels/notesSlide3.xml.rels>&#65279;<?xml version="1.0" encoding="utf-8"?><Relationships xmlns="http://schemas.openxmlformats.org/package/2006/relationships"><Relationship Type="http://schemas.openxmlformats.org/officeDocument/2006/relationships/slide" Target="/ppt/slides/slide3.xml" Id="R8c7f0cabf83e4809" /><Relationship Type="http://schemas.openxmlformats.org/officeDocument/2006/relationships/notesMaster" Target="/ppt/notesMasters/notesMaster1.xml" Id="Rf1b71a2eb6c647c6" /></Relationships>
</file>

<file path=ppt/notesSlides/_rels/notesSlide4.xml.rels>&#65279;<?xml version="1.0" encoding="utf-8"?><Relationships xmlns="http://schemas.openxmlformats.org/package/2006/relationships"><Relationship Type="http://schemas.openxmlformats.org/officeDocument/2006/relationships/slide" Target="/ppt/slides/slide4.xml" Id="R2bbe17a0a8bb4028" /><Relationship Type="http://schemas.openxmlformats.org/officeDocument/2006/relationships/notesMaster" Target="/ppt/notesMasters/notesMaster1.xml" Id="R6337be9a34c24949" /></Relationships>
</file>

<file path=ppt/notesSlides/_rels/notesSlide5.xml.rels>&#65279;<?xml version="1.0" encoding="utf-8"?><Relationships xmlns="http://schemas.openxmlformats.org/package/2006/relationships"><Relationship Type="http://schemas.openxmlformats.org/officeDocument/2006/relationships/slide" Target="/ppt/slides/slide5.xml" Id="R2f404014fdef445d" /><Relationship Type="http://schemas.openxmlformats.org/officeDocument/2006/relationships/notesMaster" Target="/ppt/notesMasters/notesMaster1.xml" Id="R85771d665480407e" /></Relationships>
</file>

<file path=ppt/notesSlides/_rels/notesSlide6.xml.rels>&#65279;<?xml version="1.0" encoding="utf-8"?><Relationships xmlns="http://schemas.openxmlformats.org/package/2006/relationships"><Relationship Type="http://schemas.openxmlformats.org/officeDocument/2006/relationships/slide" Target="/ppt/slides/slide6.xml" Id="R656081ea29d8464f" /><Relationship Type="http://schemas.openxmlformats.org/officeDocument/2006/relationships/notesMaster" Target="/ppt/notesMasters/notesMaster1.xml" Id="R4fe08d1db11c4d7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96220e972cb4567" /><Relationship Type="http://schemas.openxmlformats.org/officeDocument/2006/relationships/notesMaster" Target="/ppt/notesMasters/notesMaster1.xml" Id="R0469376758824d2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2b01fd6e65d4246" /><Relationship Type="http://schemas.openxmlformats.org/officeDocument/2006/relationships/notesMaster" Target="/ppt/notesMasters/notesMaster1.xml" Id="R4c5b2bb42f734d0f" /></Relationships>
</file>

<file path=ppt/notesSlides/_rels/notesSlide9.xml.rels>&#65279;<?xml version="1.0" encoding="utf-8"?><Relationships xmlns="http://schemas.openxmlformats.org/package/2006/relationships"><Relationship Type="http://schemas.openxmlformats.org/officeDocument/2006/relationships/slide" Target="/ppt/slides/slide9.xml" Id="Ree5286125e724093" /><Relationship Type="http://schemas.openxmlformats.org/officeDocument/2006/relationships/notesMaster" Target="/ppt/notesMasters/notesMaster1.xml" Id="R9d4bdbc8bf68440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9ad810227fd4c59" /><Relationship Type="http://schemas.openxmlformats.org/officeDocument/2006/relationships/notesMaster" Target="/ppt/notesMasters/notesMaster1.xml" Id="Rf711a2ce0de744c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9ee5e5340e84c14" /><Relationship Type="http://schemas.openxmlformats.org/officeDocument/2006/relationships/notesMaster" Target="/ppt/notesMasters/notesMaster1.xml" Id="R3566f0825a0b47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f9cac94f28f4f4c" /><Relationship Type="http://schemas.openxmlformats.org/officeDocument/2006/relationships/notesMaster" Target="/ppt/notesMasters/notesMaster1.xml" Id="R52ec1cc4eeed47c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338e93caa8c479e" /><Relationship Type="http://schemas.openxmlformats.org/officeDocument/2006/relationships/notesMaster" Target="/ppt/notesMasters/notesMaster1.xml" Id="R2445a8b10ff14a6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77c4816195848e2" /><Relationship Type="http://schemas.openxmlformats.org/officeDocument/2006/relationships/notesMaster" Target="/ppt/notesMasters/notesMaster1.xml" Id="Re2822c23064b411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3269d8b3c6f4df5" /><Relationship Type="http://schemas.openxmlformats.org/officeDocument/2006/relationships/notesMaster" Target="/ppt/notesMasters/notesMaster1.xml" Id="R0b355a6159f849d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d6eaa4461004c0c" /><Relationship Type="http://schemas.openxmlformats.org/officeDocument/2006/relationships/notesMaster" Target="/ppt/notesMasters/notesMaster1.xml" Id="R72b6291a5f1d4ec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8ee64819f4a46f0" /><Relationship Type="http://schemas.openxmlformats.org/officeDocument/2006/relationships/notesMaster" Target="/ppt/notesMasters/notesMaster1.xml" Id="Rfb20b34c9a40464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3d1af79506e4b64" /><Relationship Type="http://schemas.openxmlformats.org/officeDocument/2006/relationships/notesMaster" Target="/ppt/notesMasters/notesMaster1.xml" Id="R36c45a2420db4bb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6a7b7238e774fcc" /><Relationship Type="http://schemas.openxmlformats.org/officeDocument/2006/relationships/notesMaster" Target="/ppt/notesMasters/notesMaster1.xml" Id="R0d3efc3aa1d5414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8816dec1c014cab" /><Relationship Type="http://schemas.openxmlformats.org/officeDocument/2006/relationships/notesMaster" Target="/ppt/notesMasters/notesMaster1.xml" Id="R1a1caeb331ab46d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cc845436b5d488c" /><Relationship Type="http://schemas.openxmlformats.org/officeDocument/2006/relationships/notesMaster" Target="/ppt/notesMasters/notesMaster1.xml" Id="R0eec415c807d45e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c52ad10d5ae4dd1" /><Relationship Type="http://schemas.openxmlformats.org/officeDocument/2006/relationships/notesMaster" Target="/ppt/notesMasters/notesMaster1.xml" Id="R001683ac1b7046a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1023bc0295b4396" /><Relationship Type="http://schemas.openxmlformats.org/officeDocument/2006/relationships/notesMaster" Target="/ppt/notesMasters/notesMaster1.xml" Id="R743c913a3d32467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186f1d6e9074456" /><Relationship Type="http://schemas.openxmlformats.org/officeDocument/2006/relationships/notesMaster" Target="/ppt/notesMasters/notesMaster1.xml" Id="R7d096d8f2902441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771ac5c10454f39" /><Relationship Type="http://schemas.openxmlformats.org/officeDocument/2006/relationships/notesMaster" Target="/ppt/notesMasters/notesMaster1.xml" Id="Rad45c871f84a490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409459a430b40e0" /><Relationship Type="http://schemas.openxmlformats.org/officeDocument/2006/relationships/notesMaster" Target="/ppt/notesMasters/notesMaster1.xml" Id="R125e1a04089b453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65ad7cde6d5401d" /><Relationship Type="http://schemas.openxmlformats.org/officeDocument/2006/relationships/notesMaster" Target="/ppt/notesMasters/notesMaster1.xml" Id="R67d1d60c29e7457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d9f21b813f74aac" /><Relationship Type="http://schemas.openxmlformats.org/officeDocument/2006/relationships/notesMaster" Target="/ppt/notesMasters/notesMaster1.xml" Id="R738b358d67454d2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aab75f5693a42f8" /><Relationship Type="http://schemas.openxmlformats.org/officeDocument/2006/relationships/notesMaster" Target="/ppt/notesMasters/notesMaster1.xml" Id="Rfcc9d0de18664dd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4d3341955364512" /><Relationship Type="http://schemas.openxmlformats.org/officeDocument/2006/relationships/notesMaster" Target="/ppt/notesMasters/notesMaster1.xml" Id="R9340aebabc37462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869412bdb484548" /><Relationship Type="http://schemas.openxmlformats.org/officeDocument/2006/relationships/notesMaster" Target="/ppt/notesMasters/notesMaster1.xml" Id="Rbfb33ddc99954a5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775f6ecf9db4024" /><Relationship Type="http://schemas.openxmlformats.org/officeDocument/2006/relationships/notesMaster" Target="/ppt/notesMasters/notesMaster1.xml" Id="Rb34e0d6b7f83461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7e2029a95c64c1c" /><Relationship Type="http://schemas.openxmlformats.org/officeDocument/2006/relationships/notesMaster" Target="/ppt/notesMasters/notesMaster1.xml" Id="Rc66a51fa02ca47d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e6653c4d6f542c2" /><Relationship Type="http://schemas.openxmlformats.org/officeDocument/2006/relationships/notesMaster" Target="/ppt/notesMasters/notesMaster1.xml" Id="R3f93e81a1361446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capabilities · English · September 2026</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industry scenarios in this deck describe configurable Cortex solution designs, not claims of completed customer deployments. Platform integration and policy behavior must be verified for the contracted edition.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sources reviewed September 2026. This is Genellipse’s interpretation of the industry opportunity; the cited organizations do not endorse Cortex AI. In the Bank of England/FCA 2024 survey, 75% of responding firms used AI. The finding describes that survey, not all banks worldwide.</a:t>
            </a:r>
          </a:p>
          <a:p xmlns:a="http://schemas.openxmlformats.org/drawingml/2006/main">
            <a:r>
              <a:t/>
            </a:r>
          </a:p>
          <a:p xmlns:a="http://schemas.openxmlformats.org/drawingml/2006/main">
            <a:r>
              <a:t>Market context · sources and publication dates in speaker notes</a:t>
            </a:r>
          </a:p>
          <a:p xmlns:a="http://schemas.openxmlformats.org/drawingml/2006/main">
            <a:r>
              <a:t/>
            </a:r>
          </a:p>
          <a:p xmlns:a="http://schemas.openxmlformats.org/drawingml/2006/main">
            <a:r>
              <a:t>Sources reviewed 27 September 2026:</a:t>
            </a:r>
          </a:p>
          <a:p xmlns:a="http://schemas.openxmlformats.org/drawingml/2006/main">
            <a:r>
              <a:t>https://www.bankofengland.co.uk/report/2024/artificial-intelligence-in-uk-financial-services-2024</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Platform descriptions are based on Cortex public product materials and user-provided positioning. Specific modules, connectors, deployment options and support are confirmed for the engagement. This deck does not present Claims or KYC/AML packs as shipping products.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application is the user-facing experience around one or more solutions. Customer-specific packaging may require application development and integration work. Agent coordination must define state, timeouts, retries and human ownership.</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Single-agent adoption can begin without granting write permissions. Provide document dates, source identifiers and extraction confidence. Missing evidence is an explicit outcome, not a reason to guess.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exposes tools but does not itself provide business authorization. Verify user identity, per-tool policy and transaction semantics. Retries must not duplicate a financial or operational action.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Ledger, settlement and bank statement data. Output: Reconciled positions and tracked exceptions.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Separate proposed matches from posted adjustments; dual control for financial writes.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Financial statements and credit policy. Output: Cited credit review pack with open questions.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No autonomous lending decision or adverse-action reason; authorized reviewers own decisions.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ERP extracts and close checklists. Output: Controlled close status and management commentary.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Reopen changed evidence; preserve segregation of duties and sign-off history.</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Application packaging is solution design and delivery work. Confirm supported deployment targets, identity integration, accessibility and operational support. A policy change must be assessed across every app that uses the affected agent.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 contracts should include request identity, correlation ID, allowed fields, schema validation, rate limits and idempotency keys. MCP is a standard tool interface, not a substitute for an integration agreement or data authorization.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server approval and explicit tool allowlists are important. Do not use an empty allowlist as a deny-all assumption. Put secrets in managed connection storage and apply output validation. Event and legacy patterns describe integration design, not a claim that every adapter is prebuilt.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BYOA onboarding requires a compatible API/runtime adapter and an enforceable deployment boundary. Cortex cannot govern hidden calls made with unmanaged credentials. Validate egress, token scopes, network policy and audit completeness before claiming coverage.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Configure approval roles to preserve segregation of duties. An approval is bound to the exact proposed action and evidence version; material changes require renewed approval. Do not rely solely on an agent-generated confidence score.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Suspending an agent prevents future operations; it does not undo already committed transactions. Define compensating actions and authority separately. Control configuration is tested against realistic exception cases.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Acceptance thresholds are agreed before testing. Use held-out cases and measure false approvals and false escalations. Include subgroup and accessibility reviews where relevant. No numeric results on this slide are claimed.</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Retain only necessary information in logs; redact sensitive fields and align retention with policy. Provide business and technical dashboards that distinguish completed, escalated, failed and cancelled work.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Track volume and case mix alongside every measure. Exclude failed cases from accepted completions, but include their costs. Separate business effects from seasonality and staffing changes. Do not use model confidence as a quality outcome.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Assumptions: 8,000 finance exceptions per month; current average 18 minutes; target average 11.7 minutes including human review. Current hours = volume × minutes / 60 = 2400. Target = 1560. Difference = 840. Holding volume and case mix constant. No customer performance claim.</a:t>
            </a:r>
          </a:p>
          <a:p xmlns:a="http://schemas.openxmlformats.org/drawingml/2006/main">
            <a:r>
              <a:t/>
            </a:r>
          </a:p>
          <a:p xmlns:a="http://schemas.openxmlformats.org/drawingml/2006/main">
            <a:r>
              <a:t>Illustrative only · capacity is not automatically a cash saving</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Annual net benefit = annual capacity value × realization share − recurring costs. Year-one net benefit also subtracts one-time investment and applies an explicit benefit ramp. Currency, pricing and cost assumptions are agreed for the organization. Quality remediation costs belong in the model.</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Set bounded retries, deadlines and dead-letter handling. A model response is not proof that a transaction completed. Define compensating actions for partial workflows and test them with the system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delivery plan for a narrowly scoped MVP, not a promise to complete every industry use case in six weeks. Entry criteria: sponsor, approved use case, accessible data, integration owner, security review path and available reviewers.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defence, sensitive use requires an approved hosting and accreditation route; this deck claims no classified accreditation. For every industry, agree data residency, isolation, disaster recovery and support with the deployment owner. Review every reused pack in its new context.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supports process design, integration, agent configuration, governance setup, evaluation and adoption. The engagement confirms product capabilities, implementation dependencies and commercial terms before delivery.</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URLs are preserved here and on relevant slides. Product scope is based on public materials and user-provided positioning. Configurable industry applications require validation for the selected deployment. Illustrative examples are not client case studies.</a:t>
            </a:r>
          </a:p>
          <a:p xmlns:a="http://schemas.openxmlformats.org/drawingml/2006/main">
            <a:r>
              <a:t/>
            </a:r>
          </a:p>
          <a:p xmlns:a="http://schemas.openxmlformats.org/drawingml/2006/main">
            <a:r>
              <a:t>Reviewed September 2026 · no endorsement by cited organizations</a:t>
            </a:r>
          </a:p>
          <a:p xmlns:a="http://schemas.openxmlformats.org/drawingml/2006/main">
            <a:r>
              <a:t/>
            </a:r>
          </a:p>
          <a:p xmlns:a="http://schemas.openxmlformats.org/drawingml/2006/main">
            <a:r>
              <a:t>Sources reviewed 27 September 2026:</a:t>
            </a:r>
          </a:p>
          <a:p xmlns:a="http://schemas.openxmlformats.org/drawingml/2006/main">
            <a:r>
              <a:t>https://www.bankofengland.co.uk/report/2024/artificial-intelligence-in-uk-financial-services-2024</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Website: https://genellipse.com | Email: info@genellipse.com | Cortex product: https://genellipse.com/products/cortex-ai</a:t>
            </a:r>
          </a:p>
          <a:p xmlns:a="http://schemas.openxmlformats.org/drawingml/2006/main">
            <a:r>
              <a:t/>
            </a:r>
          </a:p>
          <a:p xmlns:a="http://schemas.openxmlformats.org/drawingml/2006/main">
            <a:r>
              <a:t>Contact Genellipse to define the first application</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d275a90a55e4e0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361fc47a9d14d3e" /><Relationship Type="http://schemas.openxmlformats.org/officeDocument/2006/relationships/slideLayout" Target="/ppt/slideLayouts/slideLayout1.xml" Id="Rcf27fbf7d46843c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27fbf7d46843c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3f4cb016c1dd44dc"/><Relationship Type="http://schemas.openxmlformats.org/officeDocument/2006/relationships/image" Target="/ppt/media/image.jpeg" Id="R79fe7fd0b57442d6"/><Relationship Type="http://schemas.openxmlformats.org/officeDocument/2006/relationships/image" Target="/ppt/media/image.png" Id="R1592c2850b1d4229"/><Relationship Type="http://schemas.openxmlformats.org/officeDocument/2006/relationships/image" Target="/ppt/media/image2.png" Id="R246f822c354346b6"/><Relationship Type="http://schemas.openxmlformats.org/officeDocument/2006/relationships/notesSlide" Target="/ppt/notesSlides/notesSlide1.xml" Id="Rfbb9416e92ce45ec"/><Relationship Id="rIdInsuranceStory3" Type="http://schemas.openxmlformats.org/officeDocument/2006/relationships/slide" Target="slide3.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da85ee54805e4dbf"/><Relationship Type="http://schemas.openxmlformats.org/officeDocument/2006/relationships/image" Target="/ppt/media/image3.png" Id="R2806b2c0b36649db"/><Relationship Type="http://schemas.openxmlformats.org/officeDocument/2006/relationships/notesSlide" Target="/ppt/notesSlides/notesSlide2.xml" Id="R4c27194562f44644"/><Relationship Id="rIdInsuranceStory3" Type="http://schemas.openxmlformats.org/officeDocument/2006/relationships/slide" Target="slide3.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15d9fb13d45a4d2b"/><Relationship Type="http://schemas.openxmlformats.org/officeDocument/2006/relationships/image" Target="/ppt/media/image4.png" Id="Rf2b30801718e433c"/><Relationship Type="http://schemas.openxmlformats.org/officeDocument/2006/relationships/notesSlide" Target="/ppt/notesSlides/notesSlide3.xml" Id="Rbd77234091494b9d"/><Relationship Id="rIdInsuranceStory4" Type="http://schemas.openxmlformats.org/officeDocument/2006/relationships/slide" Target="slide4.xml"/><Relationship Id="rIdInsuranceStory10" Type="http://schemas.openxmlformats.org/officeDocument/2006/relationships/slide" Target="slide10.xml"/><Relationship Id="rIdInsuranceStory19" Type="http://schemas.openxmlformats.org/officeDocument/2006/relationships/slide" Target="slide19.xml"/><Relationship Id="rIdInsuranceStory26" Type="http://schemas.openxmlformats.org/officeDocument/2006/relationships/slide" Target="slide26.xml"/><Relationship Id="rIdInsuranceStory30" Type="http://schemas.openxmlformats.org/officeDocument/2006/relationships/slide" Target="slide30.xml"/><Relationship Id="rIdInsuranceStory32" Type="http://schemas.openxmlformats.org/officeDocument/2006/relationships/slide" Target="slide32.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815c31f868234632"/><Relationship Type="http://schemas.openxmlformats.org/officeDocument/2006/relationships/image" Target="/ppt/media/image5.png" Id="R2f94a7b336d64471"/><Relationship Type="http://schemas.openxmlformats.org/officeDocument/2006/relationships/notesSlide" Target="/ppt/notesSlides/notesSlide4.xml" Id="Ra99fc1a14c074681"/><Relationship Id="rIdInsuranceStory3" Type="http://schemas.openxmlformats.org/officeDocument/2006/relationships/slide" Target="slide3.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5c41a586b17a4b5e"/><Relationship Type="http://schemas.openxmlformats.org/officeDocument/2006/relationships/image" Target="/ppt/media/image6.png" Id="R63a8582c1c884c13"/><Relationship Type="http://schemas.openxmlformats.org/officeDocument/2006/relationships/notesSlide" Target="/ppt/notesSlides/notesSlide5.xml" Id="R1b826a52c9e047ee"/><Relationship Id="rIdInsuranceStory3" Type="http://schemas.openxmlformats.org/officeDocument/2006/relationships/slide" Target="slide3.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c99e93548e1b4d91"/><Relationship Type="http://schemas.openxmlformats.org/officeDocument/2006/relationships/image" Target="/ppt/media/image7.png" Id="Ra10377434ac14853"/><Relationship Type="http://schemas.openxmlformats.org/officeDocument/2006/relationships/notesSlide" Target="/ppt/notesSlides/notesSlide6.xml" Id="R982e5405164e42b6"/><Relationship Id="rIdInsuranceStory3" Type="http://schemas.openxmlformats.org/officeDocument/2006/relationships/slide" Target="slide3.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5691d23c69684452"/><Relationship Type="http://schemas.openxmlformats.org/officeDocument/2006/relationships/image" Target="/ppt/media/image8.png" Id="R77dd7c3365444310"/><Relationship Type="http://schemas.openxmlformats.org/officeDocument/2006/relationships/notesSlide" Target="/ppt/notesSlides/notesSlide7.xml" Id="Rc3514fd49da542d4"/><Relationship Id="rIdInsuranceStory3" Type="http://schemas.openxmlformats.org/officeDocument/2006/relationships/slide" Target="slide3.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c8d789281c7c4fd6"/><Relationship Type="http://schemas.openxmlformats.org/officeDocument/2006/relationships/image" Target="/ppt/media/image9.png" Id="R842bc8f56c484546"/><Relationship Type="http://schemas.openxmlformats.org/officeDocument/2006/relationships/notesSlide" Target="/ppt/notesSlides/notesSlide8.xml" Id="R590c46a3ec654a39"/><Relationship Id="rIdInsuranceStory3" Type="http://schemas.openxmlformats.org/officeDocument/2006/relationships/slide" Target="slide3.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84cbc7841a7f47c1"/><Relationship Type="http://schemas.openxmlformats.org/officeDocument/2006/relationships/image" Target="/ppt/media/image10.png" Id="Rd2de36b51ff649ab"/><Relationship Type="http://schemas.openxmlformats.org/officeDocument/2006/relationships/notesSlide" Target="/ppt/notesSlides/notesSlide9.xml" Id="Ra9acbbf6089f4985"/><Relationship Id="rIdInsuranceStory3" Type="http://schemas.openxmlformats.org/officeDocument/2006/relationships/slide" Target="slide3.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05b3aefbc8934316"/><Relationship Type="http://schemas.openxmlformats.org/officeDocument/2006/relationships/image" Target="/ppt/media/image11.png" Id="R30d373b1ec4e4f62"/><Relationship Type="http://schemas.openxmlformats.org/officeDocument/2006/relationships/notesSlide" Target="/ppt/notesSlides/notesSlide10.xml" Id="R8d05d2361ab54575"/><Relationship Id="rIdInsuranceStory3" Type="http://schemas.openxmlformats.org/officeDocument/2006/relationships/slide" Target="slide3.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2d4c41a1bafc477d"/><Relationship Type="http://schemas.openxmlformats.org/officeDocument/2006/relationships/image" Target="/ppt/media/image12.png" Id="Rad1011174c22448b"/><Relationship Type="http://schemas.openxmlformats.org/officeDocument/2006/relationships/notesSlide" Target="/ppt/notesSlides/notesSlide11.xml" Id="R284650f447464ff4"/><Relationship Id="rIdInsuranceStory3" Type="http://schemas.openxmlformats.org/officeDocument/2006/relationships/slide" Target="slide3.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621e2b32e68d4263"/><Relationship Type="http://schemas.openxmlformats.org/officeDocument/2006/relationships/image" Target="/ppt/media/image13.png" Id="R9e2538fa0bb24c36"/><Relationship Type="http://schemas.openxmlformats.org/officeDocument/2006/relationships/notesSlide" Target="/ppt/notesSlides/notesSlide12.xml" Id="R326eb59726e344e0"/><Relationship Id="rIdInsuranceStory3" Type="http://schemas.openxmlformats.org/officeDocument/2006/relationships/slide" Target="slide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1.xml" Id="R451a69097e9743ef"/><Relationship Type="http://schemas.openxmlformats.org/officeDocument/2006/relationships/image" Target="/ppt/media/image14.png" Id="R00dc77e51ed4471b"/><Relationship Type="http://schemas.openxmlformats.org/officeDocument/2006/relationships/notesSlide" Target="/ppt/notesSlides/notesSlide13.xml" Id="R89d6555975674ef1"/><Relationship Id="rIdInsuranceStory3" Type="http://schemas.openxmlformats.org/officeDocument/2006/relationships/slide" Target="slide3.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1.xml" Id="R906e04f043454838"/><Relationship Type="http://schemas.openxmlformats.org/officeDocument/2006/relationships/image" Target="/ppt/media/image15.png" Id="R897d741bbe244118"/><Relationship Type="http://schemas.openxmlformats.org/officeDocument/2006/relationships/notesSlide" Target="/ppt/notesSlides/notesSlide14.xml" Id="R0ac8c47b7a9f425f"/><Relationship Id="rIdInsuranceStory3" Type="http://schemas.openxmlformats.org/officeDocument/2006/relationships/slide" Target="slide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1.xml" Id="R1578edf6b0c5452a"/><Relationship Type="http://schemas.openxmlformats.org/officeDocument/2006/relationships/image" Target="/ppt/media/image16.png" Id="Rddbcbb01eb594c43"/><Relationship Type="http://schemas.openxmlformats.org/officeDocument/2006/relationships/notesSlide" Target="/ppt/notesSlides/notesSlide15.xml" Id="R73bb1918cb9242f4"/><Relationship Id="rIdInsuranceStory3" Type="http://schemas.openxmlformats.org/officeDocument/2006/relationships/slide" Target="slide3.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1.xml" Id="Rd053e3d342ca4ba7"/><Relationship Type="http://schemas.openxmlformats.org/officeDocument/2006/relationships/image" Target="/ppt/media/image17.png" Id="R6999e21945db42c2"/><Relationship Type="http://schemas.openxmlformats.org/officeDocument/2006/relationships/notesSlide" Target="/ppt/notesSlides/notesSlide16.xml" Id="R30530896b4e54ced"/><Relationship Id="rIdInsuranceStory3" Type="http://schemas.openxmlformats.org/officeDocument/2006/relationships/slide" Target="slide3.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8fabb4e238c641b2"/><Relationship Type="http://schemas.openxmlformats.org/officeDocument/2006/relationships/image" Target="/ppt/media/image18.png" Id="R2fc0dbb2b74e439d"/><Relationship Type="http://schemas.openxmlformats.org/officeDocument/2006/relationships/notesSlide" Target="/ppt/notesSlides/notesSlide17.xml" Id="R1a62bbe1a1ce46a1"/><Relationship Id="rIdInsuranceStory3" Type="http://schemas.openxmlformats.org/officeDocument/2006/relationships/slide" Target="slide3.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1.xml" Id="Rd871f43581e043d6"/><Relationship Type="http://schemas.openxmlformats.org/officeDocument/2006/relationships/image" Target="/ppt/media/image19.png" Id="R28f38a8a7b6847bb"/><Relationship Type="http://schemas.openxmlformats.org/officeDocument/2006/relationships/notesSlide" Target="/ppt/notesSlides/notesSlide18.xml" Id="R8b27b9f320c1434e"/><Relationship Id="rIdInsuranceStory3" Type="http://schemas.openxmlformats.org/officeDocument/2006/relationships/slide" Target="slide3.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1.xml" Id="Rb049126ad270412b"/><Relationship Type="http://schemas.openxmlformats.org/officeDocument/2006/relationships/image" Target="/ppt/media/image20.png" Id="R6b36460fc41447bf"/><Relationship Type="http://schemas.openxmlformats.org/officeDocument/2006/relationships/notesSlide" Target="/ppt/notesSlides/notesSlide19.xml" Id="Rffb6a98fffa240d2"/><Relationship Id="rIdInsuranceStory3" Type="http://schemas.openxmlformats.org/officeDocument/2006/relationships/slide" Target="slide3.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ee0f2abeedfe4479"/><Relationship Type="http://schemas.openxmlformats.org/officeDocument/2006/relationships/image" Target="/ppt/media/image21.png" Id="R7274ed60e73549f2"/><Relationship Type="http://schemas.openxmlformats.org/officeDocument/2006/relationships/notesSlide" Target="/ppt/notesSlides/notesSlide20.xml" Id="R842b837af9024cad"/><Relationship Id="rIdInsuranceStory3" Type="http://schemas.openxmlformats.org/officeDocument/2006/relationships/slide" Target="slide3.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1.xml" Id="R922c17910c974675"/><Relationship Type="http://schemas.openxmlformats.org/officeDocument/2006/relationships/image" Target="/ppt/media/image22.png" Id="R829f9df52a154b36"/><Relationship Type="http://schemas.openxmlformats.org/officeDocument/2006/relationships/notesSlide" Target="/ppt/notesSlides/notesSlide21.xml" Id="R0ec417b2ef754ded"/><Relationship Id="rIdInsuranceStory3" Type="http://schemas.openxmlformats.org/officeDocument/2006/relationships/slide" Target="slide3.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1.xml" Id="Rdb191468abd34b38"/><Relationship Type="http://schemas.openxmlformats.org/officeDocument/2006/relationships/image" Target="/ppt/media/image23.png" Id="R4a91215bb1de4bb4"/><Relationship Type="http://schemas.openxmlformats.org/officeDocument/2006/relationships/notesSlide" Target="/ppt/notesSlides/notesSlide22.xml" Id="R1553ba8b97734c01"/><Relationship Id="rIdInsuranceStory3" Type="http://schemas.openxmlformats.org/officeDocument/2006/relationships/slide" Target="slide3.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1.xml" Id="Ra0e95e745e7448ba"/><Relationship Type="http://schemas.openxmlformats.org/officeDocument/2006/relationships/image" Target="/ppt/media/image24.png" Id="R2aef54adc8fa4387"/><Relationship Type="http://schemas.openxmlformats.org/officeDocument/2006/relationships/notesSlide" Target="/ppt/notesSlides/notesSlide23.xml" Id="Rdf8b8869aa5d4e3a"/><Relationship Id="rIdInsuranceStory3" Type="http://schemas.openxmlformats.org/officeDocument/2006/relationships/slide" Target="slide3.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034377a2901d42b0"/><Relationship Type="http://schemas.openxmlformats.org/officeDocument/2006/relationships/image" Target="/ppt/media/image25.png" Id="Rfaa38452a4874bbd"/><Relationship Type="http://schemas.openxmlformats.org/officeDocument/2006/relationships/notesSlide" Target="/ppt/notesSlides/notesSlide24.xml" Id="R47dabd55b55041f6"/><Relationship Id="rIdInsuranceStory3" Type="http://schemas.openxmlformats.org/officeDocument/2006/relationships/slide" Target="slide3.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1.xml" Id="Rbd4821b431ab4557"/><Relationship Type="http://schemas.openxmlformats.org/officeDocument/2006/relationships/image" Target="/ppt/media/image26.png" Id="Rd75ccc79c51c42d3"/><Relationship Type="http://schemas.openxmlformats.org/officeDocument/2006/relationships/notesSlide" Target="/ppt/notesSlides/notesSlide25.xml" Id="Rd4bff391e5564422"/><Relationship Id="rIdInsuranceStory3" Type="http://schemas.openxmlformats.org/officeDocument/2006/relationships/slide" Target="slide3.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1.xml" Id="R33fbf722af084e8d"/><Relationship Type="http://schemas.openxmlformats.org/officeDocument/2006/relationships/image" Target="/ppt/media/image27.png" Id="Rb675c9588e0d4ec0"/><Relationship Type="http://schemas.openxmlformats.org/officeDocument/2006/relationships/notesSlide" Target="/ppt/notesSlides/notesSlide26.xml" Id="R4cffee62c7594942"/><Relationship Id="rIdInsuranceStory3" Type="http://schemas.openxmlformats.org/officeDocument/2006/relationships/slide" Target="slide3.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1.xml" Id="R06fbdf1d10ba47bf"/><Relationship Type="http://schemas.openxmlformats.org/officeDocument/2006/relationships/image" Target="/ppt/media/image28.png" Id="R563b5a66821e4e00"/><Relationship Type="http://schemas.openxmlformats.org/officeDocument/2006/relationships/chart" Target="/ppt/slides/charts/chart1.xml" Id="R9a5d3abf3695476d"/><Relationship Type="http://schemas.openxmlformats.org/officeDocument/2006/relationships/notesSlide" Target="/ppt/notesSlides/notesSlide27.xml" Id="R7e880493abfb4609"/><Relationship Id="rIdInsuranceStory3" Type="http://schemas.openxmlformats.org/officeDocument/2006/relationships/slide" Target="slide3.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1.xml" Id="Rdc092d2bc7464919"/><Relationship Type="http://schemas.openxmlformats.org/officeDocument/2006/relationships/image" Target="/ppt/media/image29.png" Id="R192b120cde894ff1"/><Relationship Type="http://schemas.openxmlformats.org/officeDocument/2006/relationships/notesSlide" Target="/ppt/notesSlides/notesSlide28.xml" Id="R7cb48aa31cfa4804"/><Relationship Id="rIdInsuranceStory3" Type="http://schemas.openxmlformats.org/officeDocument/2006/relationships/slide" Target="slide3.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1.xml" Id="R00d58fbec6e64536"/><Relationship Type="http://schemas.openxmlformats.org/officeDocument/2006/relationships/image" Target="/ppt/media/image30.png" Id="Rdf9a9ea12a8246a0"/><Relationship Type="http://schemas.openxmlformats.org/officeDocument/2006/relationships/notesSlide" Target="/ppt/notesSlides/notesSlide29.xml" Id="R914d12fd998349f5"/><Relationship Id="rIdInsuranceStory3" Type="http://schemas.openxmlformats.org/officeDocument/2006/relationships/slide" Target="slide3.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1.xml" Id="R7872ac395c604859"/><Relationship Type="http://schemas.openxmlformats.org/officeDocument/2006/relationships/image" Target="/ppt/media/image31.png" Id="Rb87950c9dd95419c"/><Relationship Type="http://schemas.openxmlformats.org/officeDocument/2006/relationships/notesSlide" Target="/ppt/notesSlides/notesSlide30.xml" Id="R168758beb8e944f1"/><Relationship Id="rIdInsuranceStory3" Type="http://schemas.openxmlformats.org/officeDocument/2006/relationships/slide" Target="slide3.xm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1.xml" Id="R52b841a7065842e5"/><Relationship Type="http://schemas.openxmlformats.org/officeDocument/2006/relationships/image" Target="/ppt/media/image32.png" Id="R98dc1e6f258747ab"/><Relationship Type="http://schemas.openxmlformats.org/officeDocument/2006/relationships/notesSlide" Target="/ppt/notesSlides/notesSlide31.xml" Id="Rac77665c9fe44266"/><Relationship Id="rIdInsuranceStory3" Type="http://schemas.openxmlformats.org/officeDocument/2006/relationships/slide" Target="slide3.xml"/></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1.xml" Id="Rf864498ff92743de"/><Relationship Type="http://schemas.openxmlformats.org/officeDocument/2006/relationships/image" Target="/ppt/media/image33.png" Id="R761a6537228342a4"/><Relationship Type="http://schemas.openxmlformats.org/officeDocument/2006/relationships/notesSlide" Target="/ppt/notesSlides/notesSlide32.xml" Id="Rf07eefc237e84326"/><Relationship Id="rIdInsuranceStory3" Type="http://schemas.openxmlformats.org/officeDocument/2006/relationships/slide" Target="slide3.xml"/></Relationships>
</file>

<file path=ppt/slides/_rels/slide33.xml.rels><?xml version='1.0' encoding='UTF-8' standalone='yes'?>
<Relationships xmlns="http://schemas.openxmlformats.org/package/2006/relationships"><Relationship Type="http://schemas.openxmlformats.org/officeDocument/2006/relationships/slideLayout" Target="/ppt/slideLayouts/slideLayout1.xml" Id="Rae03b3ccca064f1f"/><Relationship Type="http://schemas.openxmlformats.org/officeDocument/2006/relationships/image" Target="/ppt/media/image34.png" Id="Rb0be4ad204e548c8"/><Relationship Type="http://schemas.openxmlformats.org/officeDocument/2006/relationships/notesSlide" Target="/ppt/notesSlides/notesSlide33.xml" Id="R05876680129d4ee3"/><Relationship Id="rIdInsuranceStory3" Type="http://schemas.openxmlformats.org/officeDocument/2006/relationships/slide" Target="slide3.xml"/></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1.xml" Id="Ra09e440ddc034a74"/><Relationship Type="http://schemas.openxmlformats.org/officeDocument/2006/relationships/image" Target="/ppt/media/image35.png" Id="Reac1f64625644306"/><Relationship Type="http://schemas.openxmlformats.org/officeDocument/2006/relationships/image" Target="/ppt/media/image36.png" Id="R768a10b80288470f"/><Relationship Type="http://schemas.openxmlformats.org/officeDocument/2006/relationships/hyperlink" Target="https://genellipse.com" TargetMode="External" Id="Rca9535c470c242c8"/><Relationship Type="http://schemas.openxmlformats.org/officeDocument/2006/relationships/hyperlink" Target="mailto:info@genellipse.com" TargetMode="External" Id="R7535f824086b4e5b"/><Relationship Type="http://schemas.openxmlformats.org/officeDocument/2006/relationships/hyperlink" Target="https://genellipse.com/products/cortex-ai" TargetMode="External" Id="Re8983a2942c74f25"/><Relationship Type="http://schemas.openxmlformats.org/officeDocument/2006/relationships/notesSlide" Target="/ppt/notesSlides/notesSlide34.xml" Id="R2c2865cda7704e70"/><Relationship Id="rIdInsuranceStory3" Type="http://schemas.openxmlformats.org/officeDocument/2006/relationships/slide" Target="slide3.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Monthly staff hours</c:v>
          </c:tx>
          <c:spPr>
            <a:solidFill xmlns:a="http://schemas.openxmlformats.org/drawingml/2006/main">
              <a:srgbClr val="127D85"/>
            </a:solidFill>
            <a:ln xmlns:a="http://schemas.openxmlformats.org/drawingml/2006/main" w="0">
              <a:solidFill>
                <a:srgbClr val="127D85"/>
              </a:solidFill>
            </a:ln>
          </c:spPr>
          <c:cat>
            <c:strRef>
              <c:f>'Chart Data'!$A$2:$A$3</c:f>
              <c:strCache>
                <c:ptCount val="2"/>
                <c:pt idx="0">
                  <c:v>Current</c:v>
                </c:pt>
                <c:pt idx="1">
                  <c:v>With assistance</c:v>
                </c:pt>
              </c:strCache>
            </c:strRef>
          </c:cat>
          <c:val>
            <c:numRef>
              <c:f>'Chart Data'!$B$2:$B$3</c:f>
              <c:numCache>
                <c:formatCode>#,##0</c:formatCode>
                <c:ptCount val="2"/>
                <c:pt idx="0">
                  <c:v>2400</c:v>
                </c:pt>
                <c:pt idx="1">
                  <c:v>1560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9fe7fd0b57442d6"/>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592c2850b1d4229"/>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246f822c354346b6"/>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5CBF38F-EAB3-4C91-A051-19A006070F85}"/>
              </a:ext>
            </a:extLst>
          </p:cNvPr>
          <p:cNvSpPr>
            <a:spLocks xmlns:a="http://schemas.openxmlformats.org/drawingml/2006/main" noGrp="1"/>
          </p:cNvSpPr>
          <p:nvPr/>
        </p:nvSpPr>
        <p:spPr>
          <a:xfrm xmlns:a="http://schemas.openxmlformats.org/drawingml/2006/main">
            <a:off x="666750" y="1952625"/>
            <a:ext cx="6953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Cortex AI OS</a:t>
            </a:r>
          </a:p>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Banking &amp; Finance</a:t>
            </a:r>
          </a:p>
        </p:txBody>
      </p:sp>
      <p:sp>
        <p:nvSpPr>
          <p:cNvPr id="5" name="">
            <a:extLst xmlns:a="http://schemas.openxmlformats.org/drawingml/2006/main">
              <a:ext uri="{FF2B5EF4-FFF2-40B4-BE49-F238E27FC236}">
                <a16:creationId xmlns:a16="http://schemas.microsoft.com/office/drawing/2014/main" id="{A3E97391-1E09-438C-AE9A-C95E936D7664}"/>
              </a:ext>
            </a:extLst>
          </p:cNvPr>
          <p:cNvSpPr>
            <a:spLocks xmlns:a="http://schemas.openxmlformats.org/drawingml/2006/main" noGrp="1"/>
          </p:cNvSpPr>
          <p:nvPr/>
        </p:nvSpPr>
        <p:spPr>
          <a:xfrm xmlns:a="http://schemas.openxmlformats.org/drawingml/2006/main">
            <a:off x="695325" y="3952875"/>
            <a:ext cx="590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Resolve exceptions faster.</a:t>
            </a:r>
          </a:p>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Keep financial control visible.</a:t>
            </a:r>
          </a:p>
        </p:txBody>
      </p:sp>
      <p:sp>
        <p:nvSpPr>
          <p:cNvPr id="6" name="">
            <a:extLst xmlns:a="http://schemas.openxmlformats.org/drawingml/2006/main">
              <a:ext uri="{FF2B5EF4-FFF2-40B4-BE49-F238E27FC236}">
                <a16:creationId xmlns:a16="http://schemas.microsoft.com/office/drawing/2014/main" id="{DE581B1F-03A0-4369-8A5E-58E74C84F43C}"/>
              </a:ext>
            </a:extLst>
          </p:cNvPr>
          <p:cNvSpPr>
            <a:spLocks xmlns:a="http://schemas.openxmlformats.org/drawingml/2006/main" noGrp="1"/>
          </p:cNvSpPr>
          <p:nvPr/>
        </p:nvSpPr>
        <p:spPr>
          <a:xfrm xmlns:a="http://schemas.openxmlformats.org/drawingml/2006/main">
            <a:off x="695325" y="55149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8945"/>
                </a:solidFill>
                <a:latin typeface="Liberation Sans"/>
                <a:ea typeface="Liberation Sans"/>
                <a:cs typeface="Liberation Sans"/>
              </a:defRPr>
            </a:pPr>
            <a:r>
              <a:rPr sz="1875" b="0">
                <a:solidFill>
                  <a:srgbClr val="B88945"/>
                </a:solidFill>
                <a:latin typeface="Liberation Sans"/>
                <a:ea typeface="Liberation Sans"/>
                <a:cs typeface="Liberation Sans"/>
                <a:hlinkClick xmlns:ns0="http://schemas.openxmlformats.org/officeDocument/2006/relationships" action="ppaction://hlinksldjump" ns0:id="rIdInsuranceStory3"/>
              </a:rPr>
              <a:t>Explore the presentation</a:t>
            </a:r>
          </a:p>
        </p:txBody>
      </p:sp>
      <p:sp>
        <p:nvSpPr>
          <p:cNvPr id="7" name="">
            <a:extLst xmlns:a="http://schemas.openxmlformats.org/drawingml/2006/main">
              <a:ext uri="{FF2B5EF4-FFF2-40B4-BE49-F238E27FC236}">
                <a16:creationId xmlns:a16="http://schemas.microsoft.com/office/drawing/2014/main" id="{A34C5966-44AE-435C-989E-B80005756A7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capabilities · English · September 2026</a:t>
            </a:r>
          </a:p>
        </p:txBody>
      </p:sp>
      <p:sp>
        <p:nvSpPr>
          <p:cNvPr id="8" name="">
            <a:extLst xmlns:a="http://schemas.openxmlformats.org/drawingml/2006/main">
              <a:ext uri="{FF2B5EF4-FFF2-40B4-BE49-F238E27FC236}">
                <a16:creationId xmlns:a16="http://schemas.microsoft.com/office/drawing/2014/main" id="{BD26A96C-D235-4EF9-AD41-0C2718C94BD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4C688848-B075-4D23-BD6E-4C786CA6268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01 / 34</a:t>
            </a:r>
          </a:p>
        </p:txBody>
      </p:sp>
    </p:spTree>
    <p:extLst>
      <p:ext uri="{BB962C8B-B14F-4D97-AF65-F5344CB8AC3E}">
        <p14:creationId xmlns:p14="http://schemas.microsoft.com/office/powerpoint/2010/main" val="617073169"/>
      </p:ext>
    </p:extLst>
  </p:cSld>
</p:sld>
</file>

<file path=ppt/slides/slide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806b2c0b36649d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2B82FD4-7BA4-4BCD-B7F7-64C8D972CCC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business operating layer for AI</a:t>
            </a:r>
          </a:p>
        </p:txBody>
      </p:sp>
      <p:sp>
        <p:nvSpPr>
          <p:cNvPr id="3" name="">
            <a:extLst xmlns:a="http://schemas.openxmlformats.org/drawingml/2006/main">
              <a:ext uri="{FF2B5EF4-FFF2-40B4-BE49-F238E27FC236}">
                <a16:creationId xmlns:a16="http://schemas.microsoft.com/office/drawing/2014/main" id="{0F9F431C-24F1-4F60-907C-12615F0F721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C0A4623-1255-4ECD-8F75-1950CCD13C8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For the COO / Chief Financial Officer and the teams accountable for delivery.</a:t>
            </a:r>
          </a:p>
        </p:txBody>
      </p:sp>
      <p:sp>
        <p:nvSpPr>
          <p:cNvPr id="5" name="">
            <a:extLst xmlns:a="http://schemas.openxmlformats.org/drawingml/2006/main">
              <a:ext uri="{FF2B5EF4-FFF2-40B4-BE49-F238E27FC236}">
                <a16:creationId xmlns:a16="http://schemas.microsoft.com/office/drawing/2014/main" id="{56C6B941-563B-4D77-9C29-80ACABDAD05C}"/>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C5EC6EF-839C-421F-B650-A3E7E85D2735}"/>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Useful work</a:t>
            </a:r>
          </a:p>
        </p:txBody>
      </p:sp>
      <p:sp>
        <p:nvSpPr>
          <p:cNvPr id="7" name="">
            <a:extLst xmlns:a="http://schemas.openxmlformats.org/drawingml/2006/main">
              <a:ext uri="{FF2B5EF4-FFF2-40B4-BE49-F238E27FC236}">
                <a16:creationId xmlns:a16="http://schemas.microsoft.com/office/drawing/2014/main" id="{D6ABC55C-A20F-4629-8CEE-D056F948BA6E}"/>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agents to prepare evidence and complete permitted tasks in the systems your teams already use.</a:t>
            </a:r>
          </a:p>
        </p:txBody>
      </p:sp>
      <p:sp>
        <p:nvSpPr>
          <p:cNvPr id="8" name="">
            <a:extLst xmlns:a="http://schemas.openxmlformats.org/drawingml/2006/main">
              <a:ext uri="{FF2B5EF4-FFF2-40B4-BE49-F238E27FC236}">
                <a16:creationId xmlns:a16="http://schemas.microsoft.com/office/drawing/2014/main" id="{B0CC6334-A173-4F59-9F13-728BF0F94B9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9C5DD80-3F9B-4295-B7CC-7C48222FC624}"/>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Accountable decisions</a:t>
            </a:r>
          </a:p>
        </p:txBody>
      </p:sp>
      <p:sp>
        <p:nvSpPr>
          <p:cNvPr id="10" name="">
            <a:extLst xmlns:a="http://schemas.openxmlformats.org/drawingml/2006/main">
              <a:ext uri="{FF2B5EF4-FFF2-40B4-BE49-F238E27FC236}">
                <a16:creationId xmlns:a16="http://schemas.microsoft.com/office/drawing/2014/main" id="{9D207A0E-6FC7-4F0A-9332-E74BFFE97ED7}"/>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Finance and authorized business owners approve postings and customer-impacting actions.</a:t>
            </a:r>
          </a:p>
        </p:txBody>
      </p:sp>
      <p:sp>
        <p:nvSpPr>
          <p:cNvPr id="11" name="">
            <a:extLst xmlns:a="http://schemas.openxmlformats.org/drawingml/2006/main">
              <a:ext uri="{FF2B5EF4-FFF2-40B4-BE49-F238E27FC236}">
                <a16:creationId xmlns:a16="http://schemas.microsoft.com/office/drawing/2014/main" id="{5E9769A5-422E-4DB1-81A6-BFCE8FE34A3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84345E3-D968-4FDB-AB83-5C7D76D57FC2}"/>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Measured value</a:t>
            </a:r>
          </a:p>
        </p:txBody>
      </p:sp>
      <p:sp>
        <p:nvSpPr>
          <p:cNvPr id="13" name="">
            <a:extLst xmlns:a="http://schemas.openxmlformats.org/drawingml/2006/main">
              <a:ext uri="{FF2B5EF4-FFF2-40B4-BE49-F238E27FC236}">
                <a16:creationId xmlns:a16="http://schemas.microsoft.com/office/drawing/2014/main" id="{7B740605-B083-4BA8-BB74-41D3F4CABFC5}"/>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Track quality, time and cost per completed task. Expand only when the evidence supports it.</a:t>
            </a:r>
          </a:p>
        </p:txBody>
      </p:sp>
      <p:sp>
        <p:nvSpPr>
          <p:cNvPr id="14" name="">
            <a:extLst xmlns:a="http://schemas.openxmlformats.org/drawingml/2006/main">
              <a:ext uri="{FF2B5EF4-FFF2-40B4-BE49-F238E27FC236}">
                <a16:creationId xmlns:a16="http://schemas.microsoft.com/office/drawing/2014/main" id="{0C1A8EE2-592F-4D04-9119-DFA63EECDBF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573C8DA3-2CE5-41B1-A932-C69658372D1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1D6249F-31CB-461C-BAD7-FE22B63C166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07EB6AAB-7EA5-4BBC-9C5F-18D995D29B6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02 / 34</a:t>
            </a:r>
          </a:p>
        </p:txBody>
      </p:sp>
    </p:spTree>
    <p:extLst>
      <p:ext uri="{BB962C8B-B14F-4D97-AF65-F5344CB8AC3E}">
        <p14:creationId xmlns:p14="http://schemas.microsoft.com/office/powerpoint/2010/main" val="1380537620"/>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2b30801718e433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3C111DD-8853-42A4-B6F3-9042EDC9718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Explore the industry story</a:t>
            </a:r>
          </a:p>
        </p:txBody>
      </p:sp>
      <p:sp>
        <p:nvSpPr>
          <p:cNvPr id="3" name="">
            <a:extLst xmlns:a="http://schemas.openxmlformats.org/drawingml/2006/main">
              <a:ext uri="{FF2B5EF4-FFF2-40B4-BE49-F238E27FC236}">
                <a16:creationId xmlns:a16="http://schemas.microsoft.com/office/drawing/2014/main" id="{6B1FFD32-DB9C-4188-B9F1-DBF1935CA93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D0D04B1-E681-47BA-8115-9A7761BEE8B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Choose a chapter. Every section connects business work to delivery controls.</a:t>
            </a:r>
          </a:p>
        </p:txBody>
      </p:sp>
      <p:sp>
        <p:nvSpPr>
          <p:cNvPr id="5" name="">
            <a:extLst xmlns:a="http://schemas.openxmlformats.org/drawingml/2006/main">
              <a:ext uri="{FF2B5EF4-FFF2-40B4-BE49-F238E27FC236}">
                <a16:creationId xmlns:a16="http://schemas.microsoft.com/office/drawing/2014/main" id="{4F535467-68EA-4233-9E4F-517A83548239}"/>
              </a:ext>
            </a:extLst>
          </p:cNvPr>
          <p:cNvSpPr>
            <a:spLocks xmlns:a="http://schemas.openxmlformats.org/drawingml/2006/main" noGrp="1"/>
          </p:cNvSpPr>
          <p:nvPr/>
        </p:nvSpPr>
        <p:spPr>
          <a:xfrm xmlns:a="http://schemas.openxmlformats.org/drawingml/2006/main">
            <a:off x="69532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0="http://schemas.openxmlformats.org/officeDocument/2006/relationships" action="ppaction://hlinksldjump" ns0:id="rIdInsuranceStory4"/>
              </a:rPr>
              <a:t>Industry opportunities</a:t>
            </a:r>
          </a:p>
        </p:txBody>
      </p:sp>
      <p:sp>
        <p:nvSpPr>
          <p:cNvPr id="6" name="">
            <a:extLst xmlns:a="http://schemas.openxmlformats.org/drawingml/2006/main">
              <a:ext uri="{FF2B5EF4-FFF2-40B4-BE49-F238E27FC236}">
                <a16:creationId xmlns:a16="http://schemas.microsoft.com/office/drawing/2014/main" id="{70B4AF3F-8FA9-4698-AC85-D6927C0808F6}"/>
              </a:ext>
            </a:extLst>
          </p:cNvPr>
          <p:cNvSpPr>
            <a:spLocks xmlns:a="http://schemas.openxmlformats.org/drawingml/2006/main" noGrp="1"/>
          </p:cNvSpPr>
          <p:nvPr/>
        </p:nvSpPr>
        <p:spPr>
          <a:xfrm xmlns:a="http://schemas.openxmlformats.org/drawingml/2006/main">
            <a:off x="69532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Market context and twelve use cases</a:t>
            </a:r>
          </a:p>
        </p:txBody>
      </p:sp>
      <p:sp>
        <p:nvSpPr>
          <p:cNvPr id="7" name="">
            <a:extLst xmlns:a="http://schemas.openxmlformats.org/drawingml/2006/main">
              <a:ext uri="{FF2B5EF4-FFF2-40B4-BE49-F238E27FC236}">
                <a16:creationId xmlns:a16="http://schemas.microsoft.com/office/drawing/2014/main" id="{382E13F5-85DA-4C73-A118-0934F5715201}"/>
              </a:ext>
            </a:extLst>
          </p:cNvPr>
          <p:cNvSpPr>
            <a:spLocks xmlns:a="http://schemas.openxmlformats.org/drawingml/2006/main" noGrp="1"/>
          </p:cNvSpPr>
          <p:nvPr/>
        </p:nvSpPr>
        <p:spPr>
          <a:xfrm xmlns:a="http://schemas.openxmlformats.org/drawingml/2006/main">
            <a:off x="631507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1="http://schemas.openxmlformats.org/officeDocument/2006/relationships" action="ppaction://hlinksldjump" ns1:id="rIdInsuranceStory10"/>
              </a:rPr>
              <a:t>Agent and solution packs</a:t>
            </a:r>
          </a:p>
        </p:txBody>
      </p:sp>
      <p:sp>
        <p:nvSpPr>
          <p:cNvPr id="8" name="">
            <a:extLst xmlns:a="http://schemas.openxmlformats.org/drawingml/2006/main">
              <a:ext uri="{FF2B5EF4-FFF2-40B4-BE49-F238E27FC236}">
                <a16:creationId xmlns:a16="http://schemas.microsoft.com/office/drawing/2014/main" id="{2EAB4F88-C16F-4940-9C71-9D361C6A8CC6}"/>
              </a:ext>
            </a:extLst>
          </p:cNvPr>
          <p:cNvSpPr>
            <a:spLocks xmlns:a="http://schemas.openxmlformats.org/drawingml/2006/main" noGrp="1"/>
          </p:cNvSpPr>
          <p:nvPr/>
        </p:nvSpPr>
        <p:spPr>
          <a:xfrm xmlns:a="http://schemas.openxmlformats.org/drawingml/2006/main">
            <a:off x="631507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Detailed workflows and human decisions</a:t>
            </a:r>
          </a:p>
        </p:txBody>
      </p:sp>
      <p:sp>
        <p:nvSpPr>
          <p:cNvPr id="9" name="">
            <a:extLst xmlns:a="http://schemas.openxmlformats.org/drawingml/2006/main">
              <a:ext uri="{FF2B5EF4-FFF2-40B4-BE49-F238E27FC236}">
                <a16:creationId xmlns:a16="http://schemas.microsoft.com/office/drawing/2014/main" id="{7150D4A1-FCBF-42B0-99B8-4B2B41E474C5}"/>
              </a:ext>
            </a:extLst>
          </p:cNvPr>
          <p:cNvSpPr>
            <a:spLocks xmlns:a="http://schemas.openxmlformats.org/drawingml/2006/main" noGrp="1"/>
          </p:cNvSpPr>
          <p:nvPr/>
        </p:nvSpPr>
        <p:spPr>
          <a:xfrm xmlns:a="http://schemas.openxmlformats.org/drawingml/2006/main">
            <a:off x="69532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2="http://schemas.openxmlformats.org/officeDocument/2006/relationships" action="ppaction://hlinksldjump" ns2:id="rIdInsuranceStory19"/>
              </a:rPr>
              <a:t>Integration and governance</a:t>
            </a:r>
          </a:p>
        </p:txBody>
      </p:sp>
      <p:sp>
        <p:nvSpPr>
          <p:cNvPr id="10" name="">
            <a:extLst xmlns:a="http://schemas.openxmlformats.org/drawingml/2006/main">
              <a:ext uri="{FF2B5EF4-FFF2-40B4-BE49-F238E27FC236}">
                <a16:creationId xmlns:a16="http://schemas.microsoft.com/office/drawing/2014/main" id="{B1477471-FC58-436B-8A16-04104A028FBB}"/>
              </a:ext>
            </a:extLst>
          </p:cNvPr>
          <p:cNvSpPr>
            <a:spLocks xmlns:a="http://schemas.openxmlformats.org/drawingml/2006/main" noGrp="1"/>
          </p:cNvSpPr>
          <p:nvPr/>
        </p:nvSpPr>
        <p:spPr>
          <a:xfrm xmlns:a="http://schemas.openxmlformats.org/drawingml/2006/main">
            <a:off x="69532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APIs, MCP and your own agents</a:t>
            </a:r>
          </a:p>
        </p:txBody>
      </p:sp>
      <p:sp>
        <p:nvSpPr>
          <p:cNvPr id="11" name="">
            <a:extLst xmlns:a="http://schemas.openxmlformats.org/drawingml/2006/main">
              <a:ext uri="{FF2B5EF4-FFF2-40B4-BE49-F238E27FC236}">
                <a16:creationId xmlns:a16="http://schemas.microsoft.com/office/drawing/2014/main" id="{67201D27-F439-4932-8FEF-10F03A0CDE6F}"/>
              </a:ext>
            </a:extLst>
          </p:cNvPr>
          <p:cNvSpPr>
            <a:spLocks xmlns:a="http://schemas.openxmlformats.org/drawingml/2006/main" noGrp="1"/>
          </p:cNvSpPr>
          <p:nvPr/>
        </p:nvSpPr>
        <p:spPr>
          <a:xfrm xmlns:a="http://schemas.openxmlformats.org/drawingml/2006/main">
            <a:off x="631507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3="http://schemas.openxmlformats.org/officeDocument/2006/relationships" action="ppaction://hlinksldjump" ns3:id="rIdInsuranceStory26"/>
              </a:rPr>
              <a:t>Business value</a:t>
            </a:r>
          </a:p>
        </p:txBody>
      </p:sp>
      <p:sp>
        <p:nvSpPr>
          <p:cNvPr id="12" name="">
            <a:extLst xmlns:a="http://schemas.openxmlformats.org/drawingml/2006/main">
              <a:ext uri="{FF2B5EF4-FFF2-40B4-BE49-F238E27FC236}">
                <a16:creationId xmlns:a16="http://schemas.microsoft.com/office/drawing/2014/main" id="{3AEBB46E-86D7-42F3-9E8B-83F3BFABC728}"/>
              </a:ext>
            </a:extLst>
          </p:cNvPr>
          <p:cNvSpPr>
            <a:spLocks xmlns:a="http://schemas.openxmlformats.org/drawingml/2006/main" noGrp="1"/>
          </p:cNvSpPr>
          <p:nvPr/>
        </p:nvSpPr>
        <p:spPr>
          <a:xfrm xmlns:a="http://schemas.openxmlformats.org/drawingml/2006/main">
            <a:off x="631507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Quality, capacity and financial case</a:t>
            </a:r>
          </a:p>
        </p:txBody>
      </p:sp>
      <p:sp>
        <p:nvSpPr>
          <p:cNvPr id="13" name="">
            <a:extLst xmlns:a="http://schemas.openxmlformats.org/drawingml/2006/main">
              <a:ext uri="{FF2B5EF4-FFF2-40B4-BE49-F238E27FC236}">
                <a16:creationId xmlns:a16="http://schemas.microsoft.com/office/drawing/2014/main" id="{05C9AFF1-636D-4979-A8DC-64FA33291CA0}"/>
              </a:ext>
            </a:extLst>
          </p:cNvPr>
          <p:cNvSpPr>
            <a:spLocks xmlns:a="http://schemas.openxmlformats.org/drawingml/2006/main" noGrp="1"/>
          </p:cNvSpPr>
          <p:nvPr/>
        </p:nvSpPr>
        <p:spPr>
          <a:xfrm xmlns:a="http://schemas.openxmlformats.org/drawingml/2006/main">
            <a:off x="69532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4="http://schemas.openxmlformats.org/officeDocument/2006/relationships" action="ppaction://hlinksldjump" ns4:id="rIdInsuranceStory30"/>
              </a:rPr>
              <a:t>Adoption and deployment</a:t>
            </a:r>
          </a:p>
        </p:txBody>
      </p:sp>
      <p:sp>
        <p:nvSpPr>
          <p:cNvPr id="14" name="">
            <a:extLst xmlns:a="http://schemas.openxmlformats.org/drawingml/2006/main">
              <a:ext uri="{FF2B5EF4-FFF2-40B4-BE49-F238E27FC236}">
                <a16:creationId xmlns:a16="http://schemas.microsoft.com/office/drawing/2014/main" id="{8D7988A5-A99D-4BCE-A486-61245B57E868}"/>
              </a:ext>
            </a:extLst>
          </p:cNvPr>
          <p:cNvSpPr>
            <a:spLocks xmlns:a="http://schemas.openxmlformats.org/drawingml/2006/main" noGrp="1"/>
          </p:cNvSpPr>
          <p:nvPr/>
        </p:nvSpPr>
        <p:spPr>
          <a:xfrm xmlns:a="http://schemas.openxmlformats.org/drawingml/2006/main">
            <a:off x="69532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 focused MVP and organization rollout</a:t>
            </a:r>
          </a:p>
        </p:txBody>
      </p:sp>
      <p:sp>
        <p:nvSpPr>
          <p:cNvPr id="15" name="">
            <a:extLst xmlns:a="http://schemas.openxmlformats.org/drawingml/2006/main">
              <a:ext uri="{FF2B5EF4-FFF2-40B4-BE49-F238E27FC236}">
                <a16:creationId xmlns:a16="http://schemas.microsoft.com/office/drawing/2014/main" id="{A6937885-2486-4B69-BDC0-DDEFD37E4DD5}"/>
              </a:ext>
            </a:extLst>
          </p:cNvPr>
          <p:cNvSpPr>
            <a:spLocks xmlns:a="http://schemas.openxmlformats.org/drawingml/2006/main" noGrp="1"/>
          </p:cNvSpPr>
          <p:nvPr/>
        </p:nvSpPr>
        <p:spPr>
          <a:xfrm xmlns:a="http://schemas.openxmlformats.org/drawingml/2006/main">
            <a:off x="631507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5="http://schemas.openxmlformats.org/officeDocument/2006/relationships" action="ppaction://hlinksldjump" ns5:id="rIdInsuranceStory32"/>
              </a:rPr>
              <a:t>Next conversation</a:t>
            </a:r>
          </a:p>
        </p:txBody>
      </p:sp>
      <p:sp>
        <p:nvSpPr>
          <p:cNvPr id="16" name="">
            <a:extLst xmlns:a="http://schemas.openxmlformats.org/drawingml/2006/main">
              <a:ext uri="{FF2B5EF4-FFF2-40B4-BE49-F238E27FC236}">
                <a16:creationId xmlns:a16="http://schemas.microsoft.com/office/drawing/2014/main" id="{93754EA6-1E2D-4C80-A7B2-C5E51CEB5C38}"/>
              </a:ext>
            </a:extLst>
          </p:cNvPr>
          <p:cNvSpPr>
            <a:spLocks xmlns:a="http://schemas.openxmlformats.org/drawingml/2006/main" noGrp="1"/>
          </p:cNvSpPr>
          <p:nvPr/>
        </p:nvSpPr>
        <p:spPr>
          <a:xfrm xmlns:a="http://schemas.openxmlformats.org/drawingml/2006/main">
            <a:off x="631507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Scope your first application</a:t>
            </a:r>
          </a:p>
        </p:txBody>
      </p:sp>
      <p:sp>
        <p:nvSpPr>
          <p:cNvPr id="17" name="">
            <a:extLst xmlns:a="http://schemas.openxmlformats.org/drawingml/2006/main">
              <a:ext uri="{FF2B5EF4-FFF2-40B4-BE49-F238E27FC236}">
                <a16:creationId xmlns:a16="http://schemas.microsoft.com/office/drawing/2014/main" id="{AA06397F-6C35-4B67-BFB5-A8684EB657E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8" name="">
            <a:extLst xmlns:a="http://schemas.openxmlformats.org/drawingml/2006/main">
              <a:ext uri="{FF2B5EF4-FFF2-40B4-BE49-F238E27FC236}">
                <a16:creationId xmlns:a16="http://schemas.microsoft.com/office/drawing/2014/main" id="{DFAB3A3D-0716-47D7-9234-F5B36784E35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9" name="">
            <a:extLst xmlns:a="http://schemas.openxmlformats.org/drawingml/2006/main">
              <a:ext uri="{FF2B5EF4-FFF2-40B4-BE49-F238E27FC236}">
                <a16:creationId xmlns:a16="http://schemas.microsoft.com/office/drawing/2014/main" id="{F31FF1B4-E808-4471-84BB-E1A5B637D98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34</a:t>
            </a:r>
          </a:p>
        </p:txBody>
      </p:sp>
    </p:spTree>
    <p:extLst>
      <p:ext uri="{BB962C8B-B14F-4D97-AF65-F5344CB8AC3E}">
        <p14:creationId xmlns:p14="http://schemas.microsoft.com/office/powerpoint/2010/main" val="751173556"/>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f94a7b336d64471"/>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49752C7-6A41-43C3-8DB0-28F1936D998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AI adoption raises the importance of control</a:t>
            </a:r>
          </a:p>
        </p:txBody>
      </p:sp>
      <p:sp>
        <p:nvSpPr>
          <p:cNvPr id="3" name="">
            <a:extLst xmlns:a="http://schemas.openxmlformats.org/drawingml/2006/main">
              <a:ext uri="{FF2B5EF4-FFF2-40B4-BE49-F238E27FC236}">
                <a16:creationId xmlns:a16="http://schemas.microsoft.com/office/drawing/2014/main" id="{7B8AD041-7853-40B5-8DAE-248DD747904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4DAAF5F-44DC-47D4-BB0E-8428031D23A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 the Bank of England/FCA 2024 survey, 75% of responding firms used AI. The finding describes that survey, not all banks worldwide.</a:t>
            </a:r>
          </a:p>
        </p:txBody>
      </p:sp>
      <p:sp>
        <p:nvSpPr>
          <p:cNvPr id="5" name="">
            <a:extLst xmlns:a="http://schemas.openxmlformats.org/drawingml/2006/main">
              <a:ext uri="{FF2B5EF4-FFF2-40B4-BE49-F238E27FC236}">
                <a16:creationId xmlns:a16="http://schemas.microsoft.com/office/drawing/2014/main" id="{3F618A3F-DD8D-4026-8834-1D0F9E7DB79F}"/>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2FEDC4E-6B95-4B40-AB69-82691FFD5239}"/>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implication</a:t>
            </a:r>
          </a:p>
        </p:txBody>
      </p:sp>
      <p:sp>
        <p:nvSpPr>
          <p:cNvPr id="7" name="">
            <a:extLst xmlns:a="http://schemas.openxmlformats.org/drawingml/2006/main">
              <a:ext uri="{FF2B5EF4-FFF2-40B4-BE49-F238E27FC236}">
                <a16:creationId xmlns:a16="http://schemas.microsoft.com/office/drawing/2014/main" id="{384548BE-4A83-4FE4-B875-1D64D92FD339}"/>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opportunity: govern financial operations across specialist agents, legacy applications and approval chains.</a:t>
            </a:r>
          </a:p>
        </p:txBody>
      </p:sp>
      <p:sp>
        <p:nvSpPr>
          <p:cNvPr id="8" name="">
            <a:extLst xmlns:a="http://schemas.openxmlformats.org/drawingml/2006/main">
              <a:ext uri="{FF2B5EF4-FFF2-40B4-BE49-F238E27FC236}">
                <a16:creationId xmlns:a16="http://schemas.microsoft.com/office/drawing/2014/main" id="{E79D0652-B425-4960-948B-19A29B22E368}"/>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F90A119-98AC-4A2A-91CF-AB2C9F95878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Design priority</a:t>
            </a:r>
          </a:p>
        </p:txBody>
      </p:sp>
      <p:sp>
        <p:nvSpPr>
          <p:cNvPr id="10" name="">
            <a:extLst xmlns:a="http://schemas.openxmlformats.org/drawingml/2006/main">
              <a:ext uri="{FF2B5EF4-FFF2-40B4-BE49-F238E27FC236}">
                <a16:creationId xmlns:a16="http://schemas.microsoft.com/office/drawing/2014/main" id="{84069137-FFA4-4B69-AB1A-6340CAF3F1D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Separate read and write permissions; enforce dual approval and idempotent posting.</a:t>
            </a:r>
          </a:p>
        </p:txBody>
      </p:sp>
      <p:sp>
        <p:nvSpPr>
          <p:cNvPr id="11" name="">
            <a:extLst xmlns:a="http://schemas.openxmlformats.org/drawingml/2006/main">
              <a:ext uri="{FF2B5EF4-FFF2-40B4-BE49-F238E27FC236}">
                <a16:creationId xmlns:a16="http://schemas.microsoft.com/office/drawing/2014/main" id="{E4A5187D-24A1-4383-B54F-1CC7F5E5C368}"/>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9B49D41-BCF0-4CEA-A680-E243253DDCFC}"/>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Decision to make</a:t>
            </a:r>
          </a:p>
        </p:txBody>
      </p:sp>
      <p:sp>
        <p:nvSpPr>
          <p:cNvPr id="13" name="">
            <a:extLst xmlns:a="http://schemas.openxmlformats.org/drawingml/2006/main">
              <a:ext uri="{FF2B5EF4-FFF2-40B4-BE49-F238E27FC236}">
                <a16:creationId xmlns:a16="http://schemas.microsoft.com/office/drawing/2014/main" id="{02331897-334B-4747-A777-A4BA46F830E6}"/>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Select a valuable workflow with a known owner, reliable data and a measurable baseline.</a:t>
            </a:r>
          </a:p>
        </p:txBody>
      </p:sp>
      <p:sp>
        <p:nvSpPr>
          <p:cNvPr id="14" name="">
            <a:extLst xmlns:a="http://schemas.openxmlformats.org/drawingml/2006/main">
              <a:ext uri="{FF2B5EF4-FFF2-40B4-BE49-F238E27FC236}">
                <a16:creationId xmlns:a16="http://schemas.microsoft.com/office/drawing/2014/main" id="{1AD2C2E0-7972-4D99-8196-3247EC301BD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Market context · sources and publication dates in speaker notes</a:t>
            </a:r>
          </a:p>
        </p:txBody>
      </p:sp>
      <p:sp>
        <p:nvSpPr>
          <p:cNvPr id="15" name="">
            <a:extLst xmlns:a="http://schemas.openxmlformats.org/drawingml/2006/main">
              <a:ext uri="{FF2B5EF4-FFF2-40B4-BE49-F238E27FC236}">
                <a16:creationId xmlns:a16="http://schemas.microsoft.com/office/drawing/2014/main" id="{C5790D95-25ED-4666-9490-EAB471382BC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0085B391-FBBD-43B6-8B73-A6345BFFBD9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713020C1-7D81-40AA-B2A6-660FD8448E6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34</a:t>
            </a:r>
          </a:p>
        </p:txBody>
      </p:sp>
    </p:spTree>
    <p:extLst>
      <p:ext uri="{BB962C8B-B14F-4D97-AF65-F5344CB8AC3E}">
        <p14:creationId xmlns:p14="http://schemas.microsoft.com/office/powerpoint/2010/main" val="251941858"/>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3a8582c1c884c1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CD65DE8-0ECA-4F2F-80DA-4549B37F4FD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Build, integrate and govern</a:t>
            </a:r>
          </a:p>
        </p:txBody>
      </p:sp>
      <p:sp>
        <p:nvSpPr>
          <p:cNvPr id="3" name="">
            <a:extLst xmlns:a="http://schemas.openxmlformats.org/drawingml/2006/main">
              <a:ext uri="{FF2B5EF4-FFF2-40B4-BE49-F238E27FC236}">
                <a16:creationId xmlns:a16="http://schemas.microsoft.com/office/drawing/2014/main" id="{2B36176A-3FC0-4ED5-A3E8-75C8C66D6B6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D725236-92DD-486F-91DA-9A50AC3930D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Cortex provides the operating capabilities; each industry solution adds your rules and data.</a:t>
            </a:r>
          </a:p>
        </p:txBody>
      </p:sp>
      <p:sp>
        <p:nvSpPr>
          <p:cNvPr id="5" name="">
            <a:extLst xmlns:a="http://schemas.openxmlformats.org/drawingml/2006/main">
              <a:ext uri="{FF2B5EF4-FFF2-40B4-BE49-F238E27FC236}">
                <a16:creationId xmlns:a16="http://schemas.microsoft.com/office/drawing/2014/main" id="{FB99ED86-0D0D-41BB-9637-64E04999FC72}"/>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85AB14D-579F-408C-B3E5-C905FFF7924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Agent Studio</a:t>
            </a:r>
          </a:p>
        </p:txBody>
      </p:sp>
      <p:sp>
        <p:nvSpPr>
          <p:cNvPr id="7" name="">
            <a:extLst xmlns:a="http://schemas.openxmlformats.org/drawingml/2006/main">
              <a:ext uri="{FF2B5EF4-FFF2-40B4-BE49-F238E27FC236}">
                <a16:creationId xmlns:a16="http://schemas.microsoft.com/office/drawing/2014/main" id="{CBDF3860-A9A0-4D3C-8EAC-78BE1430868D}"/>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instructions, approved knowledge, tools, evaluations and a named owner.</a:t>
            </a:r>
          </a:p>
        </p:txBody>
      </p:sp>
      <p:sp>
        <p:nvSpPr>
          <p:cNvPr id="8" name="">
            <a:extLst xmlns:a="http://schemas.openxmlformats.org/drawingml/2006/main">
              <a:ext uri="{FF2B5EF4-FFF2-40B4-BE49-F238E27FC236}">
                <a16:creationId xmlns:a16="http://schemas.microsoft.com/office/drawing/2014/main" id="{039BBE07-842B-4EAA-9606-F2BBCF5E660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4E01DA9-EAE0-43ED-BE5C-AE789B13AAB8}"/>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Action and control</a:t>
            </a:r>
          </a:p>
        </p:txBody>
      </p:sp>
      <p:sp>
        <p:nvSpPr>
          <p:cNvPr id="10" name="">
            <a:extLst xmlns:a="http://schemas.openxmlformats.org/drawingml/2006/main">
              <a:ext uri="{FF2B5EF4-FFF2-40B4-BE49-F238E27FC236}">
                <a16:creationId xmlns:a16="http://schemas.microsoft.com/office/drawing/2014/main" id="{DC382811-5C30-4590-ABBA-A97C31C5A74E}"/>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Connect approved APIs and MCP tools with scoped access, policy checks and human approvals.</a:t>
            </a:r>
          </a:p>
        </p:txBody>
      </p:sp>
      <p:sp>
        <p:nvSpPr>
          <p:cNvPr id="11" name="">
            <a:extLst xmlns:a="http://schemas.openxmlformats.org/drawingml/2006/main">
              <a:ext uri="{FF2B5EF4-FFF2-40B4-BE49-F238E27FC236}">
                <a16:creationId xmlns:a16="http://schemas.microsoft.com/office/drawing/2014/main" id="{BE623396-5370-4A58-B9B7-2122B8611F96}"/>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1D5DDE5-A90C-4BDA-83C7-E2D8DC8EE8B2}"/>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Operations</a:t>
            </a:r>
          </a:p>
        </p:txBody>
      </p:sp>
      <p:sp>
        <p:nvSpPr>
          <p:cNvPr id="13" name="">
            <a:extLst xmlns:a="http://schemas.openxmlformats.org/drawingml/2006/main">
              <a:ext uri="{FF2B5EF4-FFF2-40B4-BE49-F238E27FC236}">
                <a16:creationId xmlns:a16="http://schemas.microsoft.com/office/drawing/2014/main" id="{94939F6A-5360-46AE-A125-A3E8899ED9B5}"/>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traces, evaluate outcomes, manage versions and suspend future actions when needed.</a:t>
            </a:r>
          </a:p>
        </p:txBody>
      </p:sp>
      <p:sp>
        <p:nvSpPr>
          <p:cNvPr id="14" name="">
            <a:extLst xmlns:a="http://schemas.openxmlformats.org/drawingml/2006/main">
              <a:ext uri="{FF2B5EF4-FFF2-40B4-BE49-F238E27FC236}">
                <a16:creationId xmlns:a16="http://schemas.microsoft.com/office/drawing/2014/main" id="{FC58BF70-3E4F-429F-8610-A405411EC0E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1D23F3D6-823C-4701-97EA-5E4B37301A0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021EC50D-87B1-45BF-B928-2F776B85FC0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6AB16976-562B-49BC-9A3A-749AE22D19C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34</a:t>
            </a:r>
          </a:p>
        </p:txBody>
      </p:sp>
    </p:spTree>
    <p:extLst>
      <p:ext uri="{BB962C8B-B14F-4D97-AF65-F5344CB8AC3E}">
        <p14:creationId xmlns:p14="http://schemas.microsoft.com/office/powerpoint/2010/main" val="584828673"/>
      </p:ext>
    </p:extLst>
  </p:cSld>
</p:sld>
</file>

<file path=ppt/slides/slide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10377434ac1485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5C0EA87-AE8A-4F44-859F-A02E93ECB34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One agent. A solution pack. An application.</a:t>
            </a:r>
          </a:p>
        </p:txBody>
      </p:sp>
      <p:sp>
        <p:nvSpPr>
          <p:cNvPr id="3" name="">
            <a:extLst xmlns:a="http://schemas.openxmlformats.org/drawingml/2006/main">
              <a:ext uri="{FF2B5EF4-FFF2-40B4-BE49-F238E27FC236}">
                <a16:creationId xmlns:a16="http://schemas.microsoft.com/office/drawing/2014/main" id="{248E4565-A9CB-44A0-9283-8221BC32115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137CDCA-BFA7-47D7-A48B-73F5A2F3611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Compose capabilities around a business outcome and a clear operating owner.</a:t>
            </a:r>
          </a:p>
        </p:txBody>
      </p:sp>
      <p:sp>
        <p:nvSpPr>
          <p:cNvPr id="5" name="">
            <a:extLst xmlns:a="http://schemas.openxmlformats.org/drawingml/2006/main">
              <a:ext uri="{FF2B5EF4-FFF2-40B4-BE49-F238E27FC236}">
                <a16:creationId xmlns:a16="http://schemas.microsoft.com/office/drawing/2014/main" id="{AB9FC4D7-8EED-4FB0-8BE2-4DC18F164E34}"/>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09E8EFF-A2CB-4B33-821E-0192B3170E54}"/>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5AB51CC9-BA0F-407A-88E7-DB097BB2A76F}"/>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Single agent</a:t>
            </a:r>
          </a:p>
        </p:txBody>
      </p:sp>
      <p:sp>
        <p:nvSpPr>
          <p:cNvPr id="8" name="">
            <a:extLst xmlns:a="http://schemas.openxmlformats.org/drawingml/2006/main">
              <a:ext uri="{FF2B5EF4-FFF2-40B4-BE49-F238E27FC236}">
                <a16:creationId xmlns:a16="http://schemas.microsoft.com/office/drawing/2014/main" id="{651EB9A0-DC1B-40DA-AB20-E3DA384AA0DF}"/>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Reconciliation investigator. One bounded task.</a:t>
            </a:r>
          </a:p>
        </p:txBody>
      </p:sp>
      <p:sp>
        <p:nvSpPr>
          <p:cNvPr id="9" name="">
            <a:extLst xmlns:a="http://schemas.openxmlformats.org/drawingml/2006/main">
              <a:ext uri="{FF2B5EF4-FFF2-40B4-BE49-F238E27FC236}">
                <a16:creationId xmlns:a16="http://schemas.microsoft.com/office/drawing/2014/main" id="{A7274EE9-BBCE-45FE-B2B1-F18330F69784}"/>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A8C2974-B57E-4AE9-BB96-47D3D4B67C55}"/>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55C8871F-9884-43EC-954F-1B2DB870CFDE}"/>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Solution pack</a:t>
            </a:r>
          </a:p>
        </p:txBody>
      </p:sp>
      <p:sp>
        <p:nvSpPr>
          <p:cNvPr id="12" name="">
            <a:extLst xmlns:a="http://schemas.openxmlformats.org/drawingml/2006/main">
              <a:ext uri="{FF2B5EF4-FFF2-40B4-BE49-F238E27FC236}">
                <a16:creationId xmlns:a16="http://schemas.microsoft.com/office/drawing/2014/main" id="{42137368-C1F8-409D-BD68-EF3DD09B75B3}"/>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Several agents share workflow state and handoff rules.</a:t>
            </a:r>
          </a:p>
        </p:txBody>
      </p:sp>
      <p:sp>
        <p:nvSpPr>
          <p:cNvPr id="13" name="">
            <a:extLst xmlns:a="http://schemas.openxmlformats.org/drawingml/2006/main">
              <a:ext uri="{FF2B5EF4-FFF2-40B4-BE49-F238E27FC236}">
                <a16:creationId xmlns:a16="http://schemas.microsoft.com/office/drawing/2014/main" id="{74306397-99A6-4C4B-99DB-FB78AD1B45EF}"/>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5C81716-6EA7-449C-9F35-B607D44EE002}"/>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EDE36F79-2E18-47D0-99A3-8982F3B1E242}"/>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Application</a:t>
            </a:r>
          </a:p>
        </p:txBody>
      </p:sp>
      <p:sp>
        <p:nvSpPr>
          <p:cNvPr id="16" name="">
            <a:extLst xmlns:a="http://schemas.openxmlformats.org/drawingml/2006/main">
              <a:ext uri="{FF2B5EF4-FFF2-40B4-BE49-F238E27FC236}">
                <a16:creationId xmlns:a16="http://schemas.microsoft.com/office/drawing/2014/main" id="{2DC2B382-253F-411D-A59D-F2E745405FAE}"/>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Package one or more packs with roles, forms and approvals.</a:t>
            </a:r>
          </a:p>
        </p:txBody>
      </p:sp>
      <p:sp>
        <p:nvSpPr>
          <p:cNvPr id="17" name="">
            <a:extLst xmlns:a="http://schemas.openxmlformats.org/drawingml/2006/main">
              <a:ext uri="{FF2B5EF4-FFF2-40B4-BE49-F238E27FC236}">
                <a16:creationId xmlns:a16="http://schemas.microsoft.com/office/drawing/2014/main" id="{F38A13A6-4646-432C-805C-FEEE0577AEB6}"/>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A10A4DB-FDB8-4C15-B719-0D7A53E2C127}"/>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EBDD1A93-B7E9-4EC8-AB7C-D7C0BC2CF6C3}"/>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Enterprise rollout</a:t>
            </a:r>
          </a:p>
        </p:txBody>
      </p:sp>
      <p:sp>
        <p:nvSpPr>
          <p:cNvPr id="20" name="">
            <a:extLst xmlns:a="http://schemas.openxmlformats.org/drawingml/2006/main">
              <a:ext uri="{FF2B5EF4-FFF2-40B4-BE49-F238E27FC236}">
                <a16:creationId xmlns:a16="http://schemas.microsoft.com/office/drawing/2014/main" id="{3AAE8615-5973-40A8-9D36-C035076784AF}"/>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Publish versions to permitted teams with monitoring.</a:t>
            </a:r>
          </a:p>
        </p:txBody>
      </p:sp>
      <p:sp>
        <p:nvSpPr>
          <p:cNvPr id="24" name="">
            <a:extLst xmlns:a="http://schemas.openxmlformats.org/drawingml/2006/main">
              <a:ext uri="{FF2B5EF4-FFF2-40B4-BE49-F238E27FC236}">
                <a16:creationId xmlns:a16="http://schemas.microsoft.com/office/drawing/2014/main" id="{C4B076B5-7F94-4E66-8F41-EA37E04877CE}"/>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Reusable capabilities do not remove the need to validate data, permissions and business rules.</a:t>
            </a:r>
          </a:p>
        </p:txBody>
      </p:sp>
      <p:sp>
        <p:nvSpPr>
          <p:cNvPr id="25" name="">
            <a:extLst xmlns:a="http://schemas.openxmlformats.org/drawingml/2006/main">
              <a:ext uri="{FF2B5EF4-FFF2-40B4-BE49-F238E27FC236}">
                <a16:creationId xmlns:a16="http://schemas.microsoft.com/office/drawing/2014/main" id="{611BA8EF-84CC-432A-895D-7E166D62D82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29EDAC8E-F915-4413-8C80-3BE6A5BDEBC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26803971-2A75-4246-B208-4B80FA9037A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6F51B504-010A-4A5B-AD15-F857EA225FA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06 / 34</a:t>
            </a:r>
          </a:p>
        </p:txBody>
      </p:sp>
    </p:spTree>
    <p:extLst>
      <p:ext uri="{BB962C8B-B14F-4D97-AF65-F5344CB8AC3E}">
        <p14:creationId xmlns:p14="http://schemas.microsoft.com/office/powerpoint/2010/main" val="1224124361"/>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7dd7c336544431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DD96381-E3C1-4423-92DC-7D5AF867868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Banking &amp; Finance: business use cases 1/3</a:t>
            </a:r>
          </a:p>
        </p:txBody>
      </p:sp>
      <p:sp>
        <p:nvSpPr>
          <p:cNvPr id="3" name="">
            <a:extLst xmlns:a="http://schemas.openxmlformats.org/drawingml/2006/main">
              <a:ext uri="{FF2B5EF4-FFF2-40B4-BE49-F238E27FC236}">
                <a16:creationId xmlns:a16="http://schemas.microsoft.com/office/drawing/2014/main" id="{CE3E2A51-098F-4B67-8070-5D78DE428A8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3E88EDF-6828-4D77-BBD1-00EFF351E0D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Reconciliation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Investigate unmatched transactions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Aged reconciliation breaks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Period-end close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Coordinate evidence and close tasks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Close task cycle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Credit-file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Assemble documents for credit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Time to complete file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Covenant monitoring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reported values to agreements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Late review count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0A48F6DF-7C0F-4D71-8AAD-F432D52F0C86}"/>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D906FFB-2099-408E-88CD-086FA6E43FB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15E77479-95E3-4BF8-A437-514E80DCCFA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56C523F8-DC83-4EEB-A4D2-A1E002E08D9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FF9B79BA-EC56-4406-997D-6C645333081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34</a:t>
            </a:r>
          </a:p>
        </p:txBody>
      </p:sp>
    </p:spTree>
    <p:extLst>
      <p:ext uri="{BB962C8B-B14F-4D97-AF65-F5344CB8AC3E}">
        <p14:creationId xmlns:p14="http://schemas.microsoft.com/office/powerpoint/2010/main" val="1402522994"/>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42bc8f56c48454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01F0563-B04F-4798-A73C-5A676A4DF43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Banking &amp; Finance: business use cases 2/3</a:t>
            </a:r>
          </a:p>
        </p:txBody>
      </p:sp>
      <p:sp>
        <p:nvSpPr>
          <p:cNvPr id="3" name="">
            <a:extLst xmlns:a="http://schemas.openxmlformats.org/drawingml/2006/main">
              <a:ext uri="{FF2B5EF4-FFF2-40B4-BE49-F238E27FC236}">
                <a16:creationId xmlns:a16="http://schemas.microsoft.com/office/drawing/2014/main" id="{0CA8072C-747F-4EE6-AB1D-F06AE225012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075F766-8EDC-4023-8D78-5DB5B019484D}"/>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Treasury reporting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Prepare sourced liquidity commentary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Reporting preparation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Payment exceptions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Trace rejected or delayed payments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Resolution turnaround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Customer service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Retrieve approved product information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Verified resolution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Finance controls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Collect evidence for control owners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Missing evidence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954B27B2-491E-41FC-9CE9-39C6D2C43F70}"/>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24580BF-FCA3-4DE2-9A3C-CAB79BF4AF1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AE55B98E-26C7-4CF4-BA11-DCD77E88A1B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B19FD36F-EC12-4DCB-88B7-CB9A4B5EE17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51B6AF5D-C863-4FF3-8F6E-1EEE84089B4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34</a:t>
            </a:r>
          </a:p>
        </p:txBody>
      </p:sp>
    </p:spTree>
    <p:extLst>
      <p:ext uri="{BB962C8B-B14F-4D97-AF65-F5344CB8AC3E}">
        <p14:creationId xmlns:p14="http://schemas.microsoft.com/office/powerpoint/2010/main" val="628827515"/>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2de36b51ff649a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6A0B2FD-5E18-4163-834F-F9B8E29DFD9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Banking &amp; Finance: business use cases 3/3</a:t>
            </a:r>
          </a:p>
        </p:txBody>
      </p:sp>
      <p:sp>
        <p:nvSpPr>
          <p:cNvPr id="3" name="">
            <a:extLst xmlns:a="http://schemas.openxmlformats.org/drawingml/2006/main">
              <a:ext uri="{FF2B5EF4-FFF2-40B4-BE49-F238E27FC236}">
                <a16:creationId xmlns:a16="http://schemas.microsoft.com/office/drawing/2014/main" id="{D6AF7575-0AC8-4853-BC3B-F98D01A5E22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AC64002-C439-4594-82A2-2339B00F92F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Management reporting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Explain variances from ledger facts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Review correction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Procurement 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invoices and purchase orders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Exception handling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Regulatory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Assemble records for authorized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Evidence retrieval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Legacy operations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Triage batch failures and dependencies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Recovery coordination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D894BDF0-9C3C-4CD4-9760-2F98553EDEE4}"/>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BB1D683-6A23-4709-983C-0DB63A03267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32B04844-323E-41F2-90C2-61A766E7C50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D9B21EB7-3F15-49A1-8D7C-B2173E5171B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D6F6E3D4-12A1-4319-86C6-0D3C3A7529B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34</a:t>
            </a:r>
          </a:p>
        </p:txBody>
      </p:sp>
    </p:spTree>
    <p:extLst>
      <p:ext uri="{BB962C8B-B14F-4D97-AF65-F5344CB8AC3E}">
        <p14:creationId xmlns:p14="http://schemas.microsoft.com/office/powerpoint/2010/main" val="145535228"/>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0d373b1ec4e4f6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25CF6D6-9AF0-4498-8E26-9F8A9F7DB32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single agent with a clear job</a:t>
            </a:r>
          </a:p>
        </p:txBody>
      </p:sp>
      <p:sp>
        <p:nvSpPr>
          <p:cNvPr id="3" name="">
            <a:extLst xmlns:a="http://schemas.openxmlformats.org/drawingml/2006/main">
              <a:ext uri="{FF2B5EF4-FFF2-40B4-BE49-F238E27FC236}">
                <a16:creationId xmlns:a16="http://schemas.microsoft.com/office/drawing/2014/main" id="{407E0CBA-3981-4AEC-97E5-7A1ECC61273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35D2734-322E-4C26-95CF-FA540D6EE10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Reconciliation investigator</a:t>
            </a:r>
          </a:p>
        </p:txBody>
      </p:sp>
      <p:sp>
        <p:nvSpPr>
          <p:cNvPr id="5" name="">
            <a:extLst xmlns:a="http://schemas.openxmlformats.org/drawingml/2006/main">
              <a:ext uri="{FF2B5EF4-FFF2-40B4-BE49-F238E27FC236}">
                <a16:creationId xmlns:a16="http://schemas.microsoft.com/office/drawing/2014/main" id="{4C1CC3EF-12BF-43AF-AFFA-599874753783}"/>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E97172F-B022-46DA-B0A3-FA8EDC26CA49}"/>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Input</a:t>
            </a:r>
          </a:p>
        </p:txBody>
      </p:sp>
      <p:sp>
        <p:nvSpPr>
          <p:cNvPr id="7" name="">
            <a:extLst xmlns:a="http://schemas.openxmlformats.org/drawingml/2006/main">
              <a:ext uri="{FF2B5EF4-FFF2-40B4-BE49-F238E27FC236}">
                <a16:creationId xmlns:a16="http://schemas.microsoft.com/office/drawing/2014/main" id="{5321C4D0-01B8-4951-AB66-E3A748C65F43}"/>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Core banking · ERP · payment systems · treasury. Read only the records permitted for the task.</a:t>
            </a:r>
          </a:p>
        </p:txBody>
      </p:sp>
      <p:sp>
        <p:nvSpPr>
          <p:cNvPr id="8" name="">
            <a:extLst xmlns:a="http://schemas.openxmlformats.org/drawingml/2006/main">
              <a:ext uri="{FF2B5EF4-FFF2-40B4-BE49-F238E27FC236}">
                <a16:creationId xmlns:a16="http://schemas.microsoft.com/office/drawing/2014/main" id="{D4B3E411-318E-4556-9E83-920FF34DA5B9}"/>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8413D6A-4D0C-4651-8C17-7054C4065F1B}"/>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Work</a:t>
            </a:r>
          </a:p>
        </p:txBody>
      </p:sp>
      <p:sp>
        <p:nvSpPr>
          <p:cNvPr id="10" name="">
            <a:extLst xmlns:a="http://schemas.openxmlformats.org/drawingml/2006/main">
              <a:ext uri="{FF2B5EF4-FFF2-40B4-BE49-F238E27FC236}">
                <a16:creationId xmlns:a16="http://schemas.microsoft.com/office/drawing/2014/main" id="{AC5D4B37-6D45-4A3E-9412-9CED0CB3C5C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Match permitted transaction records, identify breaks and prepare an evidence-backed explanation.</a:t>
            </a:r>
          </a:p>
        </p:txBody>
      </p:sp>
      <p:sp>
        <p:nvSpPr>
          <p:cNvPr id="11" name="">
            <a:extLst xmlns:a="http://schemas.openxmlformats.org/drawingml/2006/main">
              <a:ext uri="{FF2B5EF4-FFF2-40B4-BE49-F238E27FC236}">
                <a16:creationId xmlns:a16="http://schemas.microsoft.com/office/drawing/2014/main" id="{5B930A79-8605-4BA7-AFB9-42A58A4EE22E}"/>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8B7A90D-45A6-4264-B1AE-E0628CB162E9}"/>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Output</a:t>
            </a:r>
          </a:p>
        </p:txBody>
      </p:sp>
      <p:sp>
        <p:nvSpPr>
          <p:cNvPr id="13" name="">
            <a:extLst xmlns:a="http://schemas.openxmlformats.org/drawingml/2006/main">
              <a:ext uri="{FF2B5EF4-FFF2-40B4-BE49-F238E27FC236}">
                <a16:creationId xmlns:a16="http://schemas.microsoft.com/office/drawing/2014/main" id="{FC04BD7B-7138-4F19-B1DE-61EAADFE1CDC}"/>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sourced result, confidence limits, open questions and a clear next owner.</a:t>
            </a:r>
          </a:p>
        </p:txBody>
      </p:sp>
      <p:sp>
        <p:nvSpPr>
          <p:cNvPr id="14" name="">
            <a:extLst xmlns:a="http://schemas.openxmlformats.org/drawingml/2006/main">
              <a:ext uri="{FF2B5EF4-FFF2-40B4-BE49-F238E27FC236}">
                <a16:creationId xmlns:a16="http://schemas.microsoft.com/office/drawing/2014/main" id="{78A95E48-835C-487F-807B-F68E972B6C3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E0CED22D-941C-4B24-979D-52033198E28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0E73F66-7EA8-4F9A-A67B-37EC2C2E200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59D61170-F80B-4457-A347-BC7C60A2B65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34</a:t>
            </a:r>
          </a:p>
        </p:txBody>
      </p:sp>
    </p:spTree>
    <p:extLst>
      <p:ext uri="{BB962C8B-B14F-4D97-AF65-F5344CB8AC3E}">
        <p14:creationId xmlns:p14="http://schemas.microsoft.com/office/powerpoint/2010/main" val="1270697676"/>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d1011174c22448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654E5F6-A30C-4648-87B3-B39E34D5EA7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Evidence before action</a:t>
            </a:r>
          </a:p>
        </p:txBody>
      </p:sp>
      <p:sp>
        <p:nvSpPr>
          <p:cNvPr id="3" name="">
            <a:extLst xmlns:a="http://schemas.openxmlformats.org/drawingml/2006/main">
              <a:ext uri="{FF2B5EF4-FFF2-40B4-BE49-F238E27FC236}">
                <a16:creationId xmlns:a16="http://schemas.microsoft.com/office/drawing/2014/main" id="{7AA02DCD-6A9A-4530-AFB8-DB9D3338604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E15EAE8-B34F-464F-B209-03D1731D497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Design the smallest useful permission boundary.</a:t>
            </a:r>
          </a:p>
        </p:txBody>
      </p:sp>
      <p:sp>
        <p:nvSpPr>
          <p:cNvPr id="5" name="">
            <a:extLst xmlns:a="http://schemas.openxmlformats.org/drawingml/2006/main">
              <a:ext uri="{FF2B5EF4-FFF2-40B4-BE49-F238E27FC236}">
                <a16:creationId xmlns:a16="http://schemas.microsoft.com/office/drawing/2014/main" id="{B0561884-4B83-4E4B-8FDB-493BBAA339C4}"/>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5282C4C-1EEC-4858-8524-3E8CBC94981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Read</a:t>
            </a:r>
          </a:p>
        </p:txBody>
      </p:sp>
      <p:sp>
        <p:nvSpPr>
          <p:cNvPr id="7" name="">
            <a:extLst xmlns:a="http://schemas.openxmlformats.org/drawingml/2006/main">
              <a:ext uri="{FF2B5EF4-FFF2-40B4-BE49-F238E27FC236}">
                <a16:creationId xmlns:a16="http://schemas.microsoft.com/office/drawing/2014/main" id="{D72CDA40-84A3-49EB-AFF9-175BF8CC4474}"/>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Retrieve scoped records. Treat documents and external tool output as untrusted content.</a:t>
            </a:r>
          </a:p>
        </p:txBody>
      </p:sp>
      <p:sp>
        <p:nvSpPr>
          <p:cNvPr id="8" name="">
            <a:extLst xmlns:a="http://schemas.openxmlformats.org/drawingml/2006/main">
              <a:ext uri="{FF2B5EF4-FFF2-40B4-BE49-F238E27FC236}">
                <a16:creationId xmlns:a16="http://schemas.microsoft.com/office/drawing/2014/main" id="{2D606D95-17A8-449A-9B6B-8EF005B5F481}"/>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30B0798-2B85-44BD-8BC4-0868A3BB4F4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Prepare</a:t>
            </a:r>
          </a:p>
        </p:txBody>
      </p:sp>
      <p:sp>
        <p:nvSpPr>
          <p:cNvPr id="10" name="">
            <a:extLst xmlns:a="http://schemas.openxmlformats.org/drawingml/2006/main">
              <a:ext uri="{FF2B5EF4-FFF2-40B4-BE49-F238E27FC236}">
                <a16:creationId xmlns:a16="http://schemas.microsoft.com/office/drawing/2014/main" id="{FDD7B553-315A-40EE-A690-24A8B9A6DDE4}"/>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Create a proposed action and show the evidence, changes and business reason.</a:t>
            </a:r>
          </a:p>
        </p:txBody>
      </p:sp>
      <p:sp>
        <p:nvSpPr>
          <p:cNvPr id="11" name="">
            <a:extLst xmlns:a="http://schemas.openxmlformats.org/drawingml/2006/main">
              <a:ext uri="{FF2B5EF4-FFF2-40B4-BE49-F238E27FC236}">
                <a16:creationId xmlns:a16="http://schemas.microsoft.com/office/drawing/2014/main" id="{BA036265-8D09-4AB3-A735-0937DF60D960}"/>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0E64B8F-E346-4E55-A1B9-5A5D4CA361D8}"/>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Commit</a:t>
            </a:r>
          </a:p>
        </p:txBody>
      </p:sp>
      <p:sp>
        <p:nvSpPr>
          <p:cNvPr id="13" name="">
            <a:extLst xmlns:a="http://schemas.openxmlformats.org/drawingml/2006/main">
              <a:ext uri="{FF2B5EF4-FFF2-40B4-BE49-F238E27FC236}">
                <a16:creationId xmlns:a16="http://schemas.microsoft.com/office/drawing/2014/main" id="{63EB4C40-50E1-46E8-BCE1-10EDD60E3FA5}"/>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authority and approvals again at execution. Return the system receipt.</a:t>
            </a:r>
          </a:p>
        </p:txBody>
      </p:sp>
      <p:sp>
        <p:nvSpPr>
          <p:cNvPr id="14" name="">
            <a:extLst xmlns:a="http://schemas.openxmlformats.org/drawingml/2006/main">
              <a:ext uri="{FF2B5EF4-FFF2-40B4-BE49-F238E27FC236}">
                <a16:creationId xmlns:a16="http://schemas.microsoft.com/office/drawing/2014/main" id="{928F7F64-EF61-45ED-8AC7-59F23E82471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2B7165E3-3852-4B57-A69D-90CB4833BE9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8BAE5BF-194D-496C-8723-DB7D4B3BEAF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90D5AC3C-7F48-4803-AC1D-3D49180DF0A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34</a:t>
            </a:r>
          </a:p>
        </p:txBody>
      </p:sp>
    </p:spTree>
    <p:extLst>
      <p:ext uri="{BB962C8B-B14F-4D97-AF65-F5344CB8AC3E}">
        <p14:creationId xmlns:p14="http://schemas.microsoft.com/office/powerpoint/2010/main" val="619942607"/>
      </p:ext>
    </p:extLst>
  </p:cSld>
</p:sld>
</file>

<file path=ppt/slides/slide1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9e2538fa0bb24c3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6BE7A7-9DD4-4D92-B1A3-C47C11CD62F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Reconciliation workspace</a:t>
            </a:r>
          </a:p>
        </p:txBody>
      </p:sp>
      <p:sp>
        <p:nvSpPr>
          <p:cNvPr id="3" name="">
            <a:extLst xmlns:a="http://schemas.openxmlformats.org/drawingml/2006/main">
              <a:ext uri="{FF2B5EF4-FFF2-40B4-BE49-F238E27FC236}">
                <a16:creationId xmlns:a16="http://schemas.microsoft.com/office/drawing/2014/main" id="{0A2A99CB-D39C-400D-BC8B-50C96952E44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1B11E90-8DB8-45BE-BD24-30D74E48653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61D44C5D-4B14-4347-AB6B-ED9F67CEA916}"/>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34DBE7FF-3BBE-4DCB-BFB7-00E4321377DD}"/>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679E2213-FCCC-4DBD-8B02-9EC5AAFDB8DA}"/>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Data agent</a:t>
            </a:r>
          </a:p>
        </p:txBody>
      </p:sp>
      <p:sp>
        <p:nvSpPr>
          <p:cNvPr id="8" name="">
            <a:extLst xmlns:a="http://schemas.openxmlformats.org/drawingml/2006/main">
              <a:ext uri="{FF2B5EF4-FFF2-40B4-BE49-F238E27FC236}">
                <a16:creationId xmlns:a16="http://schemas.microsoft.com/office/drawing/2014/main" id="{C2B171D2-6EE1-48E7-B532-0C52BB0C3FBF}"/>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Validate account, currency and period.</a:t>
            </a:r>
          </a:p>
        </p:txBody>
      </p:sp>
      <p:sp>
        <p:nvSpPr>
          <p:cNvPr id="9" name="">
            <a:extLst xmlns:a="http://schemas.openxmlformats.org/drawingml/2006/main">
              <a:ext uri="{FF2B5EF4-FFF2-40B4-BE49-F238E27FC236}">
                <a16:creationId xmlns:a16="http://schemas.microsoft.com/office/drawing/2014/main" id="{315BBA1B-C1BF-4FB4-8725-1130EEBB2713}"/>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F01E2D1-9C62-43E5-9212-D3A9A800CA2D}"/>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C995C9DC-7D93-44F9-8CB4-03B90AA75857}"/>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Matching engine</a:t>
            </a:r>
          </a:p>
        </p:txBody>
      </p:sp>
      <p:sp>
        <p:nvSpPr>
          <p:cNvPr id="12" name="">
            <a:extLst xmlns:a="http://schemas.openxmlformats.org/drawingml/2006/main">
              <a:ext uri="{FF2B5EF4-FFF2-40B4-BE49-F238E27FC236}">
                <a16:creationId xmlns:a16="http://schemas.microsoft.com/office/drawing/2014/main" id="{592D4F07-63C9-409F-98FC-16B77E512854}"/>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Run deterministic matching and tolerances.</a:t>
            </a:r>
          </a:p>
        </p:txBody>
      </p:sp>
      <p:sp>
        <p:nvSpPr>
          <p:cNvPr id="13" name="">
            <a:extLst xmlns:a="http://schemas.openxmlformats.org/drawingml/2006/main">
              <a:ext uri="{FF2B5EF4-FFF2-40B4-BE49-F238E27FC236}">
                <a16:creationId xmlns:a16="http://schemas.microsoft.com/office/drawing/2014/main" id="{85C0E5A2-7ACC-420B-9F47-A097E066600B}"/>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B9140FF-5006-4743-9E2E-B16086780487}"/>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5EE80DF1-2778-4B7F-AAAF-26C3A8E03AAB}"/>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Investigation agent</a:t>
            </a:r>
          </a:p>
        </p:txBody>
      </p:sp>
      <p:sp>
        <p:nvSpPr>
          <p:cNvPr id="16" name="">
            <a:extLst xmlns:a="http://schemas.openxmlformats.org/drawingml/2006/main">
              <a:ext uri="{FF2B5EF4-FFF2-40B4-BE49-F238E27FC236}">
                <a16:creationId xmlns:a16="http://schemas.microsoft.com/office/drawing/2014/main" id="{B7C47018-18A4-4442-BD89-E442BC02323B}"/>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Explain breaks with transaction evidence.</a:t>
            </a:r>
          </a:p>
        </p:txBody>
      </p:sp>
      <p:sp>
        <p:nvSpPr>
          <p:cNvPr id="17" name="">
            <a:extLst xmlns:a="http://schemas.openxmlformats.org/drawingml/2006/main">
              <a:ext uri="{FF2B5EF4-FFF2-40B4-BE49-F238E27FC236}">
                <a16:creationId xmlns:a16="http://schemas.microsoft.com/office/drawing/2014/main" id="{3D52FD01-7912-4CB6-80F5-BDE36B668830}"/>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C652BA7-D285-422A-8512-E79BA95AAC4B}"/>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EE791468-5CBB-493B-8158-87C6F99804F6}"/>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Controller</a:t>
            </a:r>
          </a:p>
        </p:txBody>
      </p:sp>
      <p:sp>
        <p:nvSpPr>
          <p:cNvPr id="20" name="">
            <a:extLst xmlns:a="http://schemas.openxmlformats.org/drawingml/2006/main">
              <a:ext uri="{FF2B5EF4-FFF2-40B4-BE49-F238E27FC236}">
                <a16:creationId xmlns:a16="http://schemas.microsoft.com/office/drawing/2014/main" id="{3D3BECCC-F77C-4216-A4A4-3FFD1D74BA24}"/>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Controller approves disposition or posting.</a:t>
            </a:r>
          </a:p>
        </p:txBody>
      </p:sp>
      <p:sp>
        <p:nvSpPr>
          <p:cNvPr id="24" name="">
            <a:extLst xmlns:a="http://schemas.openxmlformats.org/drawingml/2006/main">
              <a:ext uri="{FF2B5EF4-FFF2-40B4-BE49-F238E27FC236}">
                <a16:creationId xmlns:a16="http://schemas.microsoft.com/office/drawing/2014/main" id="{B436C593-61BD-447F-9C92-A44254340B1C}"/>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D21F1FDF-1FC6-40E4-9C80-6FAFD2FDB35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01987CDD-CC32-4A26-9CF4-171DFAC9F70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B341D5FD-5718-4F31-AD30-FBC07F4C346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F556C418-DB42-4559-8422-0CAA390ACA0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12 / 34</a:t>
            </a:r>
          </a:p>
        </p:txBody>
      </p:sp>
    </p:spTree>
    <p:extLst>
      <p:ext uri="{BB962C8B-B14F-4D97-AF65-F5344CB8AC3E}">
        <p14:creationId xmlns:p14="http://schemas.microsoft.com/office/powerpoint/2010/main" val="1578816097"/>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0dc77e51ed4471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00817B5-FD86-4059-B5DC-6F0029C02AD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Reconciliation workspace: decisions and value</a:t>
            </a:r>
          </a:p>
        </p:txBody>
      </p:sp>
      <p:sp>
        <p:nvSpPr>
          <p:cNvPr id="3" name="">
            <a:extLst xmlns:a="http://schemas.openxmlformats.org/drawingml/2006/main">
              <a:ext uri="{FF2B5EF4-FFF2-40B4-BE49-F238E27FC236}">
                <a16:creationId xmlns:a16="http://schemas.microsoft.com/office/drawing/2014/main" id="{247DE24D-53AE-4F20-9DB3-73C67C490F7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B83A799-ACC1-4613-97CB-D4761F27BED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D82A6933-45BC-400F-A451-EC56331D2AF9}"/>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6B43A2A-B531-4FCA-AAC3-3E5AFBDBFE9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E6FA56AC-9BDF-477D-9DB6-2F7C08FE0A40}"/>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Ledger, settlement and bank statement data. Preserve source versions and timestamps.</a:t>
            </a:r>
          </a:p>
        </p:txBody>
      </p:sp>
      <p:sp>
        <p:nvSpPr>
          <p:cNvPr id="8" name="">
            <a:extLst xmlns:a="http://schemas.openxmlformats.org/drawingml/2006/main">
              <a:ext uri="{FF2B5EF4-FFF2-40B4-BE49-F238E27FC236}">
                <a16:creationId xmlns:a16="http://schemas.microsoft.com/office/drawing/2014/main" id="{AEBE5F48-F681-4C0C-97DE-3EE8B27D31EF}"/>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96DDC2E-AE0F-43F0-AA90-AF14DF39AD2B}"/>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06B29547-EF09-4673-AA41-B7D38E8F8F97}"/>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Reconciled positions and tracked exceptions. Attach outstanding issues and approval history.</a:t>
            </a:r>
          </a:p>
        </p:txBody>
      </p:sp>
      <p:sp>
        <p:nvSpPr>
          <p:cNvPr id="11" name="">
            <a:extLst xmlns:a="http://schemas.openxmlformats.org/drawingml/2006/main">
              <a:ext uri="{FF2B5EF4-FFF2-40B4-BE49-F238E27FC236}">
                <a16:creationId xmlns:a16="http://schemas.microsoft.com/office/drawing/2014/main" id="{665471F6-E9C6-4527-8A42-EA5D1C5D869B}"/>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FE3D150F-5CD8-4D42-B226-C3C916AFEAC6}"/>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3F2AF9A3-0822-4EB6-A491-F33D580D6934}"/>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Separate proposed matches from posted adjustments; dual control for financial writes.</a:t>
            </a:r>
          </a:p>
        </p:txBody>
      </p:sp>
      <p:sp>
        <p:nvSpPr>
          <p:cNvPr id="14" name="">
            <a:extLst xmlns:a="http://schemas.openxmlformats.org/drawingml/2006/main">
              <a:ext uri="{FF2B5EF4-FFF2-40B4-BE49-F238E27FC236}">
                <a16:creationId xmlns:a16="http://schemas.microsoft.com/office/drawing/2014/main" id="{0177AF0B-BB91-4CFC-AD8F-6463253E494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F67ACDA0-E2DF-4AC6-9C4C-321B3331B5F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4AA5130-BEFD-4787-8253-A0A30B43C4C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F60C8C5D-DEB5-4031-944A-A3064DDA397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34</a:t>
            </a:r>
          </a:p>
        </p:txBody>
      </p:sp>
    </p:spTree>
    <p:extLst>
      <p:ext uri="{BB962C8B-B14F-4D97-AF65-F5344CB8AC3E}">
        <p14:creationId xmlns:p14="http://schemas.microsoft.com/office/powerpoint/2010/main" val="608264381"/>
      </p:ext>
    </p:extLst>
  </p:cSld>
</p:sld>
</file>

<file path=ppt/slides/slide1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97d741bbe24411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88A694-57C4-45A2-9CA7-D5D788463F4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Credit review preparation</a:t>
            </a:r>
          </a:p>
        </p:txBody>
      </p:sp>
      <p:sp>
        <p:nvSpPr>
          <p:cNvPr id="3" name="">
            <a:extLst xmlns:a="http://schemas.openxmlformats.org/drawingml/2006/main">
              <a:ext uri="{FF2B5EF4-FFF2-40B4-BE49-F238E27FC236}">
                <a16:creationId xmlns:a16="http://schemas.microsoft.com/office/drawing/2014/main" id="{5C41E737-0A38-4CBD-9340-9E457A643F7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8384815-5B43-4983-AEDD-C19E4E78414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8D5BB552-6CE3-460A-B69D-93B8E0D7C642}"/>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362303C-78B2-40A5-B3E1-909F4F2E8616}"/>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83EB94C8-31AD-460E-B0E5-4D663EFB2BDF}"/>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Document agent</a:t>
            </a:r>
          </a:p>
        </p:txBody>
      </p:sp>
      <p:sp>
        <p:nvSpPr>
          <p:cNvPr id="8" name="">
            <a:extLst xmlns:a="http://schemas.openxmlformats.org/drawingml/2006/main">
              <a:ext uri="{FF2B5EF4-FFF2-40B4-BE49-F238E27FC236}">
                <a16:creationId xmlns:a16="http://schemas.microsoft.com/office/drawing/2014/main" id="{4B7E2D2F-27E1-40A2-874D-B845B69F5D74}"/>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Collect consented borrower documents.</a:t>
            </a:r>
          </a:p>
        </p:txBody>
      </p:sp>
      <p:sp>
        <p:nvSpPr>
          <p:cNvPr id="9" name="">
            <a:extLst xmlns:a="http://schemas.openxmlformats.org/drawingml/2006/main">
              <a:ext uri="{FF2B5EF4-FFF2-40B4-BE49-F238E27FC236}">
                <a16:creationId xmlns:a16="http://schemas.microsoft.com/office/drawing/2014/main" id="{A3DC1197-38AD-4DB0-AC8E-7B99EE38C790}"/>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D4FF360-2629-4E3C-B922-AD4F6F003222}"/>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F9882098-3383-4E8D-AE74-995104D8462B}"/>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Quality agent</a:t>
            </a:r>
          </a:p>
        </p:txBody>
      </p:sp>
      <p:sp>
        <p:nvSpPr>
          <p:cNvPr id="12" name="">
            <a:extLst xmlns:a="http://schemas.openxmlformats.org/drawingml/2006/main">
              <a:ext uri="{FF2B5EF4-FFF2-40B4-BE49-F238E27FC236}">
                <a16:creationId xmlns:a16="http://schemas.microsoft.com/office/drawing/2014/main" id="{85385AA2-E7CA-45C3-9665-825704C38100}"/>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Validate completeness and source dates.</a:t>
            </a:r>
          </a:p>
        </p:txBody>
      </p:sp>
      <p:sp>
        <p:nvSpPr>
          <p:cNvPr id="13" name="">
            <a:extLst xmlns:a="http://schemas.openxmlformats.org/drawingml/2006/main">
              <a:ext uri="{FF2B5EF4-FFF2-40B4-BE49-F238E27FC236}">
                <a16:creationId xmlns:a16="http://schemas.microsoft.com/office/drawing/2014/main" id="{BB18DEBA-4552-4B4A-B4BD-10E451F1ED3F}"/>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CE82500-9B37-4816-A701-868BD0DA07C2}"/>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88A9AEA-D473-4218-8683-F79E39EA9E8F}"/>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Analysis agent</a:t>
            </a:r>
          </a:p>
        </p:txBody>
      </p:sp>
      <p:sp>
        <p:nvSpPr>
          <p:cNvPr id="16" name="">
            <a:extLst xmlns:a="http://schemas.openxmlformats.org/drawingml/2006/main">
              <a:ext uri="{FF2B5EF4-FFF2-40B4-BE49-F238E27FC236}">
                <a16:creationId xmlns:a16="http://schemas.microsoft.com/office/drawing/2014/main" id="{0DC968B7-85BA-4F8C-AA25-5EDF384A1651}"/>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Use approved ratio and covenant tools.</a:t>
            </a:r>
          </a:p>
        </p:txBody>
      </p:sp>
      <p:sp>
        <p:nvSpPr>
          <p:cNvPr id="17" name="">
            <a:extLst xmlns:a="http://schemas.openxmlformats.org/drawingml/2006/main">
              <a:ext uri="{FF2B5EF4-FFF2-40B4-BE49-F238E27FC236}">
                <a16:creationId xmlns:a16="http://schemas.microsoft.com/office/drawing/2014/main" id="{F55926A0-8718-4DE7-B019-FD8E18523524}"/>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9852BB5-71B8-4602-B03F-20B38700876B}"/>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07CD64CF-03BA-450B-BF9D-3EB407B53C9E}"/>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Credit officer</a:t>
            </a:r>
          </a:p>
        </p:txBody>
      </p:sp>
      <p:sp>
        <p:nvSpPr>
          <p:cNvPr id="20" name="">
            <a:extLst xmlns:a="http://schemas.openxmlformats.org/drawingml/2006/main">
              <a:ext uri="{FF2B5EF4-FFF2-40B4-BE49-F238E27FC236}">
                <a16:creationId xmlns:a16="http://schemas.microsoft.com/office/drawing/2014/main" id="{65126EF8-6394-43F0-ADC6-095573C10781}"/>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Credit officer reviews the evidence file.</a:t>
            </a:r>
          </a:p>
        </p:txBody>
      </p:sp>
      <p:sp>
        <p:nvSpPr>
          <p:cNvPr id="24" name="">
            <a:extLst xmlns:a="http://schemas.openxmlformats.org/drawingml/2006/main">
              <a:ext uri="{FF2B5EF4-FFF2-40B4-BE49-F238E27FC236}">
                <a16:creationId xmlns:a16="http://schemas.microsoft.com/office/drawing/2014/main" id="{2A9B0FE7-0288-42E8-A7E7-7161070EF29F}"/>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3FE56519-74A0-46E9-B384-328F7504C11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4AB90BCF-0318-4359-B6DE-BC676F5F616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C24EA529-B595-4B75-94B1-0345E796DAF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43F8E1E9-0A39-49F8-B4D9-9FF74EDB811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14 / 34</a:t>
            </a:r>
          </a:p>
        </p:txBody>
      </p:sp>
    </p:spTree>
    <p:extLst>
      <p:ext uri="{BB962C8B-B14F-4D97-AF65-F5344CB8AC3E}">
        <p14:creationId xmlns:p14="http://schemas.microsoft.com/office/powerpoint/2010/main" val="933140891"/>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dbcbb01eb594c4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DCD1E3E-7AE5-4E6A-A880-55CFE03C1FB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Credit review preparation: decisions and value</a:t>
            </a:r>
          </a:p>
        </p:txBody>
      </p:sp>
      <p:sp>
        <p:nvSpPr>
          <p:cNvPr id="3" name="">
            <a:extLst xmlns:a="http://schemas.openxmlformats.org/drawingml/2006/main">
              <a:ext uri="{FF2B5EF4-FFF2-40B4-BE49-F238E27FC236}">
                <a16:creationId xmlns:a16="http://schemas.microsoft.com/office/drawing/2014/main" id="{E0FBB9ED-0C37-4DF7-A94A-81B23DC792A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BA8E66A-E2D5-41E7-85DA-1382927E810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E9BD5A1C-3EC6-4934-AF73-3E45F7E16C9D}"/>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61CC015-7072-4407-94EF-D4B194EF65AA}"/>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4C79E103-DFB0-48D2-AC3A-82E05925A86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Financial statements and credit policy. Preserve source versions and timestamps.</a:t>
            </a:r>
          </a:p>
        </p:txBody>
      </p:sp>
      <p:sp>
        <p:nvSpPr>
          <p:cNvPr id="8" name="">
            <a:extLst xmlns:a="http://schemas.openxmlformats.org/drawingml/2006/main">
              <a:ext uri="{FF2B5EF4-FFF2-40B4-BE49-F238E27FC236}">
                <a16:creationId xmlns:a16="http://schemas.microsoft.com/office/drawing/2014/main" id="{4A36C3F8-830D-4773-8D7C-2F602AEAD17F}"/>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1D859C6-1702-43CB-827E-64D87BBEBB99}"/>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4C31A541-FF8C-4DE9-AFA4-A89A2FC233D6}"/>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Cited credit review pack with open questions. Attach outstanding issues and approval history.</a:t>
            </a:r>
          </a:p>
        </p:txBody>
      </p:sp>
      <p:sp>
        <p:nvSpPr>
          <p:cNvPr id="11" name="">
            <a:extLst xmlns:a="http://schemas.openxmlformats.org/drawingml/2006/main">
              <a:ext uri="{FF2B5EF4-FFF2-40B4-BE49-F238E27FC236}">
                <a16:creationId xmlns:a16="http://schemas.microsoft.com/office/drawing/2014/main" id="{86648B11-2BDA-412B-BA4E-6C03DFFE76E1}"/>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380B99E-3258-4047-8ADE-EF55B8FC23C5}"/>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0989CFD0-902F-4352-B570-CAC6197E4363}"/>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No autonomous lending decision or adverse-action reason; authorized reviewers own decisions.</a:t>
            </a:r>
          </a:p>
        </p:txBody>
      </p:sp>
      <p:sp>
        <p:nvSpPr>
          <p:cNvPr id="14" name="">
            <a:extLst xmlns:a="http://schemas.openxmlformats.org/drawingml/2006/main">
              <a:ext uri="{FF2B5EF4-FFF2-40B4-BE49-F238E27FC236}">
                <a16:creationId xmlns:a16="http://schemas.microsoft.com/office/drawing/2014/main" id="{9FF2E2BD-8819-4196-BA1B-178C62F618D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F5560904-FCD0-4FBE-A70E-5F0C0B7DC16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0D4C17C9-A9A1-4040-9B8C-F588D8BF4F6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670BE4FE-C899-4AE3-AC2B-D7AA0297663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34</a:t>
            </a:r>
          </a:p>
        </p:txBody>
      </p:sp>
    </p:spTree>
    <p:extLst>
      <p:ext uri="{BB962C8B-B14F-4D97-AF65-F5344CB8AC3E}">
        <p14:creationId xmlns:p14="http://schemas.microsoft.com/office/powerpoint/2010/main" val="2037340628"/>
      </p:ext>
    </p:extLst>
  </p:cSld>
</p:sld>
</file>

<file path=ppt/slides/slide1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6999e21945db42c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4A21B60-BDC1-4E25-AA80-80BA2453A80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Finance close workspace</a:t>
            </a:r>
          </a:p>
        </p:txBody>
      </p:sp>
      <p:sp>
        <p:nvSpPr>
          <p:cNvPr id="3" name="">
            <a:extLst xmlns:a="http://schemas.openxmlformats.org/drawingml/2006/main">
              <a:ext uri="{FF2B5EF4-FFF2-40B4-BE49-F238E27FC236}">
                <a16:creationId xmlns:a16="http://schemas.microsoft.com/office/drawing/2014/main" id="{3486BC4C-AE80-432E-A182-D15EB3F3420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9A294C1-4AD5-4462-9E62-A31A3A347DF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E2D1C39B-2496-4371-835E-15AF6D29F85B}"/>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DBCD963-B529-459A-8351-540E80400539}"/>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F787DF00-B8C2-4F9C-8C83-0B7F2D3A98CD}"/>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Close agent</a:t>
            </a:r>
          </a:p>
        </p:txBody>
      </p:sp>
      <p:sp>
        <p:nvSpPr>
          <p:cNvPr id="8" name="">
            <a:extLst xmlns:a="http://schemas.openxmlformats.org/drawingml/2006/main">
              <a:ext uri="{FF2B5EF4-FFF2-40B4-BE49-F238E27FC236}">
                <a16:creationId xmlns:a16="http://schemas.microsoft.com/office/drawing/2014/main" id="{50BBC39E-1F02-4BBC-9FCF-4C31108821BD}"/>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Coordinate dependencies and owners.</a:t>
            </a:r>
          </a:p>
        </p:txBody>
      </p:sp>
      <p:sp>
        <p:nvSpPr>
          <p:cNvPr id="9" name="">
            <a:extLst xmlns:a="http://schemas.openxmlformats.org/drawingml/2006/main">
              <a:ext uri="{FF2B5EF4-FFF2-40B4-BE49-F238E27FC236}">
                <a16:creationId xmlns:a16="http://schemas.microsoft.com/office/drawing/2014/main" id="{B4935204-4A8E-4822-B7D3-C04DA54E8047}"/>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25C4B0A-0CC8-42A6-8829-2AE99F78B47C}"/>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3FD8D75C-4EE0-4C59-9081-82DF617DB15A}"/>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Control agent</a:t>
            </a:r>
          </a:p>
        </p:txBody>
      </p:sp>
      <p:sp>
        <p:nvSpPr>
          <p:cNvPr id="12" name="">
            <a:extLst xmlns:a="http://schemas.openxmlformats.org/drawingml/2006/main">
              <a:ext uri="{FF2B5EF4-FFF2-40B4-BE49-F238E27FC236}">
                <a16:creationId xmlns:a16="http://schemas.microsoft.com/office/drawing/2014/main" id="{CF88C6EF-C02B-4B4F-B99C-92F0DE065E0E}"/>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Check balances against agreed controls.</a:t>
            </a:r>
          </a:p>
        </p:txBody>
      </p:sp>
      <p:sp>
        <p:nvSpPr>
          <p:cNvPr id="13" name="">
            <a:extLst xmlns:a="http://schemas.openxmlformats.org/drawingml/2006/main">
              <a:ext uri="{FF2B5EF4-FFF2-40B4-BE49-F238E27FC236}">
                <a16:creationId xmlns:a16="http://schemas.microsoft.com/office/drawing/2014/main" id="{B423C87C-4FBA-4B55-B69D-43DB459AD1BF}"/>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CE95387-967D-42A7-9A9E-FFCA7C602F7B}"/>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9B4110F4-63DF-40BC-8085-BEDE6AB3B0DE}"/>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Commentary agent</a:t>
            </a:r>
          </a:p>
        </p:txBody>
      </p:sp>
      <p:sp>
        <p:nvSpPr>
          <p:cNvPr id="16" name="">
            <a:extLst xmlns:a="http://schemas.openxmlformats.org/drawingml/2006/main">
              <a:ext uri="{FF2B5EF4-FFF2-40B4-BE49-F238E27FC236}">
                <a16:creationId xmlns:a16="http://schemas.microsoft.com/office/drawing/2014/main" id="{B7A1EF69-65B6-40A9-B425-D237593E10FC}"/>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Draft commentary tied to approved figures.</a:t>
            </a:r>
          </a:p>
        </p:txBody>
      </p:sp>
      <p:sp>
        <p:nvSpPr>
          <p:cNvPr id="17" name="">
            <a:extLst xmlns:a="http://schemas.openxmlformats.org/drawingml/2006/main">
              <a:ext uri="{FF2B5EF4-FFF2-40B4-BE49-F238E27FC236}">
                <a16:creationId xmlns:a16="http://schemas.microsoft.com/office/drawing/2014/main" id="{E04272E0-E698-425C-AFB7-2EB9E7BF955D}"/>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5E4081A7-16D0-4A19-9DB5-58660B0F2E49}"/>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0BEFDE50-71F2-420D-83AF-777F52C3204F}"/>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Controller</a:t>
            </a:r>
          </a:p>
        </p:txBody>
      </p:sp>
      <p:sp>
        <p:nvSpPr>
          <p:cNvPr id="20" name="">
            <a:extLst xmlns:a="http://schemas.openxmlformats.org/drawingml/2006/main">
              <a:ext uri="{FF2B5EF4-FFF2-40B4-BE49-F238E27FC236}">
                <a16:creationId xmlns:a16="http://schemas.microsoft.com/office/drawing/2014/main" id="{5F0EB0B0-9833-4C15-AEC0-B154E50B7FE2}"/>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Controller releases the close pack.</a:t>
            </a:r>
          </a:p>
        </p:txBody>
      </p:sp>
      <p:sp>
        <p:nvSpPr>
          <p:cNvPr id="24" name="">
            <a:extLst xmlns:a="http://schemas.openxmlformats.org/drawingml/2006/main">
              <a:ext uri="{FF2B5EF4-FFF2-40B4-BE49-F238E27FC236}">
                <a16:creationId xmlns:a16="http://schemas.microsoft.com/office/drawing/2014/main" id="{72B4694B-FB4E-480B-92A7-AAF9891FA4E4}"/>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5464561F-0926-4943-847A-F51BFB559CC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3489D5AC-4A7F-41FE-9959-0A6932BFDA1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881F9632-FF4C-47AD-B8DA-D5A84320B5D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B75ED7E2-5176-426D-8911-D42DFA69943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16 / 34</a:t>
            </a:r>
          </a:p>
        </p:txBody>
      </p:sp>
    </p:spTree>
    <p:extLst>
      <p:ext uri="{BB962C8B-B14F-4D97-AF65-F5344CB8AC3E}">
        <p14:creationId xmlns:p14="http://schemas.microsoft.com/office/powerpoint/2010/main" val="525649274"/>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fc0dbb2b74e439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BDFFB84-D14D-4D89-97BB-1999F2593F3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Finance close workspace: decisions and value</a:t>
            </a:r>
          </a:p>
        </p:txBody>
      </p:sp>
      <p:sp>
        <p:nvSpPr>
          <p:cNvPr id="3" name="">
            <a:extLst xmlns:a="http://schemas.openxmlformats.org/drawingml/2006/main">
              <a:ext uri="{FF2B5EF4-FFF2-40B4-BE49-F238E27FC236}">
                <a16:creationId xmlns:a16="http://schemas.microsoft.com/office/drawing/2014/main" id="{3F1D89C5-9FA6-4E63-B64E-714F021B839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0F70B94-E0A4-4434-9F7F-3FF0D2BC94C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5B76F237-DDE9-4240-B701-1441F2C21527}"/>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59C6B0C-1927-415A-B7C5-C1D1671D6F6E}"/>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F58E17F2-DFA5-439C-A8C2-D03A972096A4}"/>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ERP extracts and close checklists. Preserve source versions and timestamps.</a:t>
            </a:r>
          </a:p>
        </p:txBody>
      </p:sp>
      <p:sp>
        <p:nvSpPr>
          <p:cNvPr id="8" name="">
            <a:extLst xmlns:a="http://schemas.openxmlformats.org/drawingml/2006/main">
              <a:ext uri="{FF2B5EF4-FFF2-40B4-BE49-F238E27FC236}">
                <a16:creationId xmlns:a16="http://schemas.microsoft.com/office/drawing/2014/main" id="{71DBE074-FBB9-44A5-AEC7-72129B74293E}"/>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BFD7A01-7CB5-4508-AF90-AE707107EB07}"/>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12E567BB-660C-4DA6-9E98-A9ED30957D3C}"/>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Controlled close status and management commentary. Attach outstanding issues and approval history.</a:t>
            </a:r>
          </a:p>
        </p:txBody>
      </p:sp>
      <p:sp>
        <p:nvSpPr>
          <p:cNvPr id="11" name="">
            <a:extLst xmlns:a="http://schemas.openxmlformats.org/drawingml/2006/main">
              <a:ext uri="{FF2B5EF4-FFF2-40B4-BE49-F238E27FC236}">
                <a16:creationId xmlns:a16="http://schemas.microsoft.com/office/drawing/2014/main" id="{C5CC51E4-57A5-4220-AE41-FAB92FC0C4A0}"/>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1A3C26A-8B61-4C0B-A477-4206537363FB}"/>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8410130C-C7AD-4DA8-AD55-5B4187B860CB}"/>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Reopen changed evidence; preserve segregation of duties and sign-off history.</a:t>
            </a:r>
          </a:p>
        </p:txBody>
      </p:sp>
      <p:sp>
        <p:nvSpPr>
          <p:cNvPr id="14" name="">
            <a:extLst xmlns:a="http://schemas.openxmlformats.org/drawingml/2006/main">
              <a:ext uri="{FF2B5EF4-FFF2-40B4-BE49-F238E27FC236}">
                <a16:creationId xmlns:a16="http://schemas.microsoft.com/office/drawing/2014/main" id="{D30B9672-4B7D-4276-AD3E-2BD13293D90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3021D9BF-CB07-4D79-B8AC-7381DE1ADD4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928DA6A-FD86-4EEC-8B3A-8430827267F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D3F96A1A-8182-4B19-9A00-6FF596832F6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34</a:t>
            </a:r>
          </a:p>
        </p:txBody>
      </p:sp>
    </p:spTree>
    <p:extLst>
      <p:ext uri="{BB962C8B-B14F-4D97-AF65-F5344CB8AC3E}">
        <p14:creationId xmlns:p14="http://schemas.microsoft.com/office/powerpoint/2010/main" val="107886634"/>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8f38a8a7b6847b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232A4DC-63CB-4645-916D-A056D09F844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Package the workflow as an application</a:t>
            </a:r>
          </a:p>
        </p:txBody>
      </p:sp>
      <p:sp>
        <p:nvSpPr>
          <p:cNvPr id="3" name="">
            <a:extLst xmlns:a="http://schemas.openxmlformats.org/drawingml/2006/main">
              <a:ext uri="{FF2B5EF4-FFF2-40B4-BE49-F238E27FC236}">
                <a16:creationId xmlns:a16="http://schemas.microsoft.com/office/drawing/2014/main" id="{D5AD4A24-6C53-447D-B354-C85E4A1B274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9D0323E-7AD5-412C-B8D8-67D9ECF8065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Give each team the experience it needs while keeping shared controls.</a:t>
            </a:r>
          </a:p>
        </p:txBody>
      </p:sp>
      <p:sp>
        <p:nvSpPr>
          <p:cNvPr id="5" name="">
            <a:extLst xmlns:a="http://schemas.openxmlformats.org/drawingml/2006/main">
              <a:ext uri="{FF2B5EF4-FFF2-40B4-BE49-F238E27FC236}">
                <a16:creationId xmlns:a16="http://schemas.microsoft.com/office/drawing/2014/main" id="{3D2AF9B9-41C5-4BAC-8657-0CFA2846D290}"/>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42DCFD6-611A-41EE-84E4-CB388BF5CD54}"/>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Employee workspace</a:t>
            </a:r>
          </a:p>
        </p:txBody>
      </p:sp>
      <p:sp>
        <p:nvSpPr>
          <p:cNvPr id="7" name="">
            <a:extLst xmlns:a="http://schemas.openxmlformats.org/drawingml/2006/main">
              <a:ext uri="{FF2B5EF4-FFF2-40B4-BE49-F238E27FC236}">
                <a16:creationId xmlns:a16="http://schemas.microsoft.com/office/drawing/2014/main" id="{55CA9E1E-8DF0-4B5C-BB35-23325537C18B}"/>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Case queue, evidence viewer, progress and approval actions tailored to the role.</a:t>
            </a:r>
          </a:p>
        </p:txBody>
      </p:sp>
      <p:sp>
        <p:nvSpPr>
          <p:cNvPr id="8" name="">
            <a:extLst xmlns:a="http://schemas.openxmlformats.org/drawingml/2006/main">
              <a:ext uri="{FF2B5EF4-FFF2-40B4-BE49-F238E27FC236}">
                <a16:creationId xmlns:a16="http://schemas.microsoft.com/office/drawing/2014/main" id="{9A9C621B-2E88-41E2-A002-CC5DD68434B0}"/>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A62BC5D-75B3-4061-BD1C-9C69945ECB3A}"/>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Reusable solutions</a:t>
            </a:r>
          </a:p>
        </p:txBody>
      </p:sp>
      <p:sp>
        <p:nvSpPr>
          <p:cNvPr id="10" name="">
            <a:extLst xmlns:a="http://schemas.openxmlformats.org/drawingml/2006/main">
              <a:ext uri="{FF2B5EF4-FFF2-40B4-BE49-F238E27FC236}">
                <a16:creationId xmlns:a16="http://schemas.microsoft.com/office/drawing/2014/main" id="{C643DF2E-ECD5-4F11-ABAE-7E39FCCAD54E}"/>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Combine an intake agent, industry pack and reporting solution in one application.</a:t>
            </a:r>
          </a:p>
        </p:txBody>
      </p:sp>
      <p:sp>
        <p:nvSpPr>
          <p:cNvPr id="11" name="">
            <a:extLst xmlns:a="http://schemas.openxmlformats.org/drawingml/2006/main">
              <a:ext uri="{FF2B5EF4-FFF2-40B4-BE49-F238E27FC236}">
                <a16:creationId xmlns:a16="http://schemas.microsoft.com/office/drawing/2014/main" id="{EFCA71BF-D01D-4CAC-BE4A-73CD5371CC0B}"/>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EC7A34F-C3BC-4567-BE61-6D2DB3EFC132}"/>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Controlled distribution</a:t>
            </a:r>
          </a:p>
        </p:txBody>
      </p:sp>
      <p:sp>
        <p:nvSpPr>
          <p:cNvPr id="13" name="">
            <a:extLst xmlns:a="http://schemas.openxmlformats.org/drawingml/2006/main">
              <a:ext uri="{FF2B5EF4-FFF2-40B4-BE49-F238E27FC236}">
                <a16:creationId xmlns:a16="http://schemas.microsoft.com/office/drawing/2014/main" id="{BE5D1668-E8C0-451D-8739-016BFD01D76B}"/>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 the app, assign groups and enable permitted operations by business unit.</a:t>
            </a:r>
          </a:p>
        </p:txBody>
      </p:sp>
      <p:sp>
        <p:nvSpPr>
          <p:cNvPr id="14" name="">
            <a:extLst xmlns:a="http://schemas.openxmlformats.org/drawingml/2006/main">
              <a:ext uri="{FF2B5EF4-FFF2-40B4-BE49-F238E27FC236}">
                <a16:creationId xmlns:a16="http://schemas.microsoft.com/office/drawing/2014/main" id="{392380E0-A633-4066-88DB-0599C7246E0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CC9D4386-0059-47C1-81EE-69DE478FA41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8B4BEA5-8145-46DB-98BD-F8151E674B4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B91482EA-5C28-49A8-963A-86CA5F67125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34</a:t>
            </a:r>
          </a:p>
        </p:txBody>
      </p:sp>
    </p:spTree>
    <p:extLst>
      <p:ext uri="{BB962C8B-B14F-4D97-AF65-F5344CB8AC3E}">
        <p14:creationId xmlns:p14="http://schemas.microsoft.com/office/powerpoint/2010/main" val="1356232083"/>
      </p:ext>
    </p:extLst>
  </p:cSld>
</p:sld>
</file>

<file path=ppt/slides/slide19.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6b36460fc41447b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F6486D8-309E-442C-9A2E-89346001234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Integrate with the systems you operate</a:t>
            </a:r>
          </a:p>
        </p:txBody>
      </p:sp>
      <p:sp>
        <p:nvSpPr>
          <p:cNvPr id="3" name="">
            <a:extLst xmlns:a="http://schemas.openxmlformats.org/drawingml/2006/main">
              <a:ext uri="{FF2B5EF4-FFF2-40B4-BE49-F238E27FC236}">
                <a16:creationId xmlns:a16="http://schemas.microsoft.com/office/drawing/2014/main" id="{5B43D0DA-904E-453C-B21F-9FB993E0935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AFC0A1C-728D-49AD-BC3C-5EA62A7A703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Core banking · ERP · payment systems · treasury</a:t>
            </a:r>
          </a:p>
        </p:txBody>
      </p:sp>
      <p:sp>
        <p:nvSpPr>
          <p:cNvPr id="5" name="">
            <a:extLst xmlns:a="http://schemas.openxmlformats.org/drawingml/2006/main">
              <a:ext uri="{FF2B5EF4-FFF2-40B4-BE49-F238E27FC236}">
                <a16:creationId xmlns:a16="http://schemas.microsoft.com/office/drawing/2014/main" id="{F6432269-7DF1-4C5A-A99D-13A6EA760FEE}"/>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0F3C834-433E-4958-91D2-7376223E58D2}"/>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8700D4F8-0726-4B0A-A28D-79B86646BDB9}"/>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Business request</a:t>
            </a:r>
          </a:p>
        </p:txBody>
      </p:sp>
      <p:sp>
        <p:nvSpPr>
          <p:cNvPr id="8" name="">
            <a:extLst xmlns:a="http://schemas.openxmlformats.org/drawingml/2006/main">
              <a:ext uri="{FF2B5EF4-FFF2-40B4-BE49-F238E27FC236}">
                <a16:creationId xmlns:a16="http://schemas.microsoft.com/office/drawing/2014/main" id="{10F34CBA-88C9-4CB4-AB74-8548DC8ED202}"/>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Portal, application, event or scheduled job.</a:t>
            </a:r>
          </a:p>
        </p:txBody>
      </p:sp>
      <p:sp>
        <p:nvSpPr>
          <p:cNvPr id="9" name="">
            <a:extLst xmlns:a="http://schemas.openxmlformats.org/drawingml/2006/main">
              <a:ext uri="{FF2B5EF4-FFF2-40B4-BE49-F238E27FC236}">
                <a16:creationId xmlns:a16="http://schemas.microsoft.com/office/drawing/2014/main" id="{F0BEA7A3-EBF2-461D-A95B-50911A6D69C1}"/>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A9EEA2B-566F-4AF8-8079-B63F8840C19C}"/>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2AE61E49-28B9-40D0-A2F3-F5A45A9FE827}"/>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Cortex control</a:t>
            </a:r>
          </a:p>
        </p:txBody>
      </p:sp>
      <p:sp>
        <p:nvSpPr>
          <p:cNvPr id="12" name="">
            <a:extLst xmlns:a="http://schemas.openxmlformats.org/drawingml/2006/main">
              <a:ext uri="{FF2B5EF4-FFF2-40B4-BE49-F238E27FC236}">
                <a16:creationId xmlns:a16="http://schemas.microsoft.com/office/drawing/2014/main" id="{DBB5B6BB-22D5-4CBF-B0AC-9E27D0428399}"/>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Identity, role, purpose and permitted action.</a:t>
            </a:r>
          </a:p>
        </p:txBody>
      </p:sp>
      <p:sp>
        <p:nvSpPr>
          <p:cNvPr id="13" name="">
            <a:extLst xmlns:a="http://schemas.openxmlformats.org/drawingml/2006/main">
              <a:ext uri="{FF2B5EF4-FFF2-40B4-BE49-F238E27FC236}">
                <a16:creationId xmlns:a16="http://schemas.microsoft.com/office/drawing/2014/main" id="{7C207296-E7BD-424C-AB8A-24E88700E4A4}"/>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5700E55-D52A-416B-B602-B84E1CA87C44}"/>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202C657E-17AB-4C93-9E27-F7DEBCECB179}"/>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API / MCP</a:t>
            </a:r>
          </a:p>
        </p:txBody>
      </p:sp>
      <p:sp>
        <p:nvSpPr>
          <p:cNvPr id="16" name="">
            <a:extLst xmlns:a="http://schemas.openxmlformats.org/drawingml/2006/main">
              <a:ext uri="{FF2B5EF4-FFF2-40B4-BE49-F238E27FC236}">
                <a16:creationId xmlns:a16="http://schemas.microsoft.com/office/drawing/2014/main" id="{E20202FD-9ABD-45B1-8E61-1212BC464396}"/>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Typed contract, explicit tool allowlist and scoped credentials.</a:t>
            </a:r>
          </a:p>
        </p:txBody>
      </p:sp>
      <p:sp>
        <p:nvSpPr>
          <p:cNvPr id="17" name="">
            <a:extLst xmlns:a="http://schemas.openxmlformats.org/drawingml/2006/main">
              <a:ext uri="{FF2B5EF4-FFF2-40B4-BE49-F238E27FC236}">
                <a16:creationId xmlns:a16="http://schemas.microsoft.com/office/drawing/2014/main" id="{381BB052-1982-4ED8-BB4C-6E7225B66D46}"/>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1841FD9-6BDC-4306-B52D-BEE2CCC635B7}"/>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7E13B007-EA22-4716-BBC2-D2BFB0C78A99}"/>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System of record</a:t>
            </a:r>
          </a:p>
        </p:txBody>
      </p:sp>
      <p:sp>
        <p:nvSpPr>
          <p:cNvPr id="20" name="">
            <a:extLst xmlns:a="http://schemas.openxmlformats.org/drawingml/2006/main">
              <a:ext uri="{FF2B5EF4-FFF2-40B4-BE49-F238E27FC236}">
                <a16:creationId xmlns:a16="http://schemas.microsoft.com/office/drawing/2014/main" id="{5DC12AD2-B340-4632-8F2A-B6548B365C8B}"/>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Execute approved action; return status and receipt.</a:t>
            </a:r>
          </a:p>
        </p:txBody>
      </p:sp>
      <p:sp>
        <p:nvSpPr>
          <p:cNvPr id="24" name="">
            <a:extLst xmlns:a="http://schemas.openxmlformats.org/drawingml/2006/main">
              <a:ext uri="{FF2B5EF4-FFF2-40B4-BE49-F238E27FC236}">
                <a16:creationId xmlns:a16="http://schemas.microsoft.com/office/drawing/2014/main" id="{B68FC7FA-EFE1-4594-AB47-8ECB06D4D42F}"/>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Preserve the system of record. Legacy applications may need adapters or controlled batch interfaces.</a:t>
            </a:r>
          </a:p>
        </p:txBody>
      </p:sp>
      <p:sp>
        <p:nvSpPr>
          <p:cNvPr id="25" name="">
            <a:extLst xmlns:a="http://schemas.openxmlformats.org/drawingml/2006/main">
              <a:ext uri="{FF2B5EF4-FFF2-40B4-BE49-F238E27FC236}">
                <a16:creationId xmlns:a16="http://schemas.microsoft.com/office/drawing/2014/main" id="{16D69BE0-E0E5-47E2-AAC2-C7A49BC1FFB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5978E392-0769-4AF4-ACED-FF0BB42C737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32B47F8D-3D95-4CEB-B3FE-C9FAB97CE81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1652C17D-8930-445F-B0C3-F7C44F427FE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19 / 34</a:t>
            </a:r>
          </a:p>
        </p:txBody>
      </p:sp>
    </p:spTree>
    <p:extLst>
      <p:ext uri="{BB962C8B-B14F-4D97-AF65-F5344CB8AC3E}">
        <p14:creationId xmlns:p14="http://schemas.microsoft.com/office/powerpoint/2010/main" val="1916681800"/>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274ed60e73549f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178B3A1-64B3-45E0-98F2-756D798250F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API and MCP integration choices</a:t>
            </a:r>
          </a:p>
        </p:txBody>
      </p:sp>
      <p:sp>
        <p:nvSpPr>
          <p:cNvPr id="3" name="">
            <a:extLst xmlns:a="http://schemas.openxmlformats.org/drawingml/2006/main">
              <a:ext uri="{FF2B5EF4-FFF2-40B4-BE49-F238E27FC236}">
                <a16:creationId xmlns:a16="http://schemas.microsoft.com/office/drawing/2014/main" id="{1ADBB287-3552-4432-939F-57F2F99DAA4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3FF08CF-6FAA-419A-8A03-001E5C89F72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Select the interface that fits the task and the control requirements.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Interface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Business fit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Required control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REST / OpenAPI</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Known operations with typed contracts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Scoped identity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MCP tools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Discoverable approved tools for agents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Explicit allowlist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Events / queues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Long-running work and asynchronous results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Replay protection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Legacy adapters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Batch or older system access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Reconciliation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81937180-101A-45BA-AC7F-9C238124FBF1}"/>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1D006B2-02E0-4F5F-AC78-EB975FB1D21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61A2C71D-FBF6-432B-B98B-FE3E2196E8A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0FB1FF26-CF61-4543-86E8-26322D2C9B0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9E79E960-C884-46A4-9416-E7B861683C1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34</a:t>
            </a:r>
          </a:p>
        </p:txBody>
      </p:sp>
    </p:spTree>
    <p:extLst>
      <p:ext uri="{BB962C8B-B14F-4D97-AF65-F5344CB8AC3E}">
        <p14:creationId xmlns:p14="http://schemas.microsoft.com/office/powerpoint/2010/main" val="574336257"/>
      </p:ext>
    </p:extLst>
  </p:cSld>
</p:sld>
</file>

<file path=ppt/slides/slide2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29f9df52a154b3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3662408-C8C0-4073-BA37-40996EC9934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Bring your own agent into the control model</a:t>
            </a:r>
          </a:p>
        </p:txBody>
      </p:sp>
      <p:sp>
        <p:nvSpPr>
          <p:cNvPr id="3" name="">
            <a:extLst xmlns:a="http://schemas.openxmlformats.org/drawingml/2006/main">
              <a:ext uri="{FF2B5EF4-FFF2-40B4-BE49-F238E27FC236}">
                <a16:creationId xmlns:a16="http://schemas.microsoft.com/office/drawing/2014/main" id="{99273AC3-707D-49D9-967A-7C261B04F5B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C0172E5-A876-47AF-92E7-E972B8F228E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Retain specialist logic while introducing consistent governance.</a:t>
            </a:r>
          </a:p>
        </p:txBody>
      </p:sp>
      <p:sp>
        <p:nvSpPr>
          <p:cNvPr id="5" name="">
            <a:extLst xmlns:a="http://schemas.openxmlformats.org/drawingml/2006/main">
              <a:ext uri="{FF2B5EF4-FFF2-40B4-BE49-F238E27FC236}">
                <a16:creationId xmlns:a16="http://schemas.microsoft.com/office/drawing/2014/main" id="{8809C619-A816-497E-9918-2F0929834552}"/>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B223DAB-408F-49BD-990A-F286F2A1C221}"/>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BB66AD3F-3D8A-496D-AD17-E0937A4CE02C}"/>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Register</a:t>
            </a:r>
          </a:p>
        </p:txBody>
      </p:sp>
      <p:sp>
        <p:nvSpPr>
          <p:cNvPr id="8" name="">
            <a:extLst xmlns:a="http://schemas.openxmlformats.org/drawingml/2006/main">
              <a:ext uri="{FF2B5EF4-FFF2-40B4-BE49-F238E27FC236}">
                <a16:creationId xmlns:a16="http://schemas.microsoft.com/office/drawing/2014/main" id="{C0B96A4B-8C9D-421B-A792-7DA7CA63BBF5}"/>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Record owner, purpose, model, dependencies and version.</a:t>
            </a:r>
          </a:p>
        </p:txBody>
      </p:sp>
      <p:sp>
        <p:nvSpPr>
          <p:cNvPr id="9" name="">
            <a:extLst xmlns:a="http://schemas.openxmlformats.org/drawingml/2006/main">
              <a:ext uri="{FF2B5EF4-FFF2-40B4-BE49-F238E27FC236}">
                <a16:creationId xmlns:a16="http://schemas.microsoft.com/office/drawing/2014/main" id="{7A42D7AF-656D-4596-BBA8-673287E92912}"/>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864929B-6805-4FEF-AD6E-AF3B485431F3}"/>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101CBD87-3AA2-4720-9671-6F5AC06A669C}"/>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Connect</a:t>
            </a:r>
          </a:p>
        </p:txBody>
      </p:sp>
      <p:sp>
        <p:nvSpPr>
          <p:cNvPr id="12" name="">
            <a:extLst xmlns:a="http://schemas.openxmlformats.org/drawingml/2006/main">
              <a:ext uri="{FF2B5EF4-FFF2-40B4-BE49-F238E27FC236}">
                <a16:creationId xmlns:a16="http://schemas.microsoft.com/office/drawing/2014/main" id="{4388FB63-FA6C-4B87-A536-DAE257A33446}"/>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Route permitted tools and data through governed interfaces.</a:t>
            </a:r>
          </a:p>
        </p:txBody>
      </p:sp>
      <p:sp>
        <p:nvSpPr>
          <p:cNvPr id="13" name="">
            <a:extLst xmlns:a="http://schemas.openxmlformats.org/drawingml/2006/main">
              <a:ext uri="{FF2B5EF4-FFF2-40B4-BE49-F238E27FC236}">
                <a16:creationId xmlns:a16="http://schemas.microsoft.com/office/drawing/2014/main" id="{53863E27-6C63-4D9A-AEA4-647FFC9798AC}"/>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AAE8AA0-5864-41BB-BB14-8219ACF74424}"/>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2F789574-C856-4183-8B98-6DC722C90CB9}"/>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Evaluate</a:t>
            </a:r>
          </a:p>
        </p:txBody>
      </p:sp>
      <p:sp>
        <p:nvSpPr>
          <p:cNvPr id="16" name="">
            <a:extLst xmlns:a="http://schemas.openxmlformats.org/drawingml/2006/main">
              <a:ext uri="{FF2B5EF4-FFF2-40B4-BE49-F238E27FC236}">
                <a16:creationId xmlns:a16="http://schemas.microsoft.com/office/drawing/2014/main" id="{ACCEFCEF-C78F-4557-B90B-951A0CED1CE7}"/>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Test quality, leakage, permissions and failure behavior.</a:t>
            </a:r>
          </a:p>
        </p:txBody>
      </p:sp>
      <p:sp>
        <p:nvSpPr>
          <p:cNvPr id="17" name="">
            <a:extLst xmlns:a="http://schemas.openxmlformats.org/drawingml/2006/main">
              <a:ext uri="{FF2B5EF4-FFF2-40B4-BE49-F238E27FC236}">
                <a16:creationId xmlns:a16="http://schemas.microsoft.com/office/drawing/2014/main" id="{19FE7F9C-4F83-4EC9-949F-5BBB80E929D9}"/>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EF38D072-78C2-4F19-8CAA-F7583233840F}"/>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69130C68-A74C-4DB6-B615-38A014FC362C}"/>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Operate</a:t>
            </a:r>
          </a:p>
        </p:txBody>
      </p:sp>
      <p:sp>
        <p:nvSpPr>
          <p:cNvPr id="20" name="">
            <a:extLst xmlns:a="http://schemas.openxmlformats.org/drawingml/2006/main">
              <a:ext uri="{FF2B5EF4-FFF2-40B4-BE49-F238E27FC236}">
                <a16:creationId xmlns:a16="http://schemas.microsoft.com/office/drawing/2014/main" id="{BA755DDE-74B4-4C47-933B-0BF25B6D503C}"/>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Approve release, monitor traces and revoke access if needed.</a:t>
            </a:r>
          </a:p>
        </p:txBody>
      </p:sp>
      <p:sp>
        <p:nvSpPr>
          <p:cNvPr id="24" name="">
            <a:extLst xmlns:a="http://schemas.openxmlformats.org/drawingml/2006/main">
              <a:ext uri="{FF2B5EF4-FFF2-40B4-BE49-F238E27FC236}">
                <a16:creationId xmlns:a16="http://schemas.microsoft.com/office/drawing/2014/main" id="{E40898BB-A28F-4347-9525-01FE329C2925}"/>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Governance covers traffic routed through the boundary; remove direct bypass credentials.</a:t>
            </a:r>
          </a:p>
        </p:txBody>
      </p:sp>
      <p:sp>
        <p:nvSpPr>
          <p:cNvPr id="25" name="">
            <a:extLst xmlns:a="http://schemas.openxmlformats.org/drawingml/2006/main">
              <a:ext uri="{FF2B5EF4-FFF2-40B4-BE49-F238E27FC236}">
                <a16:creationId xmlns:a16="http://schemas.microsoft.com/office/drawing/2014/main" id="{25FF1D92-8960-44CB-95F5-C7356805ACD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7A6129B4-D8E8-41F7-B108-C96A211ABE0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A23F3818-DFF8-4A17-9BAD-BBCEB081C62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5F2A9052-C0CC-4991-BDEA-76249E2123E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21 / 34</a:t>
            </a:r>
          </a:p>
        </p:txBody>
      </p:sp>
    </p:spTree>
    <p:extLst>
      <p:ext uri="{BB962C8B-B14F-4D97-AF65-F5344CB8AC3E}">
        <p14:creationId xmlns:p14="http://schemas.microsoft.com/office/powerpoint/2010/main" val="2074808662"/>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a91215bb1de4bb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E34DF77-D80F-4EF7-BE8B-9D62EBD3367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Authority is explicit at every step</a:t>
            </a:r>
          </a:p>
        </p:txBody>
      </p:sp>
      <p:sp>
        <p:nvSpPr>
          <p:cNvPr id="3" name="">
            <a:extLst xmlns:a="http://schemas.openxmlformats.org/drawingml/2006/main">
              <a:ext uri="{FF2B5EF4-FFF2-40B4-BE49-F238E27FC236}">
                <a16:creationId xmlns:a16="http://schemas.microsoft.com/office/drawing/2014/main" id="{FEDE96A0-6B1D-4840-AE73-90B84525A69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D87178A-50F0-4F4F-BD79-770C1B33241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Separate assistance, approval and system execution.</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Operation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Policy for this application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Accountable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Retrieve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Only permitted sources and records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Data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Draft recommendation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Citations and limitations required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reviewer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Commit a change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Exact action and evidence approved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Authorized approver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Change an agent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Version, evaluate and approve release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Product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BAD1B95B-1A79-469E-BBF3-19599E7C7C9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9346678-2269-4C48-91AE-EF1AAD00276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812C1E76-818D-43EA-B711-67E5692EA56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DD3FF0DB-2AC8-41ED-B2B4-E42109148C5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28ECF045-585F-4752-B52F-8C79333AA94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34</a:t>
            </a:r>
          </a:p>
        </p:txBody>
      </p:sp>
    </p:spTree>
    <p:extLst>
      <p:ext uri="{BB962C8B-B14F-4D97-AF65-F5344CB8AC3E}">
        <p14:creationId xmlns:p14="http://schemas.microsoft.com/office/powerpoint/2010/main" val="1425297178"/>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aef54adc8fa438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DDEFDBB-C368-444A-B8B4-1A60F4C0F85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Risk controls that fit the industry</a:t>
            </a:r>
          </a:p>
        </p:txBody>
      </p:sp>
      <p:sp>
        <p:nvSpPr>
          <p:cNvPr id="3" name="">
            <a:extLst xmlns:a="http://schemas.openxmlformats.org/drawingml/2006/main">
              <a:ext uri="{FF2B5EF4-FFF2-40B4-BE49-F238E27FC236}">
                <a16:creationId xmlns:a16="http://schemas.microsoft.com/office/drawing/2014/main" id="{F753A9A7-5051-4080-A403-7510CD035D1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43565A4-12DA-4BEE-8FA8-D8F8BA8D3FA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An agent initiates an unauthorized financial action</a:t>
            </a:r>
          </a:p>
        </p:txBody>
      </p:sp>
      <p:sp>
        <p:nvSpPr>
          <p:cNvPr id="5" name="">
            <a:extLst xmlns:a="http://schemas.openxmlformats.org/drawingml/2006/main">
              <a:ext uri="{FF2B5EF4-FFF2-40B4-BE49-F238E27FC236}">
                <a16:creationId xmlns:a16="http://schemas.microsoft.com/office/drawing/2014/main" id="{F3CF3B10-6F32-443F-8788-E4B5ED8D9746}"/>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C485F43-8DDF-47E2-829C-A1AF8A49BCF0}"/>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Prevent</a:t>
            </a:r>
          </a:p>
        </p:txBody>
      </p:sp>
      <p:sp>
        <p:nvSpPr>
          <p:cNvPr id="7" name="">
            <a:extLst xmlns:a="http://schemas.openxmlformats.org/drawingml/2006/main">
              <a:ext uri="{FF2B5EF4-FFF2-40B4-BE49-F238E27FC236}">
                <a16:creationId xmlns:a16="http://schemas.microsoft.com/office/drawing/2014/main" id="{35405320-2B60-46F6-910C-59D4E1BBCBC3}"/>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Separate read and write permissions; enforce dual approval and idempotent posting.</a:t>
            </a:r>
          </a:p>
        </p:txBody>
      </p:sp>
      <p:sp>
        <p:nvSpPr>
          <p:cNvPr id="8" name="">
            <a:extLst xmlns:a="http://schemas.openxmlformats.org/drawingml/2006/main">
              <a:ext uri="{FF2B5EF4-FFF2-40B4-BE49-F238E27FC236}">
                <a16:creationId xmlns:a16="http://schemas.microsoft.com/office/drawing/2014/main" id="{EE6EB6DA-E64A-41AD-BEA9-D8D6BF5F8193}"/>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A3F09DD-E60E-415D-BF21-747D661B26E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Detect</a:t>
            </a:r>
          </a:p>
        </p:txBody>
      </p:sp>
      <p:sp>
        <p:nvSpPr>
          <p:cNvPr id="10" name="">
            <a:extLst xmlns:a="http://schemas.openxmlformats.org/drawingml/2006/main">
              <a:ext uri="{FF2B5EF4-FFF2-40B4-BE49-F238E27FC236}">
                <a16:creationId xmlns:a16="http://schemas.microsoft.com/office/drawing/2014/main" id="{B84ACE89-BE51-4785-AE06-8F28ECDF86CD}"/>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independent checks, source comparisons and policy telemetry. Investigate near misses.</a:t>
            </a:r>
          </a:p>
        </p:txBody>
      </p:sp>
      <p:sp>
        <p:nvSpPr>
          <p:cNvPr id="11" name="">
            <a:extLst xmlns:a="http://schemas.openxmlformats.org/drawingml/2006/main">
              <a:ext uri="{FF2B5EF4-FFF2-40B4-BE49-F238E27FC236}">
                <a16:creationId xmlns:a16="http://schemas.microsoft.com/office/drawing/2014/main" id="{6BE74F45-A682-4A38-8FC2-117981059C20}"/>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14E2DA7-AE5B-4303-BC2D-F63C868C6C16}"/>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Respond</a:t>
            </a:r>
          </a:p>
        </p:txBody>
      </p:sp>
      <p:sp>
        <p:nvSpPr>
          <p:cNvPr id="13" name="">
            <a:extLst xmlns:a="http://schemas.openxmlformats.org/drawingml/2006/main">
              <a:ext uri="{FF2B5EF4-FFF2-40B4-BE49-F238E27FC236}">
                <a16:creationId xmlns:a16="http://schemas.microsoft.com/office/drawing/2014/main" id="{746FA581-09C1-421B-9CB1-CEB43931DAFD}"/>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Hold the workflow, notify the owner and preserve evidence. Recover through the system’s supported process.</a:t>
            </a:r>
          </a:p>
        </p:txBody>
      </p:sp>
      <p:sp>
        <p:nvSpPr>
          <p:cNvPr id="14" name="">
            <a:extLst xmlns:a="http://schemas.openxmlformats.org/drawingml/2006/main">
              <a:ext uri="{FF2B5EF4-FFF2-40B4-BE49-F238E27FC236}">
                <a16:creationId xmlns:a16="http://schemas.microsoft.com/office/drawing/2014/main" id="{616B8804-3E60-4069-A690-4DB3DFA7CFB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3DD62F1D-5D71-4331-837A-7C4F9F6661E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4EC25A6-18F7-4F49-84DD-B2FEB86A239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BC97A4E5-09EC-48C9-BC0B-97C9F09ADC3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34</a:t>
            </a:r>
          </a:p>
        </p:txBody>
      </p:sp>
    </p:spTree>
    <p:extLst>
      <p:ext uri="{BB962C8B-B14F-4D97-AF65-F5344CB8AC3E}">
        <p14:creationId xmlns:p14="http://schemas.microsoft.com/office/powerpoint/2010/main" val="55527512"/>
      </p:ext>
    </p:extLst>
  </p:cSld>
</p:sld>
</file>

<file path=ppt/slides/slide2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aa38452a4874bb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1BCFAAB-E06F-4A67-B5D5-3C25A0B17EF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Evaluate before every release</a:t>
            </a:r>
          </a:p>
        </p:txBody>
      </p:sp>
      <p:sp>
        <p:nvSpPr>
          <p:cNvPr id="3" name="">
            <a:extLst xmlns:a="http://schemas.openxmlformats.org/drawingml/2006/main">
              <a:ext uri="{FF2B5EF4-FFF2-40B4-BE49-F238E27FC236}">
                <a16:creationId xmlns:a16="http://schemas.microsoft.com/office/drawing/2014/main" id="{64203947-80EF-4D04-9CBC-588FDDF9D58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25BA6AF-0528-4C7A-BE0A-36E4B6423B2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Promote a version only when the business and control owners accept the evidence.</a:t>
            </a:r>
          </a:p>
        </p:txBody>
      </p:sp>
      <p:sp>
        <p:nvSpPr>
          <p:cNvPr id="5" name="">
            <a:extLst xmlns:a="http://schemas.openxmlformats.org/drawingml/2006/main">
              <a:ext uri="{FF2B5EF4-FFF2-40B4-BE49-F238E27FC236}">
                <a16:creationId xmlns:a16="http://schemas.microsoft.com/office/drawing/2014/main" id="{6D4BB384-7562-41A1-9E48-3345C535F096}"/>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38424EC-525D-4379-9656-08C89D59D8B1}"/>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quality</a:t>
            </a:r>
          </a:p>
        </p:txBody>
      </p:sp>
      <p:sp>
        <p:nvSpPr>
          <p:cNvPr id="7" name="">
            <a:extLst xmlns:a="http://schemas.openxmlformats.org/drawingml/2006/main">
              <a:ext uri="{FF2B5EF4-FFF2-40B4-BE49-F238E27FC236}">
                <a16:creationId xmlns:a16="http://schemas.microsoft.com/office/drawing/2014/main" id="{327D5148-2F54-4A77-A6D5-8CC1488F0B6E}"/>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representative cases, edge cases, missing data and conflicting evidence. Compare to a human-reviewed reference.</a:t>
            </a:r>
          </a:p>
        </p:txBody>
      </p:sp>
      <p:sp>
        <p:nvSpPr>
          <p:cNvPr id="8" name="">
            <a:extLst xmlns:a="http://schemas.openxmlformats.org/drawingml/2006/main">
              <a:ext uri="{FF2B5EF4-FFF2-40B4-BE49-F238E27FC236}">
                <a16:creationId xmlns:a16="http://schemas.microsoft.com/office/drawing/2014/main" id="{9EA0C76A-3044-4E5F-8964-8CA20FBF3E49}"/>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7591A4A-386E-4C0A-82C2-49DE4F96295C}"/>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behavior</a:t>
            </a:r>
          </a:p>
        </p:txBody>
      </p:sp>
      <p:sp>
        <p:nvSpPr>
          <p:cNvPr id="10" name="">
            <a:extLst xmlns:a="http://schemas.openxmlformats.org/drawingml/2006/main">
              <a:ext uri="{FF2B5EF4-FFF2-40B4-BE49-F238E27FC236}">
                <a16:creationId xmlns:a16="http://schemas.microsoft.com/office/drawing/2014/main" id="{5E8AB021-ECC9-439B-9DF8-A97D761D1FFF}"/>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denied access, injected instructions, approval changes and repeated requests.</a:t>
            </a:r>
          </a:p>
        </p:txBody>
      </p:sp>
      <p:sp>
        <p:nvSpPr>
          <p:cNvPr id="11" name="">
            <a:extLst xmlns:a="http://schemas.openxmlformats.org/drawingml/2006/main">
              <a:ext uri="{FF2B5EF4-FFF2-40B4-BE49-F238E27FC236}">
                <a16:creationId xmlns:a16="http://schemas.microsoft.com/office/drawing/2014/main" id="{4C2FDBCE-6F8E-4952-A4FC-628D8AE16FF9}"/>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F74CC9D3-4501-4BF8-92EB-7C0809A8746B}"/>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Operational fitness</a:t>
            </a:r>
          </a:p>
        </p:txBody>
      </p:sp>
      <p:sp>
        <p:nvSpPr>
          <p:cNvPr id="13" name="">
            <a:extLst xmlns:a="http://schemas.openxmlformats.org/drawingml/2006/main">
              <a:ext uri="{FF2B5EF4-FFF2-40B4-BE49-F238E27FC236}">
                <a16:creationId xmlns:a16="http://schemas.microsoft.com/office/drawing/2014/main" id="{FDB5E5DD-7C75-4CED-974A-524047C99194}"/>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latency, service failure, escalation and recovery under expected workload.</a:t>
            </a:r>
          </a:p>
        </p:txBody>
      </p:sp>
      <p:sp>
        <p:nvSpPr>
          <p:cNvPr id="14" name="">
            <a:extLst xmlns:a="http://schemas.openxmlformats.org/drawingml/2006/main">
              <a:ext uri="{FF2B5EF4-FFF2-40B4-BE49-F238E27FC236}">
                <a16:creationId xmlns:a16="http://schemas.microsoft.com/office/drawing/2014/main" id="{8D1CB953-C5C8-45B0-A4DA-DFBEEB49840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9E4859E7-370A-4F6F-9E3C-3BC0AF73075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E972EA2-C906-42D3-94C3-5BF41D8A107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2A9F06D5-356A-477D-890A-C6AB0892957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24 / 34</a:t>
            </a:r>
          </a:p>
        </p:txBody>
      </p:sp>
    </p:spTree>
    <p:extLst>
      <p:ext uri="{BB962C8B-B14F-4D97-AF65-F5344CB8AC3E}">
        <p14:creationId xmlns:p14="http://schemas.microsoft.com/office/powerpoint/2010/main" val="1924488265"/>
      </p:ext>
    </p:extLst>
  </p:cSld>
</p:sld>
</file>

<file path=ppt/slides/slide2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75ccc79c51c42d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D29CA66-81C1-4B03-8851-E2763619A41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Operate with a named owner</a:t>
            </a:r>
          </a:p>
        </p:txBody>
      </p:sp>
      <p:sp>
        <p:nvSpPr>
          <p:cNvPr id="3" name="">
            <a:extLst xmlns:a="http://schemas.openxmlformats.org/drawingml/2006/main">
              <a:ext uri="{FF2B5EF4-FFF2-40B4-BE49-F238E27FC236}">
                <a16:creationId xmlns:a16="http://schemas.microsoft.com/office/drawing/2014/main" id="{5A174B85-B32E-40B7-B859-9A72F2EB5E9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53830C2-D6BA-49E3-BC02-D3F9E023D39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One case should be understandable from request to final outcome.</a:t>
            </a:r>
          </a:p>
        </p:txBody>
      </p:sp>
      <p:sp>
        <p:nvSpPr>
          <p:cNvPr id="5" name="">
            <a:extLst xmlns:a="http://schemas.openxmlformats.org/drawingml/2006/main">
              <a:ext uri="{FF2B5EF4-FFF2-40B4-BE49-F238E27FC236}">
                <a16:creationId xmlns:a16="http://schemas.microsoft.com/office/drawing/2014/main" id="{E0B7C5E4-44F5-44D8-9BA7-873415D94AA5}"/>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06B900B-5DF4-406C-B720-DB8F482AB09A}"/>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Observe</a:t>
            </a:r>
          </a:p>
        </p:txBody>
      </p:sp>
      <p:sp>
        <p:nvSpPr>
          <p:cNvPr id="7" name="">
            <a:extLst xmlns:a="http://schemas.openxmlformats.org/drawingml/2006/main">
              <a:ext uri="{FF2B5EF4-FFF2-40B4-BE49-F238E27FC236}">
                <a16:creationId xmlns:a16="http://schemas.microsoft.com/office/drawing/2014/main" id="{F1C1BFC6-D8B2-4246-A876-26C1F76DEAAB}"/>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Trace source retrieval, tool calls, policy decisions, cost and response time.</a:t>
            </a:r>
          </a:p>
        </p:txBody>
      </p:sp>
      <p:sp>
        <p:nvSpPr>
          <p:cNvPr id="8" name="">
            <a:extLst xmlns:a="http://schemas.openxmlformats.org/drawingml/2006/main">
              <a:ext uri="{FF2B5EF4-FFF2-40B4-BE49-F238E27FC236}">
                <a16:creationId xmlns:a16="http://schemas.microsoft.com/office/drawing/2014/main" id="{00BABFB8-797D-49DF-AFB2-856AAC52089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414F2CC-D677-4E44-ABDE-132608189A9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Manage exceptions</a:t>
            </a:r>
          </a:p>
        </p:txBody>
      </p:sp>
      <p:sp>
        <p:nvSpPr>
          <p:cNvPr id="10" name="">
            <a:extLst xmlns:a="http://schemas.openxmlformats.org/drawingml/2006/main">
              <a:ext uri="{FF2B5EF4-FFF2-40B4-BE49-F238E27FC236}">
                <a16:creationId xmlns:a16="http://schemas.microsoft.com/office/drawing/2014/main" id="{6BB66EAB-DB7F-4D21-AD05-0E9EA3397F8C}"/>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Route failures to a staffed queue with ownership, due dates and safe retry rules.</a:t>
            </a:r>
          </a:p>
        </p:txBody>
      </p:sp>
      <p:sp>
        <p:nvSpPr>
          <p:cNvPr id="11" name="">
            <a:extLst xmlns:a="http://schemas.openxmlformats.org/drawingml/2006/main">
              <a:ext uri="{FF2B5EF4-FFF2-40B4-BE49-F238E27FC236}">
                <a16:creationId xmlns:a16="http://schemas.microsoft.com/office/drawing/2014/main" id="{22BD7055-9EE9-454D-9E07-DAE348D6FFC8}"/>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7E1ACED-4B22-423D-B0B1-69D2620A475B}"/>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Improve</a:t>
            </a:r>
          </a:p>
        </p:txBody>
      </p:sp>
      <p:sp>
        <p:nvSpPr>
          <p:cNvPr id="13" name="">
            <a:extLst xmlns:a="http://schemas.openxmlformats.org/drawingml/2006/main">
              <a:ext uri="{FF2B5EF4-FFF2-40B4-BE49-F238E27FC236}">
                <a16:creationId xmlns:a16="http://schemas.microsoft.com/office/drawing/2014/main" id="{947789F0-050F-4248-ADE8-9162D544103B}"/>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errors, retrain staff and release tested changes with a rollback plan.</a:t>
            </a:r>
          </a:p>
        </p:txBody>
      </p:sp>
      <p:sp>
        <p:nvSpPr>
          <p:cNvPr id="14" name="">
            <a:extLst xmlns:a="http://schemas.openxmlformats.org/drawingml/2006/main">
              <a:ext uri="{FF2B5EF4-FFF2-40B4-BE49-F238E27FC236}">
                <a16:creationId xmlns:a16="http://schemas.microsoft.com/office/drawing/2014/main" id="{231BCAC9-DD23-4923-A1CD-27A494E3856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8539418A-A82C-4563-A3FD-95EE42A6518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94FED88-BFF1-4B52-99EC-84C1E9AED8F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06DD1E27-52A2-4870-B780-869C07FDFA5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25 / 34</a:t>
            </a:r>
          </a:p>
        </p:txBody>
      </p:sp>
    </p:spTree>
    <p:extLst>
      <p:ext uri="{BB962C8B-B14F-4D97-AF65-F5344CB8AC3E}">
        <p14:creationId xmlns:p14="http://schemas.microsoft.com/office/powerpoint/2010/main" val="19884769"/>
      </p:ext>
    </p:extLst>
  </p:cSld>
</p:sld>
</file>

<file path=ppt/slides/slide2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675c9588e0d4ec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B4D9141-0B28-4387-8C32-34AA3933BB7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balanced scorecard</a:t>
            </a:r>
          </a:p>
        </p:txBody>
      </p:sp>
      <p:sp>
        <p:nvSpPr>
          <p:cNvPr id="3" name="">
            <a:extLst xmlns:a="http://schemas.openxmlformats.org/drawingml/2006/main">
              <a:ext uri="{FF2B5EF4-FFF2-40B4-BE49-F238E27FC236}">
                <a16:creationId xmlns:a16="http://schemas.microsoft.com/office/drawing/2014/main" id="{951C4378-D2DE-4476-B130-9413E7567E69}"/>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9B80B7C-099E-498B-8BDA-A13ED914311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Faster handling matters only when quality and control remain acceptable.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How to calculate 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Review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Aged breaks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consistent baseline and live cohorts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Preparation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Sample completed work and retained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Quality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Unauthorized write attempts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Track exceptions and reviewer corrections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Control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Cost per completion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All run costs / accepted completed cases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EC27A3F8-A0D3-4292-BC8F-E38F11965683}"/>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D5F11A2-C50F-4235-BE88-7421654DCF8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58454EA2-4E58-4FB9-8D10-A0CFFF29432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0553164B-A04B-40B0-84F8-21BB485C00F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A5EB1DBE-85C8-40A1-95DC-F5A1B22D58B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26 / 34</a:t>
            </a:r>
          </a:p>
        </p:txBody>
      </p:sp>
    </p:spTree>
    <p:extLst>
      <p:ext uri="{BB962C8B-B14F-4D97-AF65-F5344CB8AC3E}">
        <p14:creationId xmlns:p14="http://schemas.microsoft.com/office/powerpoint/2010/main" val="1383329091"/>
      </p:ext>
    </p:extLst>
  </p:cSld>
</p:sld>
</file>

<file path=ppt/slides/slide2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63b5a66821e4e0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2BA324D-C179-4680-8712-6C6A35D1250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Illustrative capacity case</a:t>
            </a:r>
          </a:p>
        </p:txBody>
      </p:sp>
      <p:sp>
        <p:nvSpPr>
          <p:cNvPr id="3" name="">
            <a:extLst xmlns:a="http://schemas.openxmlformats.org/drawingml/2006/main">
              <a:ext uri="{FF2B5EF4-FFF2-40B4-BE49-F238E27FC236}">
                <a16:creationId xmlns:a16="http://schemas.microsoft.com/office/drawing/2014/main" id="{411E6CFD-8F2D-4543-B5D3-4315B8717A7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72AF1FF-B737-426C-9A6D-741B54B70BD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transparent planning example to replace with your own measurements.</a:t>
            </a:r>
          </a:p>
        </p:txBody>
      </p:sp>
      <p:sp>
        <p:nvSpPr>
          <p:cNvPr id="5" name="">
            <a:extLst xmlns:a="http://schemas.openxmlformats.org/drawingml/2006/main">
              <a:ext uri="{FF2B5EF4-FFF2-40B4-BE49-F238E27FC236}">
                <a16:creationId xmlns:a16="http://schemas.microsoft.com/office/drawing/2014/main" id="{6928AF74-A9C0-4555-ACA1-E43216B17220}"/>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29D8169-EB5B-464E-B22A-B621A26E29F8}"/>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MONTHLY STAFF HOURS · SYNTHETIC ASSUMPTIONS</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9a5d3abf3695476d"/>
          </a:graphicData>
        </a:graphic>
      </p:graphicFrame>
      <p:sp>
        <p:nvSpPr>
          <p:cNvPr id="8" name="">
            <a:extLst xmlns:a="http://schemas.openxmlformats.org/drawingml/2006/main">
              <a:ext uri="{FF2B5EF4-FFF2-40B4-BE49-F238E27FC236}">
                <a16:creationId xmlns:a16="http://schemas.microsoft.com/office/drawing/2014/main" id="{4964ED33-36E3-40E7-9EE5-A410CABE785C}"/>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840 hours</a:t>
            </a:r>
          </a:p>
        </p:txBody>
      </p:sp>
      <p:sp>
        <p:nvSpPr>
          <p:cNvPr id="9" name="">
            <a:extLst xmlns:a="http://schemas.openxmlformats.org/drawingml/2006/main">
              <a:ext uri="{FF2B5EF4-FFF2-40B4-BE49-F238E27FC236}">
                <a16:creationId xmlns:a16="http://schemas.microsoft.com/office/drawing/2014/main" id="{6EA8304A-383A-4C0C-81AC-CF0D701D362E}"/>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Potential capacity released each month</a:t>
            </a:r>
          </a:p>
        </p:txBody>
      </p:sp>
      <p:sp>
        <p:nvSpPr>
          <p:cNvPr id="10" name="">
            <a:extLst xmlns:a="http://schemas.openxmlformats.org/drawingml/2006/main">
              <a:ext uri="{FF2B5EF4-FFF2-40B4-BE49-F238E27FC236}">
                <a16:creationId xmlns:a16="http://schemas.microsoft.com/office/drawing/2014/main" id="{B44ACFFE-CB68-4E8F-9CA7-4521955A8333}"/>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35% handling-time reduction is an assumption, not a measured Cortex result.</a:t>
            </a:r>
          </a:p>
        </p:txBody>
      </p:sp>
      <p:sp>
        <p:nvSpPr>
          <p:cNvPr id="11" name="">
            <a:extLst xmlns:a="http://schemas.openxmlformats.org/drawingml/2006/main">
              <a:ext uri="{FF2B5EF4-FFF2-40B4-BE49-F238E27FC236}">
                <a16:creationId xmlns:a16="http://schemas.microsoft.com/office/drawing/2014/main" id="{C5C68A4B-A6E2-4715-A885-BA7D776F490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only · capacity is not automatically a cash saving</a:t>
            </a:r>
          </a:p>
        </p:txBody>
      </p:sp>
      <p:sp>
        <p:nvSpPr>
          <p:cNvPr id="12" name="">
            <a:extLst xmlns:a="http://schemas.openxmlformats.org/drawingml/2006/main">
              <a:ext uri="{FF2B5EF4-FFF2-40B4-BE49-F238E27FC236}">
                <a16:creationId xmlns:a16="http://schemas.microsoft.com/office/drawing/2014/main" id="{8D198A53-E1D0-4A18-9943-01ED430A0FE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CEE0515D-93E8-41B0-B3F0-B0C249D93F5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BA492413-4276-418E-BEA4-FCBD1EBEBAB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27 / 34</a:t>
            </a:r>
          </a:p>
        </p:txBody>
      </p:sp>
    </p:spTree>
    <p:extLst>
      <p:ext uri="{BB962C8B-B14F-4D97-AF65-F5344CB8AC3E}">
        <p14:creationId xmlns:p14="http://schemas.microsoft.com/office/powerpoint/2010/main" val="116224427"/>
      </p:ext>
    </p:extLst>
  </p:cSld>
</p:sld>
</file>

<file path=ppt/slides/slide2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92b120cde894ff1"/>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9CEF770-FC40-46DB-8380-5F28E08361F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Translate capacity into a financial case</a:t>
            </a:r>
          </a:p>
        </p:txBody>
      </p:sp>
      <p:sp>
        <p:nvSpPr>
          <p:cNvPr id="3" name="">
            <a:extLst xmlns:a="http://schemas.openxmlformats.org/drawingml/2006/main">
              <a:ext uri="{FF2B5EF4-FFF2-40B4-BE49-F238E27FC236}">
                <a16:creationId xmlns:a16="http://schemas.microsoft.com/office/drawing/2014/main" id="{0C9AED7B-C0E1-41B8-8EDB-9A8E6E8CB42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9681DB8-A8E8-4D90-85F8-C77D67419FA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Include delivery, human review and ongoing operating costs.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Model input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Calculation or required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Why it matters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Released capacity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Volume × time change × hourly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Gross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Realization share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Finance-approved redeployment or cost action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Cash vs capacity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Recurring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Platform + model + integration +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Net annual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One-time investment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Design + data + integration + adoption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Payback timing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A766B61B-A185-41EF-9A3F-B11FBF6643EC}"/>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0D2288D-E075-439A-AE86-D088B229F7E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8B2C4E32-255D-4D30-98DD-61C57D280CA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C4CAC906-83DC-4002-9739-2708872BCD8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730DD6A1-2EF3-46E9-9C22-46C149339E4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28 / 34</a:t>
            </a:r>
          </a:p>
        </p:txBody>
      </p:sp>
    </p:spTree>
    <p:extLst>
      <p:ext uri="{BB962C8B-B14F-4D97-AF65-F5344CB8AC3E}">
        <p14:creationId xmlns:p14="http://schemas.microsoft.com/office/powerpoint/2010/main" val="477252753"/>
      </p:ext>
    </p:extLst>
  </p:cSld>
</p:sld>
</file>

<file path=ppt/slides/slide2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f9a9ea12a8246a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341570D-4029-4A21-8EEF-2419EED82CA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Design for failure and recovery</a:t>
            </a:r>
          </a:p>
        </p:txBody>
      </p:sp>
      <p:sp>
        <p:nvSpPr>
          <p:cNvPr id="3" name="">
            <a:extLst xmlns:a="http://schemas.openxmlformats.org/drawingml/2006/main">
              <a:ext uri="{FF2B5EF4-FFF2-40B4-BE49-F238E27FC236}">
                <a16:creationId xmlns:a16="http://schemas.microsoft.com/office/drawing/2014/main" id="{97FA9394-430D-44B2-853C-7C0FCB2EB00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2C2C1E6-D279-4112-800A-594968F46229}"/>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application must be useful when a dependency is unavailable.</a:t>
            </a:r>
          </a:p>
        </p:txBody>
      </p:sp>
      <p:sp>
        <p:nvSpPr>
          <p:cNvPr id="5" name="">
            <a:extLst xmlns:a="http://schemas.openxmlformats.org/drawingml/2006/main">
              <a:ext uri="{FF2B5EF4-FFF2-40B4-BE49-F238E27FC236}">
                <a16:creationId xmlns:a16="http://schemas.microsoft.com/office/drawing/2014/main" id="{92548C7A-7D3A-4505-B45F-590CD1534A9C}"/>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E9FC239-804C-47E8-B45C-EBFD2A7B1B4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Unavailable source</a:t>
            </a:r>
          </a:p>
        </p:txBody>
      </p:sp>
      <p:sp>
        <p:nvSpPr>
          <p:cNvPr id="7" name="">
            <a:extLst xmlns:a="http://schemas.openxmlformats.org/drawingml/2006/main">
              <a:ext uri="{FF2B5EF4-FFF2-40B4-BE49-F238E27FC236}">
                <a16:creationId xmlns:a16="http://schemas.microsoft.com/office/drawing/2014/main" id="{F67E6095-242F-4CEA-B230-11D3F5ADDB52}"/>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Show the missing dependency. Queue or refer the case instead of manufacturing evidence.</a:t>
            </a:r>
          </a:p>
        </p:txBody>
      </p:sp>
      <p:sp>
        <p:nvSpPr>
          <p:cNvPr id="8" name="">
            <a:extLst xmlns:a="http://schemas.openxmlformats.org/drawingml/2006/main">
              <a:ext uri="{FF2B5EF4-FFF2-40B4-BE49-F238E27FC236}">
                <a16:creationId xmlns:a16="http://schemas.microsoft.com/office/drawing/2014/main" id="{5B7ACC85-C24A-47FE-AA55-54B974867151}"/>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903DFC9-DD74-469C-BAE2-8F0B427D4FD4}"/>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Uncertain outcome</a:t>
            </a:r>
          </a:p>
        </p:txBody>
      </p:sp>
      <p:sp>
        <p:nvSpPr>
          <p:cNvPr id="10" name="">
            <a:extLst xmlns:a="http://schemas.openxmlformats.org/drawingml/2006/main">
              <a:ext uri="{FF2B5EF4-FFF2-40B4-BE49-F238E27FC236}">
                <a16:creationId xmlns:a16="http://schemas.microsoft.com/office/drawing/2014/main" id="{99291A4B-B4BD-4D55-B63B-339F46363968}"/>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Escalate with context and preserve completed work. Let the reviewer correct the record.</a:t>
            </a:r>
          </a:p>
        </p:txBody>
      </p:sp>
      <p:sp>
        <p:nvSpPr>
          <p:cNvPr id="11" name="">
            <a:extLst xmlns:a="http://schemas.openxmlformats.org/drawingml/2006/main">
              <a:ext uri="{FF2B5EF4-FFF2-40B4-BE49-F238E27FC236}">
                <a16:creationId xmlns:a16="http://schemas.microsoft.com/office/drawing/2014/main" id="{589175DE-4AFA-4B20-A569-5998F6B136D0}"/>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A709176-8C79-4E8B-A0F1-05E6F788CBFE}"/>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Failed write</a:t>
            </a:r>
          </a:p>
        </p:txBody>
      </p:sp>
      <p:sp>
        <p:nvSpPr>
          <p:cNvPr id="13" name="">
            <a:extLst xmlns:a="http://schemas.openxmlformats.org/drawingml/2006/main">
              <a:ext uri="{FF2B5EF4-FFF2-40B4-BE49-F238E27FC236}">
                <a16:creationId xmlns:a16="http://schemas.microsoft.com/office/drawing/2014/main" id="{9D754490-330F-4C08-AA36-27DCC9B142B8}"/>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the system receipt before retrying. Use idempotency and reconcile final state.</a:t>
            </a:r>
          </a:p>
        </p:txBody>
      </p:sp>
      <p:sp>
        <p:nvSpPr>
          <p:cNvPr id="14" name="">
            <a:extLst xmlns:a="http://schemas.openxmlformats.org/drawingml/2006/main">
              <a:ext uri="{FF2B5EF4-FFF2-40B4-BE49-F238E27FC236}">
                <a16:creationId xmlns:a16="http://schemas.microsoft.com/office/drawing/2014/main" id="{335A66CE-C54C-4DE3-8058-4B6D1A240B5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37E9F0C0-1E56-4903-AE1B-D244FC67053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7D40334-495C-43DC-8F8E-3418070C953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0708D08F-2960-4FD6-B4FC-947557A8ADB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29 / 34</a:t>
            </a:r>
          </a:p>
        </p:txBody>
      </p:sp>
    </p:spTree>
    <p:extLst>
      <p:ext uri="{BB962C8B-B14F-4D97-AF65-F5344CB8AC3E}">
        <p14:creationId xmlns:p14="http://schemas.microsoft.com/office/powerpoint/2010/main" val="1869455595"/>
      </p:ext>
    </p:extLst>
  </p:cSld>
</p:sld>
</file>

<file path=ppt/slides/slide3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b87950c9dd95419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70779A5-6B03-46E6-B194-B4E5B5A0D49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A focused MVP within six weeks</a:t>
            </a:r>
          </a:p>
        </p:txBody>
      </p:sp>
      <p:sp>
        <p:nvSpPr>
          <p:cNvPr id="3" name="">
            <a:extLst xmlns:a="http://schemas.openxmlformats.org/drawingml/2006/main">
              <a:ext uri="{FF2B5EF4-FFF2-40B4-BE49-F238E27FC236}">
                <a16:creationId xmlns:a16="http://schemas.microsoft.com/office/drawing/2014/main" id="{AF74C96A-FCDA-46A8-9DA3-BA83D1A1759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7CBB5A9-2CE6-4BBE-A498-D495D4B438CD}"/>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A scoped delivery plan, subject to timely access, data readiness and agreed approvals.</a:t>
            </a:r>
          </a:p>
        </p:txBody>
      </p:sp>
      <p:sp>
        <p:nvSpPr>
          <p:cNvPr id="5" name="">
            <a:extLst xmlns:a="http://schemas.openxmlformats.org/drawingml/2006/main">
              <a:ext uri="{FF2B5EF4-FFF2-40B4-BE49-F238E27FC236}">
                <a16:creationId xmlns:a16="http://schemas.microsoft.com/office/drawing/2014/main" id="{AD08278B-E2F8-430F-B454-EA3C82758339}"/>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68A6574-1282-4209-9FD6-5D685088DDFB}"/>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7F5F2AA5-9061-45E2-AC40-EB941A29C40D}"/>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1</a:t>
            </a:r>
          </a:p>
        </p:txBody>
      </p:sp>
      <p:sp>
        <p:nvSpPr>
          <p:cNvPr id="8" name="">
            <a:extLst xmlns:a="http://schemas.openxmlformats.org/drawingml/2006/main">
              <a:ext uri="{FF2B5EF4-FFF2-40B4-BE49-F238E27FC236}">
                <a16:creationId xmlns:a16="http://schemas.microsoft.com/office/drawing/2014/main" id="{FD191579-7C64-4F5D-9C1F-927A51561A7E}"/>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Choose one workflow, owner and measurable baseline.</a:t>
            </a:r>
          </a:p>
        </p:txBody>
      </p:sp>
      <p:sp>
        <p:nvSpPr>
          <p:cNvPr id="9" name="">
            <a:extLst xmlns:a="http://schemas.openxmlformats.org/drawingml/2006/main">
              <a:ext uri="{FF2B5EF4-FFF2-40B4-BE49-F238E27FC236}">
                <a16:creationId xmlns:a16="http://schemas.microsoft.com/office/drawing/2014/main" id="{F59D3BD9-CE07-492F-98F0-A4F3D36D555D}"/>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9DC45C1-C29E-4B04-9DEE-0536C6A78F83}"/>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34245F7A-3435-4F60-9892-F8ED535D287C}"/>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2–3</a:t>
            </a:r>
          </a:p>
        </p:txBody>
      </p:sp>
      <p:sp>
        <p:nvSpPr>
          <p:cNvPr id="12" name="">
            <a:extLst xmlns:a="http://schemas.openxmlformats.org/drawingml/2006/main">
              <a:ext uri="{FF2B5EF4-FFF2-40B4-BE49-F238E27FC236}">
                <a16:creationId xmlns:a16="http://schemas.microsoft.com/office/drawing/2014/main" id="{E0BC78F6-3118-4B31-BA15-7A4D7DBC9F12}"/>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Connect sources and configure agents, policies and app.</a:t>
            </a:r>
          </a:p>
        </p:txBody>
      </p:sp>
      <p:sp>
        <p:nvSpPr>
          <p:cNvPr id="13" name="">
            <a:extLst xmlns:a="http://schemas.openxmlformats.org/drawingml/2006/main">
              <a:ext uri="{FF2B5EF4-FFF2-40B4-BE49-F238E27FC236}">
                <a16:creationId xmlns:a16="http://schemas.microsoft.com/office/drawing/2014/main" id="{23A68B7F-70E3-4836-9AF8-10FA53991DA7}"/>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C46E078C-A5B8-4F42-B73A-854738C486D1}"/>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F2E8158B-066D-452D-B371-D3DF4D2FA974}"/>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4–5</a:t>
            </a:r>
          </a:p>
        </p:txBody>
      </p:sp>
      <p:sp>
        <p:nvSpPr>
          <p:cNvPr id="16" name="">
            <a:extLst xmlns:a="http://schemas.openxmlformats.org/drawingml/2006/main">
              <a:ext uri="{FF2B5EF4-FFF2-40B4-BE49-F238E27FC236}">
                <a16:creationId xmlns:a16="http://schemas.microsoft.com/office/drawing/2014/main" id="{BC470464-2AC1-48D1-9C15-D6EB51C73DBF}"/>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Evaluate, test exceptions and train reviewers.</a:t>
            </a:r>
          </a:p>
        </p:txBody>
      </p:sp>
      <p:sp>
        <p:nvSpPr>
          <p:cNvPr id="17" name="">
            <a:extLst xmlns:a="http://schemas.openxmlformats.org/drawingml/2006/main">
              <a:ext uri="{FF2B5EF4-FFF2-40B4-BE49-F238E27FC236}">
                <a16:creationId xmlns:a16="http://schemas.microsoft.com/office/drawing/2014/main" id="{DECC78C7-4287-43AF-AEF1-51FF7FB8F286}"/>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C74C071-7F7E-4F6F-AF60-9E56FB8597EF}"/>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46C4BFE2-EFA1-41A9-894D-C36BB6F51D3C}"/>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6</a:t>
            </a:r>
          </a:p>
        </p:txBody>
      </p:sp>
      <p:sp>
        <p:nvSpPr>
          <p:cNvPr id="20" name="">
            <a:extLst xmlns:a="http://schemas.openxmlformats.org/drawingml/2006/main">
              <a:ext uri="{FF2B5EF4-FFF2-40B4-BE49-F238E27FC236}">
                <a16:creationId xmlns:a16="http://schemas.microsoft.com/office/drawing/2014/main" id="{C3803A75-80B3-4865-A1CF-95FBAB130E6E}"/>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Release a bounded MVP with monitored support.</a:t>
            </a:r>
          </a:p>
        </p:txBody>
      </p:sp>
      <p:sp>
        <p:nvSpPr>
          <p:cNvPr id="24" name="">
            <a:extLst xmlns:a="http://schemas.openxmlformats.org/drawingml/2006/main">
              <a:ext uri="{FF2B5EF4-FFF2-40B4-BE49-F238E27FC236}">
                <a16:creationId xmlns:a16="http://schemas.microsoft.com/office/drawing/2014/main" id="{6A273239-02FF-41A2-B9CC-BD0C46EF13F5}"/>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Complex migrations, certification and enterprise-wide rollout require their own delivery plan.</a:t>
            </a:r>
          </a:p>
        </p:txBody>
      </p:sp>
      <p:sp>
        <p:nvSpPr>
          <p:cNvPr id="25" name="">
            <a:extLst xmlns:a="http://schemas.openxmlformats.org/drawingml/2006/main">
              <a:ext uri="{FF2B5EF4-FFF2-40B4-BE49-F238E27FC236}">
                <a16:creationId xmlns:a16="http://schemas.microsoft.com/office/drawing/2014/main" id="{56A8C7D2-A585-49CC-8DD4-9D87A729DD4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1D02FE45-898C-4BCD-ADFF-71F4EBA5B3A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4BCD6123-3EF2-48FD-82ED-B36375152CE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6BC9D0E3-E22B-4F06-8CC7-99F0C90984B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30 / 34</a:t>
            </a:r>
          </a:p>
        </p:txBody>
      </p:sp>
    </p:spTree>
    <p:extLst>
      <p:ext uri="{BB962C8B-B14F-4D97-AF65-F5344CB8AC3E}">
        <p14:creationId xmlns:p14="http://schemas.microsoft.com/office/powerpoint/2010/main" val="472338654"/>
      </p:ext>
    </p:extLst>
  </p:cSld>
</p:sld>
</file>

<file path=ppt/slides/slide3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8dc1e6f258747a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3818320-DC89-4850-B915-4B65BD02463E}"/>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Expand across the organization</a:t>
            </a:r>
          </a:p>
        </p:txBody>
      </p:sp>
      <p:sp>
        <p:nvSpPr>
          <p:cNvPr id="3" name="">
            <a:extLst xmlns:a="http://schemas.openxmlformats.org/drawingml/2006/main">
              <a:ext uri="{FF2B5EF4-FFF2-40B4-BE49-F238E27FC236}">
                <a16:creationId xmlns:a16="http://schemas.microsoft.com/office/drawing/2014/main" id="{F1E85058-B84E-4000-8EBF-241B0485758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2B4413A-AF92-4C19-96FB-4ACA3C4AC8D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Reuse proven components while respecting local authority and data boundaries.</a:t>
            </a:r>
          </a:p>
        </p:txBody>
      </p:sp>
      <p:sp>
        <p:nvSpPr>
          <p:cNvPr id="5" name="">
            <a:extLst xmlns:a="http://schemas.openxmlformats.org/drawingml/2006/main">
              <a:ext uri="{FF2B5EF4-FFF2-40B4-BE49-F238E27FC236}">
                <a16:creationId xmlns:a16="http://schemas.microsoft.com/office/drawing/2014/main" id="{E8E74293-A5BE-42E2-AAD8-12B9486E608C}"/>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60350B2-38DB-4BB1-B1CC-E44BF08854A8}"/>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Standardize</a:t>
            </a:r>
          </a:p>
        </p:txBody>
      </p:sp>
      <p:sp>
        <p:nvSpPr>
          <p:cNvPr id="7" name="">
            <a:extLst xmlns:a="http://schemas.openxmlformats.org/drawingml/2006/main">
              <a:ext uri="{FF2B5EF4-FFF2-40B4-BE49-F238E27FC236}">
                <a16:creationId xmlns:a16="http://schemas.microsoft.com/office/drawing/2014/main" id="{A7FCD0BF-D549-4A8B-9919-4545CED15C72}"/>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Share approved agent versions, evaluation cases and application patterns.</a:t>
            </a:r>
          </a:p>
        </p:txBody>
      </p:sp>
      <p:sp>
        <p:nvSpPr>
          <p:cNvPr id="8" name="">
            <a:extLst xmlns:a="http://schemas.openxmlformats.org/drawingml/2006/main">
              <a:ext uri="{FF2B5EF4-FFF2-40B4-BE49-F238E27FC236}">
                <a16:creationId xmlns:a16="http://schemas.microsoft.com/office/drawing/2014/main" id="{50A28B69-57D1-4D11-8812-6B928F5DEFB0}"/>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E71131A-7E4B-4D4D-990A-638A407B0FF6}"/>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Localize</a:t>
            </a:r>
          </a:p>
        </p:txBody>
      </p:sp>
      <p:sp>
        <p:nvSpPr>
          <p:cNvPr id="10" name="">
            <a:extLst xmlns:a="http://schemas.openxmlformats.org/drawingml/2006/main">
              <a:ext uri="{FF2B5EF4-FFF2-40B4-BE49-F238E27FC236}">
                <a16:creationId xmlns:a16="http://schemas.microsoft.com/office/drawing/2014/main" id="{52486BC5-B138-40A1-A9D1-C86EF3FBC7D5}"/>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language, product rules, permissions and jurisdiction-specific decisions.</a:t>
            </a:r>
          </a:p>
        </p:txBody>
      </p:sp>
      <p:sp>
        <p:nvSpPr>
          <p:cNvPr id="11" name="">
            <a:extLst xmlns:a="http://schemas.openxmlformats.org/drawingml/2006/main">
              <a:ext uri="{FF2B5EF4-FFF2-40B4-BE49-F238E27FC236}">
                <a16:creationId xmlns:a16="http://schemas.microsoft.com/office/drawing/2014/main" id="{9178B199-BA5A-4818-99AF-5318AEC401F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7756D67-D0F0-462D-B058-21872DEDA9CB}"/>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expansion</a:t>
            </a:r>
          </a:p>
        </p:txBody>
      </p:sp>
      <p:sp>
        <p:nvSpPr>
          <p:cNvPr id="13" name="">
            <a:extLst xmlns:a="http://schemas.openxmlformats.org/drawingml/2006/main">
              <a:ext uri="{FF2B5EF4-FFF2-40B4-BE49-F238E27FC236}">
                <a16:creationId xmlns:a16="http://schemas.microsoft.com/office/drawing/2014/main" id="{884A63EA-5BC7-485F-92BA-79FD3BDC2764}"/>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Release by team or business unit. Compare outcomes and keep a withdrawal path.</a:t>
            </a:r>
          </a:p>
        </p:txBody>
      </p:sp>
      <p:sp>
        <p:nvSpPr>
          <p:cNvPr id="14" name="">
            <a:extLst xmlns:a="http://schemas.openxmlformats.org/drawingml/2006/main">
              <a:ext uri="{FF2B5EF4-FFF2-40B4-BE49-F238E27FC236}">
                <a16:creationId xmlns:a16="http://schemas.microsoft.com/office/drawing/2014/main" id="{0ED46117-C245-4E35-8D43-C6C5C3897DD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7E0A02B5-7C28-4261-99A9-023864FD0EE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16B4893-F5E2-4C82-B20D-97634C1C3F7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2B1010B4-F239-40C2-98B6-25B4FC92B76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31 / 34</a:t>
            </a:r>
          </a:p>
        </p:txBody>
      </p:sp>
    </p:spTree>
    <p:extLst>
      <p:ext uri="{BB962C8B-B14F-4D97-AF65-F5344CB8AC3E}">
        <p14:creationId xmlns:p14="http://schemas.microsoft.com/office/powerpoint/2010/main" val="514069467"/>
      </p:ext>
    </p:extLst>
  </p:cSld>
</p:sld>
</file>

<file path=ppt/slides/slide3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61a6537228342a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72FA77B-A1E5-4871-9DD7-87F3FA01D65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Define your first Cortex application</a:t>
            </a:r>
          </a:p>
        </p:txBody>
      </p:sp>
      <p:sp>
        <p:nvSpPr>
          <p:cNvPr id="3" name="">
            <a:extLst xmlns:a="http://schemas.openxmlformats.org/drawingml/2006/main">
              <a:ext uri="{FF2B5EF4-FFF2-40B4-BE49-F238E27FC236}">
                <a16:creationId xmlns:a16="http://schemas.microsoft.com/office/drawing/2014/main" id="{6E77AC00-49B4-43BF-804C-2980EA3D311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9BEE687-827C-4782-AFF7-E7FD71CFD52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working session with Genellipse turns the opportunity into a delivery scope.</a:t>
            </a:r>
          </a:p>
        </p:txBody>
      </p:sp>
      <p:sp>
        <p:nvSpPr>
          <p:cNvPr id="5" name="">
            <a:extLst xmlns:a="http://schemas.openxmlformats.org/drawingml/2006/main">
              <a:ext uri="{FF2B5EF4-FFF2-40B4-BE49-F238E27FC236}">
                <a16:creationId xmlns:a16="http://schemas.microsoft.com/office/drawing/2014/main" id="{A91A7237-5D6B-428F-992D-67D040313298}"/>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EE77979-E7C9-472C-B930-572BAFFA1471}"/>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workflow</a:t>
            </a:r>
          </a:p>
        </p:txBody>
      </p:sp>
      <p:sp>
        <p:nvSpPr>
          <p:cNvPr id="7" name="">
            <a:extLst xmlns:a="http://schemas.openxmlformats.org/drawingml/2006/main">
              <a:ext uri="{FF2B5EF4-FFF2-40B4-BE49-F238E27FC236}">
                <a16:creationId xmlns:a16="http://schemas.microsoft.com/office/drawing/2014/main" id="{E3F1BE10-E3A3-42BC-B4DA-648F41F5998B}"/>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process map, representative cases and the systems that hold the evidence.</a:t>
            </a:r>
          </a:p>
        </p:txBody>
      </p:sp>
      <p:sp>
        <p:nvSpPr>
          <p:cNvPr id="8" name="">
            <a:extLst xmlns:a="http://schemas.openxmlformats.org/drawingml/2006/main">
              <a:ext uri="{FF2B5EF4-FFF2-40B4-BE49-F238E27FC236}">
                <a16:creationId xmlns:a16="http://schemas.microsoft.com/office/drawing/2014/main" id="{9EE9BF5F-43F7-4ACD-8A44-D081762182A4}"/>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322E1D1-B4A6-42D1-82F9-414125F12F2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owners</a:t>
            </a:r>
          </a:p>
        </p:txBody>
      </p:sp>
      <p:sp>
        <p:nvSpPr>
          <p:cNvPr id="10" name="">
            <a:extLst xmlns:a="http://schemas.openxmlformats.org/drawingml/2006/main">
              <a:ext uri="{FF2B5EF4-FFF2-40B4-BE49-F238E27FC236}">
                <a16:creationId xmlns:a16="http://schemas.microsoft.com/office/drawing/2014/main" id="{851ABBF2-633E-4D59-87BC-5170413BC603}"/>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Business sponsor, operations reviewer, technology lead and control owner.</a:t>
            </a:r>
          </a:p>
        </p:txBody>
      </p:sp>
      <p:sp>
        <p:nvSpPr>
          <p:cNvPr id="11" name="">
            <a:extLst xmlns:a="http://schemas.openxmlformats.org/drawingml/2006/main">
              <a:ext uri="{FF2B5EF4-FFF2-40B4-BE49-F238E27FC236}">
                <a16:creationId xmlns:a16="http://schemas.microsoft.com/office/drawing/2014/main" id="{B7C046E3-7782-4869-A8AA-840AB91A5BA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C2CEA47-3EF3-4755-8399-F640DF6FD35F}"/>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Leave with a plan</a:t>
            </a:r>
          </a:p>
        </p:txBody>
      </p:sp>
      <p:sp>
        <p:nvSpPr>
          <p:cNvPr id="13" name="">
            <a:extLst xmlns:a="http://schemas.openxmlformats.org/drawingml/2006/main">
              <a:ext uri="{FF2B5EF4-FFF2-40B4-BE49-F238E27FC236}">
                <a16:creationId xmlns:a16="http://schemas.microsoft.com/office/drawing/2014/main" id="{5C7340D8-D858-4011-90B3-B1228594E64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An agreed app scope, integration approach, acceptance measures and MVP sequence.</a:t>
            </a:r>
          </a:p>
        </p:txBody>
      </p:sp>
      <p:sp>
        <p:nvSpPr>
          <p:cNvPr id="14" name="">
            <a:extLst xmlns:a="http://schemas.openxmlformats.org/drawingml/2006/main">
              <a:ext uri="{FF2B5EF4-FFF2-40B4-BE49-F238E27FC236}">
                <a16:creationId xmlns:a16="http://schemas.microsoft.com/office/drawing/2014/main" id="{35F48197-314D-47AB-970B-E24764FC92B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E727D50F-530C-4AAF-8A10-769F3C2C2CA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A257DA11-5DEA-4871-9E50-41530CC6EAB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39132F15-1D84-44C8-8C2F-B975275D537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32 / 34</a:t>
            </a:r>
          </a:p>
        </p:txBody>
      </p:sp>
    </p:spTree>
    <p:extLst>
      <p:ext uri="{BB962C8B-B14F-4D97-AF65-F5344CB8AC3E}">
        <p14:creationId xmlns:p14="http://schemas.microsoft.com/office/powerpoint/2010/main" val="1414778796"/>
      </p:ext>
    </p:extLst>
  </p:cSld>
</p:sld>
</file>

<file path=ppt/slides/slide3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0be4ad204e548c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C0433A1-8531-4CD7-A122-83413686F22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Sources and interpretation</a:t>
            </a:r>
          </a:p>
        </p:txBody>
      </p:sp>
      <p:sp>
        <p:nvSpPr>
          <p:cNvPr id="3" name="">
            <a:extLst xmlns:a="http://schemas.openxmlformats.org/drawingml/2006/main">
              <a:ext uri="{FF2B5EF4-FFF2-40B4-BE49-F238E27FC236}">
                <a16:creationId xmlns:a16="http://schemas.microsoft.com/office/drawing/2014/main" id="{044A3A84-C8C6-442A-AF72-724E7E0EA4F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A56EC10-E2BC-4F46-8661-F06AAD0080D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Primary sources inform the market context; the solution designs are Genellipse proposals.</a:t>
            </a:r>
          </a:p>
        </p:txBody>
      </p:sp>
      <p:sp>
        <p:nvSpPr>
          <p:cNvPr id="5" name="">
            <a:extLst xmlns:a="http://schemas.openxmlformats.org/drawingml/2006/main">
              <a:ext uri="{FF2B5EF4-FFF2-40B4-BE49-F238E27FC236}">
                <a16:creationId xmlns:a16="http://schemas.microsoft.com/office/drawing/2014/main" id="{AAC92E97-3E58-4554-B02C-17497558EFC0}"/>
              </a:ext>
            </a:extLst>
          </p:cNvPr>
          <p:cNvSpPr>
            <a:spLocks xmlns:a="http://schemas.openxmlformats.org/drawingml/2006/main" noGrp="1"/>
          </p:cNvSpPr>
          <p:nvPr/>
        </p:nvSpPr>
        <p:spPr>
          <a:xfrm xmlns:a="http://schemas.openxmlformats.org/drawingml/2006/main">
            <a:off x="695325" y="31337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Industry context</a:t>
            </a:r>
          </a:p>
        </p:txBody>
      </p:sp>
      <p:sp>
        <p:nvSpPr>
          <p:cNvPr id="6" name="">
            <a:extLst xmlns:a="http://schemas.openxmlformats.org/drawingml/2006/main">
              <a:ext uri="{FF2B5EF4-FFF2-40B4-BE49-F238E27FC236}">
                <a16:creationId xmlns:a16="http://schemas.microsoft.com/office/drawing/2014/main" id="{130D6D93-37CB-48DF-82EA-715E34564596}"/>
              </a:ext>
            </a:extLst>
          </p:cNvPr>
          <p:cNvSpPr>
            <a:spLocks xmlns:a="http://schemas.openxmlformats.org/drawingml/2006/main" noGrp="1"/>
          </p:cNvSpPr>
          <p:nvPr/>
        </p:nvSpPr>
        <p:spPr>
          <a:xfrm xmlns:a="http://schemas.openxmlformats.org/drawingml/2006/main">
            <a:off x="3619500" y="31337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Official sources listed in the notes and website transcript.</a:t>
            </a:r>
          </a:p>
        </p:txBody>
      </p:sp>
      <p:sp>
        <p:nvSpPr>
          <p:cNvPr id="7" name="">
            <a:extLst xmlns:a="http://schemas.openxmlformats.org/drawingml/2006/main">
              <a:ext uri="{FF2B5EF4-FFF2-40B4-BE49-F238E27FC236}">
                <a16:creationId xmlns:a16="http://schemas.microsoft.com/office/drawing/2014/main" id="{718BE7D1-89AB-40B7-A174-7FF9ED81E87E}"/>
              </a:ext>
            </a:extLst>
          </p:cNvPr>
          <p:cNvSpPr>
            <a:spLocks xmlns:a="http://schemas.openxmlformats.org/drawingml/2006/main" noGrp="1"/>
          </p:cNvSpPr>
          <p:nvPr/>
        </p:nvSpPr>
        <p:spPr>
          <a:xfrm xmlns:a="http://schemas.openxmlformats.org/drawingml/2006/main">
            <a:off x="695325" y="38576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Cortex capabilities</a:t>
            </a:r>
          </a:p>
        </p:txBody>
      </p:sp>
      <p:sp>
        <p:nvSpPr>
          <p:cNvPr id="8" name="">
            <a:extLst xmlns:a="http://schemas.openxmlformats.org/drawingml/2006/main">
              <a:ext uri="{FF2B5EF4-FFF2-40B4-BE49-F238E27FC236}">
                <a16:creationId xmlns:a16="http://schemas.microsoft.com/office/drawing/2014/main" id="{C9427586-6A87-4B6D-97BB-FDDD83913322}"/>
              </a:ext>
            </a:extLst>
          </p:cNvPr>
          <p:cNvSpPr>
            <a:spLocks xmlns:a="http://schemas.openxmlformats.org/drawingml/2006/main" noGrp="1"/>
          </p:cNvSpPr>
          <p:nvPr/>
        </p:nvSpPr>
        <p:spPr>
          <a:xfrm xmlns:a="http://schemas.openxmlformats.org/drawingml/2006/main">
            <a:off x="3619500" y="38576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product materials: Agent Studio, integrations and MCP gateway.</a:t>
            </a:r>
          </a:p>
        </p:txBody>
      </p:sp>
      <p:sp>
        <p:nvSpPr>
          <p:cNvPr id="9" name="">
            <a:extLst xmlns:a="http://schemas.openxmlformats.org/drawingml/2006/main">
              <a:ext uri="{FF2B5EF4-FFF2-40B4-BE49-F238E27FC236}">
                <a16:creationId xmlns:a16="http://schemas.microsoft.com/office/drawing/2014/main" id="{680D1ECF-7693-4A62-B361-771EA700BE3E}"/>
              </a:ext>
            </a:extLst>
          </p:cNvPr>
          <p:cNvSpPr>
            <a:spLocks xmlns:a="http://schemas.openxmlformats.org/drawingml/2006/main" noGrp="1"/>
          </p:cNvSpPr>
          <p:nvPr/>
        </p:nvSpPr>
        <p:spPr>
          <a:xfrm xmlns:a="http://schemas.openxmlformats.org/drawingml/2006/main">
            <a:off x="695325" y="45815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Integration standard</a:t>
            </a:r>
          </a:p>
        </p:txBody>
      </p:sp>
      <p:sp>
        <p:nvSpPr>
          <p:cNvPr id="10" name="">
            <a:extLst xmlns:a="http://schemas.openxmlformats.org/drawingml/2006/main">
              <a:ext uri="{FF2B5EF4-FFF2-40B4-BE49-F238E27FC236}">
                <a16:creationId xmlns:a16="http://schemas.microsoft.com/office/drawing/2014/main" id="{05CAEBDC-8B56-4154-912B-6FC4FD654AD3}"/>
              </a:ext>
            </a:extLst>
          </p:cNvPr>
          <p:cNvSpPr>
            <a:spLocks xmlns:a="http://schemas.openxmlformats.org/drawingml/2006/main" noGrp="1"/>
          </p:cNvSpPr>
          <p:nvPr/>
        </p:nvSpPr>
        <p:spPr>
          <a:xfrm xmlns:a="http://schemas.openxmlformats.org/drawingml/2006/main">
            <a:off x="3619500" y="45815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Model Context Protocol tool specification.</a:t>
            </a:r>
          </a:p>
        </p:txBody>
      </p:sp>
      <p:sp>
        <p:nvSpPr>
          <p:cNvPr id="11" name="">
            <a:extLst xmlns:a="http://schemas.openxmlformats.org/drawingml/2006/main">
              <a:ext uri="{FF2B5EF4-FFF2-40B4-BE49-F238E27FC236}">
                <a16:creationId xmlns:a16="http://schemas.microsoft.com/office/drawing/2014/main" id="{DA534A93-2ACA-49D0-9AA8-D5C44A4DC3B2}"/>
              </a:ext>
            </a:extLst>
          </p:cNvPr>
          <p:cNvSpPr>
            <a:spLocks xmlns:a="http://schemas.openxmlformats.org/drawingml/2006/main" noGrp="1"/>
          </p:cNvSpPr>
          <p:nvPr/>
        </p:nvSpPr>
        <p:spPr>
          <a:xfrm xmlns:a="http://schemas.openxmlformats.org/drawingml/2006/main">
            <a:off x="695325" y="53054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Business examples</a:t>
            </a:r>
          </a:p>
        </p:txBody>
      </p:sp>
      <p:sp>
        <p:nvSpPr>
          <p:cNvPr id="12" name="">
            <a:extLst xmlns:a="http://schemas.openxmlformats.org/drawingml/2006/main">
              <a:ext uri="{FF2B5EF4-FFF2-40B4-BE49-F238E27FC236}">
                <a16:creationId xmlns:a16="http://schemas.microsoft.com/office/drawing/2014/main" id="{820A6968-43A7-4BE6-A3FB-7D27C919A5C8}"/>
              </a:ext>
            </a:extLst>
          </p:cNvPr>
          <p:cNvSpPr>
            <a:spLocks xmlns:a="http://schemas.openxmlformats.org/drawingml/2006/main" noGrp="1"/>
          </p:cNvSpPr>
          <p:nvPr/>
        </p:nvSpPr>
        <p:spPr>
          <a:xfrm xmlns:a="http://schemas.openxmlformats.org/drawingml/2006/main">
            <a:off x="3619500" y="53054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Original designs and explicitly illustrative capacity assumptions.</a:t>
            </a:r>
          </a:p>
        </p:txBody>
      </p:sp>
      <p:sp>
        <p:nvSpPr>
          <p:cNvPr id="13" name="">
            <a:extLst xmlns:a="http://schemas.openxmlformats.org/drawingml/2006/main">
              <a:ext uri="{FF2B5EF4-FFF2-40B4-BE49-F238E27FC236}">
                <a16:creationId xmlns:a16="http://schemas.microsoft.com/office/drawing/2014/main" id="{4EFF8D6D-352B-41DD-87A4-3EC4259AB10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Reviewed September 2026 · no endorsement by cited organizations</a:t>
            </a:r>
          </a:p>
        </p:txBody>
      </p:sp>
      <p:sp>
        <p:nvSpPr>
          <p:cNvPr id="14" name="">
            <a:extLst xmlns:a="http://schemas.openxmlformats.org/drawingml/2006/main">
              <a:ext uri="{FF2B5EF4-FFF2-40B4-BE49-F238E27FC236}">
                <a16:creationId xmlns:a16="http://schemas.microsoft.com/office/drawing/2014/main" id="{F0F3C3A5-54AA-46C7-9437-E5CE056E161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1E2E4091-DC14-4EC0-9FB0-962CC11B148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6" name="">
            <a:extLst xmlns:a="http://schemas.openxmlformats.org/drawingml/2006/main">
              <a:ext uri="{FF2B5EF4-FFF2-40B4-BE49-F238E27FC236}">
                <a16:creationId xmlns:a16="http://schemas.microsoft.com/office/drawing/2014/main" id="{7DAD8629-1BF6-4108-8A35-AEE23A8E3F6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33 / 34</a:t>
            </a:r>
          </a:p>
        </p:txBody>
      </p:sp>
    </p:spTree>
    <p:extLst>
      <p:ext uri="{BB962C8B-B14F-4D97-AF65-F5344CB8AC3E}">
        <p14:creationId xmlns:p14="http://schemas.microsoft.com/office/powerpoint/2010/main" val="2146242921"/>
      </p:ext>
    </p:extLst>
  </p:cSld>
</p:sld>
</file>

<file path=ppt/slides/slide3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eac1f6462564430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68a10b80288470f"/>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64C86D26-E8E8-41AA-976C-E60464E095E8}"/>
              </a:ext>
            </a:extLst>
          </p:cNvPr>
          <p:cNvSpPr>
            <a:spLocks xmlns:a="http://schemas.openxmlformats.org/drawingml/2006/main" noGrp="1"/>
          </p:cNvSpPr>
          <p:nvPr/>
        </p:nvSpPr>
        <p:spPr>
          <a:xfrm xmlns:a="http://schemas.openxmlformats.org/drawingml/2006/main">
            <a:off x="666750" y="1657350"/>
            <a:ext cx="108585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Build your banking &amp; finance</a:t>
            </a:r>
          </a:p>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application with Cortex AI OS</a:t>
            </a:r>
          </a:p>
        </p:txBody>
      </p:sp>
      <p:sp>
        <p:nvSpPr>
          <p:cNvPr id="4" name="">
            <a:extLst xmlns:a="http://schemas.openxmlformats.org/drawingml/2006/main">
              <a:ext uri="{FF2B5EF4-FFF2-40B4-BE49-F238E27FC236}">
                <a16:creationId xmlns:a16="http://schemas.microsoft.com/office/drawing/2014/main" id="{9A7672F2-DDD4-4DCE-91E0-57BFD45A96FD}"/>
              </a:ext>
            </a:extLst>
          </p:cNvPr>
          <p:cNvSpPr>
            <a:spLocks xmlns:a="http://schemas.openxmlformats.org/drawingml/2006/main" noGrp="1"/>
          </p:cNvSpPr>
          <p:nvPr/>
        </p:nvSpPr>
        <p:spPr>
          <a:xfrm xmlns:a="http://schemas.openxmlformats.org/drawingml/2006/main">
            <a:off x="695325" y="3562350"/>
            <a:ext cx="10287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Connect your expertise, agents and systems.</a:t>
            </a:r>
          </a:p>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Make governance part of the work.</a:t>
            </a:r>
          </a:p>
        </p:txBody>
      </p:sp>
      <p:sp>
        <p:nvSpPr>
          <p:cNvPr id="5" name="">
            <a:extLst xmlns:a="http://schemas.openxmlformats.org/drawingml/2006/main">
              <a:ext uri="{FF2B5EF4-FFF2-40B4-BE49-F238E27FC236}">
                <a16:creationId xmlns:a16="http://schemas.microsoft.com/office/drawing/2014/main" id="{DBA1786D-2DB4-434B-9111-AECDAF7D86E8}"/>
              </a:ext>
            </a:extLst>
          </p:cNvPr>
          <p:cNvSpPr>
            <a:spLocks xmlns:a="http://schemas.openxmlformats.org/drawingml/2006/main" noGrp="1"/>
          </p:cNvSpPr>
          <p:nvPr/>
        </p:nvSpPr>
        <p:spPr>
          <a:xfrm xmlns:a="http://schemas.openxmlformats.org/drawingml/2006/main">
            <a:off x="695325" y="49244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ca9535c470c242c8"/>
              </a:rPr>
              <a:t>Genellipse.com</a:t>
            </a:r>
          </a:p>
        </p:txBody>
      </p:sp>
      <p:sp>
        <p:nvSpPr>
          <p:cNvPr id="6" name="">
            <a:extLst xmlns:a="http://schemas.openxmlformats.org/drawingml/2006/main">
              <a:ext uri="{FF2B5EF4-FFF2-40B4-BE49-F238E27FC236}">
                <a16:creationId xmlns:a16="http://schemas.microsoft.com/office/drawing/2014/main" id="{5B9B64C2-B061-4CFB-9C9B-734E1475A344}"/>
              </a:ext>
            </a:extLst>
          </p:cNvPr>
          <p:cNvSpPr>
            <a:spLocks xmlns:a="http://schemas.openxmlformats.org/drawingml/2006/main" noGrp="1"/>
          </p:cNvSpPr>
          <p:nvPr/>
        </p:nvSpPr>
        <p:spPr>
          <a:xfrm xmlns:a="http://schemas.openxmlformats.org/drawingml/2006/main">
            <a:off x="5810250" y="49244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7535f824086b4e5b"/>
              </a:rPr>
              <a:t>info@genellipse.com</a:t>
            </a:r>
          </a:p>
        </p:txBody>
      </p:sp>
      <p:sp>
        <p:nvSpPr>
          <p:cNvPr id="7" name="">
            <a:extLst xmlns:a="http://schemas.openxmlformats.org/drawingml/2006/main">
              <a:ext uri="{FF2B5EF4-FFF2-40B4-BE49-F238E27FC236}">
                <a16:creationId xmlns:a16="http://schemas.microsoft.com/office/drawing/2014/main" id="{5A563E98-F857-4DFA-8453-8780B762AAED}"/>
              </a:ext>
            </a:extLst>
          </p:cNvPr>
          <p:cNvSpPr>
            <a:spLocks xmlns:a="http://schemas.openxmlformats.org/drawingml/2006/main" noGrp="1"/>
          </p:cNvSpPr>
          <p:nvPr/>
        </p:nvSpPr>
        <p:spPr>
          <a:xfrm xmlns:a="http://schemas.openxmlformats.org/drawingml/2006/main">
            <a:off x="695325" y="5638800"/>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88945"/>
                </a:solidFill>
                <a:latin typeface="Liberation Sans"/>
                <a:ea typeface="Liberation Sans"/>
                <a:cs typeface="Liberation Sans"/>
              </a:defRPr>
            </a:pPr>
            <a:r>
              <a:rPr sz="2100" b="0">
                <a:solidFill>
                  <a:srgbClr val="B88945"/>
                </a:solidFill>
                <a:latin typeface="Liberation Sans"/>
                <a:ea typeface="Liberation Sans"/>
                <a:cs typeface="Liberation Sans"/>
                <a:hlinkClick xmlns:r="http://schemas.openxmlformats.org/officeDocument/2006/relationships" r:id="Re8983a2942c74f25"/>
              </a:rPr>
              <a:t>Explore Cortex AI</a:t>
            </a:r>
          </a:p>
        </p:txBody>
      </p:sp>
      <p:sp>
        <p:nvSpPr>
          <p:cNvPr id="8" name="">
            <a:extLst xmlns:a="http://schemas.openxmlformats.org/drawingml/2006/main">
              <a:ext uri="{FF2B5EF4-FFF2-40B4-BE49-F238E27FC236}">
                <a16:creationId xmlns:a16="http://schemas.microsoft.com/office/drawing/2014/main" id="{E0FB8D2E-6415-46D7-A2F6-067CC372A992}"/>
              </a:ext>
            </a:extLst>
          </p:cNvPr>
          <p:cNvSpPr>
            <a:spLocks xmlns:a="http://schemas.openxmlformats.org/drawingml/2006/main" noGrp="1"/>
          </p:cNvSpPr>
          <p:nvPr/>
        </p:nvSpPr>
        <p:spPr>
          <a:xfrm xmlns:a="http://schemas.openxmlformats.org/drawingml/2006/main">
            <a:off x="8858250" y="5657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B88945"/>
                </a:solidFill>
                <a:latin typeface="Liberation Sans"/>
                <a:ea typeface="Liberation Sans"/>
                <a:cs typeface="Liberation Sans"/>
              </a:defRPr>
            </a:pPr>
            <a:r>
              <a:rPr sz="1650" b="0">
                <a:solidFill>
                  <a:srgbClr val="B88945"/>
                </a:solidFill>
                <a:latin typeface="Liberation Sans"/>
                <a:ea typeface="Liberation Sans"/>
                <a:cs typeface="Liberation Sans"/>
                <a:hlinkClick xmlns:ns0="http://schemas.openxmlformats.org/officeDocument/2006/relationships" action="ppaction://hlinksldjump" ns0:id="rIdInsuranceStory3"/>
              </a:rPr>
              <a:t>Back to contents</a:t>
            </a:r>
          </a:p>
        </p:txBody>
      </p:sp>
      <p:sp>
        <p:nvSpPr>
          <p:cNvPr id="9" name="">
            <a:extLst xmlns:a="http://schemas.openxmlformats.org/drawingml/2006/main">
              <a:ext uri="{FF2B5EF4-FFF2-40B4-BE49-F238E27FC236}">
                <a16:creationId xmlns:a16="http://schemas.microsoft.com/office/drawing/2014/main" id="{9E1B9967-BEB6-4121-AA42-BF672AF59A8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Contact Genellipse to define the first application</a:t>
            </a:r>
          </a:p>
        </p:txBody>
      </p:sp>
      <p:sp>
        <p:nvSpPr>
          <p:cNvPr id="10" name="">
            <a:extLst xmlns:a="http://schemas.openxmlformats.org/drawingml/2006/main">
              <a:ext uri="{FF2B5EF4-FFF2-40B4-BE49-F238E27FC236}">
                <a16:creationId xmlns:a16="http://schemas.microsoft.com/office/drawing/2014/main" id="{375B8B36-C215-425C-AD6E-68769C8DFBD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8529E6B9-A246-4899-8813-EA5A0BEF500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34 / 34</a:t>
            </a:r>
          </a:p>
        </p:txBody>
      </p:sp>
    </p:spTree>
    <p:extLst>
      <p:ext uri="{BB962C8B-B14F-4D97-AF65-F5344CB8AC3E}">
        <p14:creationId xmlns:p14="http://schemas.microsoft.com/office/powerpoint/2010/main" val="29434200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2026-09-27T18:23:29.7810000Z</dcterms:created>
  <dcterms:modified xsi:type="dcterms:W3CDTF">2026-09-27T18:23:29.7810000Z</dcterms:modified>
</coreProperties>
</file>