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charts/chart1.xml" ContentType="application/vnd.openxmlformats-officedocument.drawingml.chart+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4fd8b99b6163493b" /><Relationship Type="http://schemas.openxmlformats.org/officeDocument/2006/relationships/extended-properties" Target="/docProps/app.xml" Id="R4e016688b90243e4" /><Relationship Type="http://schemas.openxmlformats.org/officeDocument/2006/relationships/officeDocument" Target="/ppt/presentation.xml" Id="R00e08e76d6d6420f" /></Relationships>
</file>

<file path=ppt/presentation.xml><?xml version="1.0" encoding="utf-8"?>
<p:presentation xmlns:p="http://schemas.openxmlformats.org/presentationml/2006/main">
  <p:sldMasterIdLst>
    <p:sldMasterId xmlns:r="http://schemas.openxmlformats.org/officeDocument/2006/relationships" id="2147483648" r:id="R2a2cefcd074e4d6b"/>
  </p:sldMasterIdLst>
  <p:notesMasterIdLst>
    <p:notesMasterId xmlns:r="http://schemas.openxmlformats.org/officeDocument/2006/relationships" r:id="R9bb11e15c20b4508"/>
  </p:notesMasterIdLst>
  <p:sldIdLst>
    <p:sldId xmlns:r="http://schemas.openxmlformats.org/officeDocument/2006/relationships" id="256" r:id="R9e61763a3aae4efe"/>
    <p:sldId xmlns:r="http://schemas.openxmlformats.org/officeDocument/2006/relationships" id="257" r:id="R86130ca3f318494c"/>
    <p:sldId xmlns:r="http://schemas.openxmlformats.org/officeDocument/2006/relationships" id="258" r:id="R1575b7b0b78b4512"/>
    <p:sldId xmlns:r="http://schemas.openxmlformats.org/officeDocument/2006/relationships" id="259" r:id="R4bb44c98f8fd4928"/>
    <p:sldId xmlns:r="http://schemas.openxmlformats.org/officeDocument/2006/relationships" id="260" r:id="R45efe8afc80d48d1"/>
    <p:sldId xmlns:r="http://schemas.openxmlformats.org/officeDocument/2006/relationships" id="261" r:id="Rc18a4c09139a4a32"/>
    <p:sldId xmlns:r="http://schemas.openxmlformats.org/officeDocument/2006/relationships" id="262" r:id="Rb2585b1b37964241"/>
    <p:sldId xmlns:r="http://schemas.openxmlformats.org/officeDocument/2006/relationships" id="263" r:id="R005dec98337f47e2"/>
    <p:sldId xmlns:r="http://schemas.openxmlformats.org/officeDocument/2006/relationships" id="264" r:id="R774690a62eea4d8f"/>
    <p:sldId xmlns:r="http://schemas.openxmlformats.org/officeDocument/2006/relationships" id="265" r:id="R8ed8f93aa3644a2e"/>
    <p:sldId xmlns:r="http://schemas.openxmlformats.org/officeDocument/2006/relationships" id="266" r:id="R431f10723a06464e"/>
    <p:sldId xmlns:r="http://schemas.openxmlformats.org/officeDocument/2006/relationships" id="267" r:id="R138385fa2dd040db"/>
    <p:sldId xmlns:r="http://schemas.openxmlformats.org/officeDocument/2006/relationships" id="268" r:id="R6ec80f354787442f"/>
    <p:sldId xmlns:r="http://schemas.openxmlformats.org/officeDocument/2006/relationships" id="269" r:id="Rf66caecd386c4ce6"/>
    <p:sldId xmlns:r="http://schemas.openxmlformats.org/officeDocument/2006/relationships" id="270" r:id="R1e8b00ac37754747"/>
    <p:sldId xmlns:r="http://schemas.openxmlformats.org/officeDocument/2006/relationships" id="271" r:id="R603fefd17e944eaa"/>
    <p:sldId xmlns:r="http://schemas.openxmlformats.org/officeDocument/2006/relationships" id="272" r:id="R2fe5a0f69ee4490f"/>
    <p:sldId xmlns:r="http://schemas.openxmlformats.org/officeDocument/2006/relationships" id="273" r:id="R8215d0de1e5d440c"/>
    <p:sldId xmlns:r="http://schemas.openxmlformats.org/officeDocument/2006/relationships" id="274" r:id="Rf22d92fcdc9c43e6"/>
    <p:sldId xmlns:r="http://schemas.openxmlformats.org/officeDocument/2006/relationships" id="275" r:id="R08d86f1cfee14181"/>
    <p:sldId xmlns:r="http://schemas.openxmlformats.org/officeDocument/2006/relationships" id="276" r:id="R2d89de6be9914cc6"/>
    <p:sldId xmlns:r="http://schemas.openxmlformats.org/officeDocument/2006/relationships" id="277" r:id="Rbfeea5be43b34cb4"/>
    <p:sldId xmlns:r="http://schemas.openxmlformats.org/officeDocument/2006/relationships" id="278" r:id="R41fc3d70d35544d2"/>
    <p:sldId xmlns:r="http://schemas.openxmlformats.org/officeDocument/2006/relationships" id="279" r:id="R6c2a9c0057964c58"/>
    <p:sldId xmlns:r="http://schemas.openxmlformats.org/officeDocument/2006/relationships" id="280" r:id="Rb4845350a6b6407b"/>
    <p:sldId xmlns:r="http://schemas.openxmlformats.org/officeDocument/2006/relationships" id="281" r:id="Rf2cbe8829c2e4714"/>
    <p:sldId xmlns:r="http://schemas.openxmlformats.org/officeDocument/2006/relationships" id="282" r:id="Rb0da81b6cf704c06"/>
    <p:sldId xmlns:r="http://schemas.openxmlformats.org/officeDocument/2006/relationships" id="283" r:id="R8424e4f99c964f48"/>
    <p:sldId xmlns:r="http://schemas.openxmlformats.org/officeDocument/2006/relationships" id="284" r:id="R1411cd80a0f24236"/>
    <p:sldId xmlns:r="http://schemas.openxmlformats.org/officeDocument/2006/relationships" id="285" r:id="R502e66d4e0ce43ef"/>
    <p:sldId xmlns:r="http://schemas.openxmlformats.org/officeDocument/2006/relationships" id="286" r:id="R27ba132d8e8847ef"/>
    <p:sldId xmlns:r="http://schemas.openxmlformats.org/officeDocument/2006/relationships" id="287" r:id="R45ae1f653b444e40"/>
    <p:sldId xmlns:r="http://schemas.openxmlformats.org/officeDocument/2006/relationships" id="288" r:id="R9c583567b3b74a32"/>
    <p:sldId xmlns:r="http://schemas.openxmlformats.org/officeDocument/2006/relationships" id="289" r:id="Rc34d135c1ab24b0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d4b6b3557f34002" /><Relationship Type="http://schemas.openxmlformats.org/officeDocument/2006/relationships/slideMaster" Target="/ppt/slideMasters/slideMaster1.xml" Id="R2a2cefcd074e4d6b" /><Relationship Type="http://schemas.openxmlformats.org/officeDocument/2006/relationships/notesMaster" Target="/ppt/notesMasters/notesMaster1.xml" Id="R9bb11e15c20b4508" /><Relationship Type="http://schemas.openxmlformats.org/officeDocument/2006/relationships/presProps" Target="/ppt/presProps.xml" Id="Rea55a9865b7d42ea" /><Relationship Type="http://schemas.openxmlformats.org/officeDocument/2006/relationships/tableStyles" Target="/ppt/tableStyles.xml" Id="R3a30b4d6d5614433" /><Relationship Type="http://schemas.openxmlformats.org/officeDocument/2006/relationships/slide" Target="/ppt/slides/slide1.xml" Id="R9e61763a3aae4efe" /><Relationship Type="http://schemas.openxmlformats.org/officeDocument/2006/relationships/slide" Target="/ppt/slides/slide2.xml" Id="R86130ca3f318494c" /><Relationship Type="http://schemas.openxmlformats.org/officeDocument/2006/relationships/slide" Target="/ppt/slides/slide3.xml" Id="R1575b7b0b78b4512" /><Relationship Type="http://schemas.openxmlformats.org/officeDocument/2006/relationships/slide" Target="/ppt/slides/slide4.xml" Id="R4bb44c98f8fd4928" /><Relationship Type="http://schemas.openxmlformats.org/officeDocument/2006/relationships/slide" Target="/ppt/slides/slide5.xml" Id="R45efe8afc80d48d1" /><Relationship Type="http://schemas.openxmlformats.org/officeDocument/2006/relationships/slide" Target="/ppt/slides/slide6.xml" Id="Rc18a4c09139a4a32" /><Relationship Type="http://schemas.openxmlformats.org/officeDocument/2006/relationships/slide" Target="/ppt/slides/slide7.xml" Id="Rb2585b1b37964241" /><Relationship Type="http://schemas.openxmlformats.org/officeDocument/2006/relationships/slide" Target="/ppt/slides/slide8.xml" Id="R005dec98337f47e2" /><Relationship Type="http://schemas.openxmlformats.org/officeDocument/2006/relationships/slide" Target="/ppt/slides/slide9.xml" Id="R774690a62eea4d8f" /><Relationship Type="http://schemas.openxmlformats.org/officeDocument/2006/relationships/slide" Target="/ppt/slides/slide10.xml" Id="R8ed8f93aa3644a2e" /><Relationship Type="http://schemas.openxmlformats.org/officeDocument/2006/relationships/slide" Target="/ppt/slides/slide11.xml" Id="R431f10723a06464e" /><Relationship Type="http://schemas.openxmlformats.org/officeDocument/2006/relationships/slide" Target="/ppt/slides/slide12.xml" Id="R138385fa2dd040db" /><Relationship Type="http://schemas.openxmlformats.org/officeDocument/2006/relationships/slide" Target="/ppt/slides/slide13.xml" Id="R6ec80f354787442f" /><Relationship Type="http://schemas.openxmlformats.org/officeDocument/2006/relationships/slide" Target="/ppt/slides/slide14.xml" Id="Rf66caecd386c4ce6" /><Relationship Type="http://schemas.openxmlformats.org/officeDocument/2006/relationships/slide" Target="/ppt/slides/slide15.xml" Id="R1e8b00ac37754747" /><Relationship Type="http://schemas.openxmlformats.org/officeDocument/2006/relationships/slide" Target="/ppt/slides/slide16.xml" Id="R603fefd17e944eaa" /><Relationship Type="http://schemas.openxmlformats.org/officeDocument/2006/relationships/slide" Target="/ppt/slides/slide17.xml" Id="R2fe5a0f69ee4490f" /><Relationship Type="http://schemas.openxmlformats.org/officeDocument/2006/relationships/slide" Target="/ppt/slides/slide18.xml" Id="R8215d0de1e5d440c" /><Relationship Type="http://schemas.openxmlformats.org/officeDocument/2006/relationships/slide" Target="/ppt/slides/slide19.xml" Id="Rf22d92fcdc9c43e6" /><Relationship Type="http://schemas.openxmlformats.org/officeDocument/2006/relationships/slide" Target="/ppt/slides/slide20.xml" Id="R08d86f1cfee14181" /><Relationship Type="http://schemas.openxmlformats.org/officeDocument/2006/relationships/slide" Target="/ppt/slides/slide21.xml" Id="R2d89de6be9914cc6" /><Relationship Type="http://schemas.openxmlformats.org/officeDocument/2006/relationships/slide" Target="/ppt/slides/slide22.xml" Id="Rbfeea5be43b34cb4" /><Relationship Type="http://schemas.openxmlformats.org/officeDocument/2006/relationships/slide" Target="/ppt/slides/slide23.xml" Id="R41fc3d70d35544d2" /><Relationship Type="http://schemas.openxmlformats.org/officeDocument/2006/relationships/slide" Target="/ppt/slides/slide24.xml" Id="R6c2a9c0057964c58" /><Relationship Type="http://schemas.openxmlformats.org/officeDocument/2006/relationships/slide" Target="/ppt/slides/slide25.xml" Id="Rb4845350a6b6407b" /><Relationship Type="http://schemas.openxmlformats.org/officeDocument/2006/relationships/slide" Target="/ppt/slides/slide26.xml" Id="Rf2cbe8829c2e4714" /><Relationship Type="http://schemas.openxmlformats.org/officeDocument/2006/relationships/slide" Target="/ppt/slides/slide27.xml" Id="Rb0da81b6cf704c06" /><Relationship Type="http://schemas.openxmlformats.org/officeDocument/2006/relationships/slide" Target="/ppt/slides/slide28.xml" Id="R8424e4f99c964f48" /><Relationship Type="http://schemas.openxmlformats.org/officeDocument/2006/relationships/slide" Target="/ppt/slides/slide29.xml" Id="R1411cd80a0f24236" /><Relationship Type="http://schemas.openxmlformats.org/officeDocument/2006/relationships/slide" Target="/ppt/slides/slide30.xml" Id="R502e66d4e0ce43ef" /><Relationship Type="http://schemas.openxmlformats.org/officeDocument/2006/relationships/slide" Target="/ppt/slides/slide31.xml" Id="R27ba132d8e8847ef" /><Relationship Type="http://schemas.openxmlformats.org/officeDocument/2006/relationships/slide" Target="/ppt/slides/slide32.xml" Id="R45ae1f653b444e40" /><Relationship Type="http://schemas.openxmlformats.org/officeDocument/2006/relationships/slide" Target="/ppt/slides/slide33.xml" Id="R9c583567b3b74a32" /><Relationship Type="http://schemas.openxmlformats.org/officeDocument/2006/relationships/slide" Target="/ppt/slides/slide34.xml" Id="Rc34d135c1ab24b0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49430f5e7a240b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42b88b5bfc74b81" /><Relationship Type="http://schemas.openxmlformats.org/officeDocument/2006/relationships/notesMaster" Target="/ppt/notesMasters/notesMaster1.xml" Id="R1897cf4ca97c41f0" /></Relationships>
</file>

<file path=ppt/notesSlides/_rels/notesSlide2.xml.rels>&#65279;<?xml version="1.0" encoding="utf-8"?><Relationships xmlns="http://schemas.openxmlformats.org/package/2006/relationships"><Relationship Type="http://schemas.openxmlformats.org/officeDocument/2006/relationships/slide" Target="/ppt/slides/slide2.xml" Id="R1bd96849e23d4f00" /><Relationship Type="http://schemas.openxmlformats.org/officeDocument/2006/relationships/notesMaster" Target="/ppt/notesMasters/notesMaster1.xml" Id="Rca871131dd22419c" /></Relationships>
</file>

<file path=ppt/notesSlides/_rels/notesSlide3.xml.rels>&#65279;<?xml version="1.0" encoding="utf-8"?><Relationships xmlns="http://schemas.openxmlformats.org/package/2006/relationships"><Relationship Type="http://schemas.openxmlformats.org/officeDocument/2006/relationships/slide" Target="/ppt/slides/slide3.xml" Id="R0d548327fa2544d7" /><Relationship Type="http://schemas.openxmlformats.org/officeDocument/2006/relationships/notesMaster" Target="/ppt/notesMasters/notesMaster1.xml" Id="Rbeebedd2c956418a" /></Relationships>
</file>

<file path=ppt/notesSlides/_rels/notesSlide4.xml.rels>&#65279;<?xml version="1.0" encoding="utf-8"?><Relationships xmlns="http://schemas.openxmlformats.org/package/2006/relationships"><Relationship Type="http://schemas.openxmlformats.org/officeDocument/2006/relationships/slide" Target="/ppt/slides/slide4.xml" Id="Rbb1a6332a7604622" /><Relationship Type="http://schemas.openxmlformats.org/officeDocument/2006/relationships/notesMaster" Target="/ppt/notesMasters/notesMaster1.xml" Id="R9d8d7b80d73d496e"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6b307b42504a2c" /><Relationship Type="http://schemas.openxmlformats.org/officeDocument/2006/relationships/notesMaster" Target="/ppt/notesMasters/notesMaster1.xml" Id="Re844d1a773f641ba" /></Relationships>
</file>

<file path=ppt/notesSlides/_rels/notesSlide6.xml.rels>&#65279;<?xml version="1.0" encoding="utf-8"?><Relationships xmlns="http://schemas.openxmlformats.org/package/2006/relationships"><Relationship Type="http://schemas.openxmlformats.org/officeDocument/2006/relationships/slide" Target="/ppt/slides/slide6.xml" Id="Rc5e88fc258fc426f" /><Relationship Type="http://schemas.openxmlformats.org/officeDocument/2006/relationships/notesMaster" Target="/ppt/notesMasters/notesMaster1.xml" Id="R928f70bfdf6c4c14"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66257b43c54292" /><Relationship Type="http://schemas.openxmlformats.org/officeDocument/2006/relationships/notesMaster" Target="/ppt/notesMasters/notesMaster1.xml" Id="R9c86ddf918954827" /></Relationships>
</file>

<file path=ppt/notesSlides/_rels/notesSlide8.xml.rels>&#65279;<?xml version="1.0" encoding="utf-8"?><Relationships xmlns="http://schemas.openxmlformats.org/package/2006/relationships"><Relationship Type="http://schemas.openxmlformats.org/officeDocument/2006/relationships/slide" Target="/ppt/slides/slide8.xml" Id="R417eca690c3a46af" /><Relationship Type="http://schemas.openxmlformats.org/officeDocument/2006/relationships/notesMaster" Target="/ppt/notesMasters/notesMaster1.xml" Id="R0b63ce91d04f4c7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446dae8fb76416c" /><Relationship Type="http://schemas.openxmlformats.org/officeDocument/2006/relationships/notesMaster" Target="/ppt/notesMasters/notesMaster1.xml" Id="Rebdcfb20eeea4ae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266e16c44744c07" /><Relationship Type="http://schemas.openxmlformats.org/officeDocument/2006/relationships/notesMaster" Target="/ppt/notesMasters/notesMaster1.xml" Id="R8c8139f14ddf461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367dfe6adf840f5" /><Relationship Type="http://schemas.openxmlformats.org/officeDocument/2006/relationships/notesMaster" Target="/ppt/notesMasters/notesMaster1.xml" Id="Rbd0c9afc7c484ae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5fae7545edf4060" /><Relationship Type="http://schemas.openxmlformats.org/officeDocument/2006/relationships/notesMaster" Target="/ppt/notesMasters/notesMaster1.xml" Id="R215cfc7424a944d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d2ed721f84e49cf" /><Relationship Type="http://schemas.openxmlformats.org/officeDocument/2006/relationships/notesMaster" Target="/ppt/notesMasters/notesMaster1.xml" Id="R020d6cccdf684a4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0a91a60c4b843a6" /><Relationship Type="http://schemas.openxmlformats.org/officeDocument/2006/relationships/notesMaster" Target="/ppt/notesMasters/notesMaster1.xml" Id="R7d4453d94bfc4ac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4a693c5ff504b4f" /><Relationship Type="http://schemas.openxmlformats.org/officeDocument/2006/relationships/notesMaster" Target="/ppt/notesMasters/notesMaster1.xml" Id="Rb011f087ac0d461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a8214aee5bf4d5a" /><Relationship Type="http://schemas.openxmlformats.org/officeDocument/2006/relationships/notesMaster" Target="/ppt/notesMasters/notesMaster1.xml" Id="Rbc65a6abf38d4fe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dad83de43604e89" /><Relationship Type="http://schemas.openxmlformats.org/officeDocument/2006/relationships/notesMaster" Target="/ppt/notesMasters/notesMaster1.xml" Id="R933e322c28d6499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61e49ba885f4f4a" /><Relationship Type="http://schemas.openxmlformats.org/officeDocument/2006/relationships/notesMaster" Target="/ppt/notesMasters/notesMaster1.xml" Id="R8def265c72b54a1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d54590e478b4d1d" /><Relationship Type="http://schemas.openxmlformats.org/officeDocument/2006/relationships/notesMaster" Target="/ppt/notesMasters/notesMaster1.xml" Id="R5bb95a06a6ce475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ac6bcbc770d45ca" /><Relationship Type="http://schemas.openxmlformats.org/officeDocument/2006/relationships/notesMaster" Target="/ppt/notesMasters/notesMaster1.xml" Id="R45159bc2f86e4d3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06aced9beee439a" /><Relationship Type="http://schemas.openxmlformats.org/officeDocument/2006/relationships/notesMaster" Target="/ppt/notesMasters/notesMaster1.xml" Id="Ra393dcd7ee70476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f240203f1a44b30" /><Relationship Type="http://schemas.openxmlformats.org/officeDocument/2006/relationships/notesMaster" Target="/ppt/notesMasters/notesMaster1.xml" Id="R2a09af18484c430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b39991547124108" /><Relationship Type="http://schemas.openxmlformats.org/officeDocument/2006/relationships/notesMaster" Target="/ppt/notesMasters/notesMaster1.xml" Id="R1babf9552bfc4ac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850302fc6ab4e03" /><Relationship Type="http://schemas.openxmlformats.org/officeDocument/2006/relationships/notesMaster" Target="/ppt/notesMasters/notesMaster1.xml" Id="R3a189289733f4c8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672697205764da5" /><Relationship Type="http://schemas.openxmlformats.org/officeDocument/2006/relationships/notesMaster" Target="/ppt/notesMasters/notesMaster1.xml" Id="Rcc3a01d3c127430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daa5b9ef9b34143" /><Relationship Type="http://schemas.openxmlformats.org/officeDocument/2006/relationships/notesMaster" Target="/ppt/notesMasters/notesMaster1.xml" Id="R5a5b34c0367f44a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f0cf072ae284c3a" /><Relationship Type="http://schemas.openxmlformats.org/officeDocument/2006/relationships/notesMaster" Target="/ppt/notesMasters/notesMaster1.xml" Id="R513877edb45d475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e5922af6da84bd4" /><Relationship Type="http://schemas.openxmlformats.org/officeDocument/2006/relationships/notesMaster" Target="/ppt/notesMasters/notesMaster1.xml" Id="Ra16e2641770b4df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07ab9dd522849eb" /><Relationship Type="http://schemas.openxmlformats.org/officeDocument/2006/relationships/notesMaster" Target="/ppt/notesMasters/notesMaster1.xml" Id="R7a250efe4f9c45a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468078cbe314227" /><Relationship Type="http://schemas.openxmlformats.org/officeDocument/2006/relationships/notesMaster" Target="/ppt/notesMasters/notesMaster1.xml" Id="R298bca85d7844b3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e6a8be4c9a940a6" /><Relationship Type="http://schemas.openxmlformats.org/officeDocument/2006/relationships/notesMaster" Target="/ppt/notesMasters/notesMaster1.xml" Id="R5e078ee779ad4e0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ffb7c3565e74a46" /><Relationship Type="http://schemas.openxmlformats.org/officeDocument/2006/relationships/notesMaster" Target="/ppt/notesMasters/notesMaster1.xml" Id="Rc244cfda9c2a47e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767fbb92543458b" /><Relationship Type="http://schemas.openxmlformats.org/officeDocument/2006/relationships/notesMaster" Target="/ppt/notesMasters/notesMaster1.xml" Id="Re6356d726307407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405fe51711d4b1c" /><Relationship Type="http://schemas.openxmlformats.org/officeDocument/2006/relationships/notesMaster" Target="/ppt/notesMasters/notesMaster1.xml" Id="Rba49a520d22f4ee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capabilities · English · September 2026</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industry scenarios in this deck describe configurable Cortex solution designs, not claims of completed customer deployments. Platform integration and policy behavior must be verified for the contracted edition.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sources reviewed September 2026. This is Genellipse’s interpretation of the industry opportunity; the cited organizations do not endorse Cortex AI. UNESCO guidance emphasizes human agency, privacy and appropriate educational use of generative AI.</a:t>
            </a:r>
          </a:p>
          <a:p xmlns:a="http://schemas.openxmlformats.org/drawingml/2006/main">
            <a:r>
              <a:t/>
            </a:r>
          </a:p>
          <a:p xmlns:a="http://schemas.openxmlformats.org/drawingml/2006/main">
            <a:r>
              <a:t>Market context · sources and publication dates in speaker notes</a:t>
            </a:r>
          </a:p>
          <a:p xmlns:a="http://schemas.openxmlformats.org/drawingml/2006/main">
            <a:r>
              <a:t/>
            </a:r>
          </a:p>
          <a:p xmlns:a="http://schemas.openxmlformats.org/drawingml/2006/main">
            <a:r>
              <a:t>Sources reviewed 27 September 2026:</a:t>
            </a:r>
          </a:p>
          <a:p xmlns:a="http://schemas.openxmlformats.org/drawingml/2006/main">
            <a:r>
              <a:t>https://www.unesco.org/en/articles/guidance-generative-ai-education-and-research?hub=387</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Platform descriptions are based on Cortex public product materials and user-provided positioning. Specific modules, connectors, deployment options and support are confirmed for the engagement. This deck does not present Claims or KYC/AML packs as shipping products.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application is the user-facing experience around one or more solutions. Customer-specific packaging may require application development and integration work. Agent coordination must define state, timeouts, retries and human ownership.</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Single-agent adoption can begin without granting write permissions. Provide document dates, source identifiers and extraction confidence. Missing evidence is an explicit outcome, not a reason to guess.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exposes tools but does not itself provide business authorization. Verify user identity, per-tool policy and transaction semantics. Retries must not duplicate a financial or operational action.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Institutional guidance and permitted student context. Output: Grounded response and tracked staff referral.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No automated safeguarding, disciplinary or admission decisions; minimize student data.</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Approved curriculum and licensed resources. Output: Reviewed lesson materials with provenance.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Do not invent citations; preserve educator authority and intellectual property rights.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Funding call, budget and institutional policies. Output: Complete proposal checklist and review record.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Research content and personal data remain within permitted systems and access boundaries.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Application packaging is solution design and delivery work. Confirm supported deployment targets, identity integration, accessibility and operational support. A policy change must be assessed across every app that uses the affected agent.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 contracts should include request identity, correlation ID, allowed fields, schema validation, rate limits and idempotency keys. MCP is a standard tool interface, not a substitute for an integration agreement or data authorization.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server approval and explicit tool allowlists are important. Do not use an empty allowlist as a deny-all assumption. Put secrets in managed connection storage and apply output validation. Event and legacy patterns describe integration design, not a claim that every adapter is prebuilt.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BYOA onboarding requires a compatible API/runtime adapter and an enforceable deployment boundary. Cortex cannot govern hidden calls made with unmanaged credentials. Validate egress, token scopes, network policy and audit completeness before claiming coverage.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Configure approval roles to preserve segregation of duties. An approval is bound to the exact proposed action and evidence version; material changes require renewed approval. Do not rely solely on an agent-generated confidence score.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Suspending an agent prevents future operations; it does not undo already committed transactions. Define compensating actions and authority separately. Control configuration is tested against realistic exception cases.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Acceptance thresholds are agreed before testing. Use held-out cases and measure false approvals and false escalations. Include subgroup and accessibility reviews where relevant. No numeric results on this slide are claimed.</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Retain only necessary information in logs; redact sensitive fields and align retention with policy. Provide business and technical dashboards that distinguish completed, escalated, failed and cancelled work.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Track volume and case mix alongside every measure. Exclude failed cases from accepted completions, but include their costs. Separate business effects from seasonality and staffing changes. Do not use model confidence as a quality outcome.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Assumptions: 5,000 administrative requests per month; current average 15 minutes; target average 9.75 minutes including human review. Current hours = volume × minutes / 60 = 1250. Target = 812. Difference = 438. Holding volume and case mix constant. No customer performance claim.</a:t>
            </a:r>
          </a:p>
          <a:p xmlns:a="http://schemas.openxmlformats.org/drawingml/2006/main">
            <a:r>
              <a:t/>
            </a:r>
          </a:p>
          <a:p xmlns:a="http://schemas.openxmlformats.org/drawingml/2006/main">
            <a:r>
              <a:t>Illustrative only · capacity is not automatically a cash saving</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Annual net benefit = annual capacity value × realization share − recurring costs. Year-one net benefit also subtracts one-time investment and applies an explicit benefit ramp. Currency, pricing and cost assumptions are agreed for the organization. Quality remediation costs belong in the model.</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Set bounded retries, deadlines and dead-letter handling. A model response is not proof that a transaction completed. Define compensating actions for partial workflows and test them with the system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delivery plan for a narrowly scoped MVP, not a promise to complete every industry use case in six weeks. Entry criteria: sponsor, approved use case, accessible data, integration owner, security review path and available reviewers.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defence, sensitive use requires an approved hosting and accreditation route; this deck claims no classified accreditation. For every industry, agree data residency, isolation, disaster recovery and support with the deployment owner. Review every reused pack in its new context.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supports process design, integration, agent configuration, governance setup, evaluation and adoption. The engagement confirms product capabilities, implementation dependencies and commercial terms before delivery.</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URLs are preserved here and on relevant slides. Product scope is based on public materials and user-provided positioning. Configurable industry applications require validation for the selected deployment. Illustrative examples are not client case studies.</a:t>
            </a:r>
          </a:p>
          <a:p xmlns:a="http://schemas.openxmlformats.org/drawingml/2006/main">
            <a:r>
              <a:t/>
            </a:r>
          </a:p>
          <a:p xmlns:a="http://schemas.openxmlformats.org/drawingml/2006/main">
            <a:r>
              <a:t>Reviewed September 2026 · no endorsement by cited organizations</a:t>
            </a:r>
          </a:p>
          <a:p xmlns:a="http://schemas.openxmlformats.org/drawingml/2006/main">
            <a:r>
              <a:t/>
            </a:r>
          </a:p>
          <a:p xmlns:a="http://schemas.openxmlformats.org/drawingml/2006/main">
            <a:r>
              <a:t>Sources reviewed 27 September 2026:</a:t>
            </a:r>
          </a:p>
          <a:p xmlns:a="http://schemas.openxmlformats.org/drawingml/2006/main">
            <a:r>
              <a:t>https://www.unesco.org/en/articles/guidance-generative-ai-education-and-research?hub=387</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Website: https://genellipse.com | Email: info@genellipse.com | Cortex product: https://genellipse.com/products/cortex-ai</a:t>
            </a:r>
          </a:p>
          <a:p xmlns:a="http://schemas.openxmlformats.org/drawingml/2006/main">
            <a:r>
              <a:t/>
            </a:r>
          </a:p>
          <a:p xmlns:a="http://schemas.openxmlformats.org/drawingml/2006/main">
            <a:r>
              <a:t>Contact Genellipse to define the first application</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0a749513b76415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afeb9fc1434204" /><Relationship Type="http://schemas.openxmlformats.org/officeDocument/2006/relationships/slideLayout" Target="/ppt/slideLayouts/slideLayout1.xml" Id="R361440df3bee4e5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61440df3bee4e5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07a7a69c8bf04a8c"/><Relationship Type="http://schemas.openxmlformats.org/officeDocument/2006/relationships/image" Target="/ppt/media/image.jpeg" Id="R05f8ebaa60e64055"/><Relationship Type="http://schemas.openxmlformats.org/officeDocument/2006/relationships/image" Target="/ppt/media/image.png" Id="R743bf2e17acc45a5"/><Relationship Type="http://schemas.openxmlformats.org/officeDocument/2006/relationships/image" Target="/ppt/media/image2.png" Id="R1db4f367a7bc4887"/><Relationship Type="http://schemas.openxmlformats.org/officeDocument/2006/relationships/notesSlide" Target="/ppt/notesSlides/notesSlide1.xml" Id="Rd91794aa71d149ae"/><Relationship Id="rIdInsuranceStory3" Type="http://schemas.openxmlformats.org/officeDocument/2006/relationships/slide" Target="slide3.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382c0725b0434e18"/><Relationship Type="http://schemas.openxmlformats.org/officeDocument/2006/relationships/image" Target="/ppt/media/image3.png" Id="Rd77b20e6a4fa46da"/><Relationship Type="http://schemas.openxmlformats.org/officeDocument/2006/relationships/notesSlide" Target="/ppt/notesSlides/notesSlide2.xml" Id="Rf010fce8e9c34a8e"/><Relationship Id="rIdInsuranceStory3" Type="http://schemas.openxmlformats.org/officeDocument/2006/relationships/slide" Target="slide3.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21ccc93e892b4cf4"/><Relationship Type="http://schemas.openxmlformats.org/officeDocument/2006/relationships/image" Target="/ppt/media/image4.png" Id="Rf77781771516421a"/><Relationship Type="http://schemas.openxmlformats.org/officeDocument/2006/relationships/notesSlide" Target="/ppt/notesSlides/notesSlide3.xml" Id="R38136fc39af34245"/><Relationship Id="rIdInsuranceStory4" Type="http://schemas.openxmlformats.org/officeDocument/2006/relationships/slide" Target="slide4.xml"/><Relationship Id="rIdInsuranceStory10" Type="http://schemas.openxmlformats.org/officeDocument/2006/relationships/slide" Target="slide10.xml"/><Relationship Id="rIdInsuranceStory19" Type="http://schemas.openxmlformats.org/officeDocument/2006/relationships/slide" Target="slide19.xml"/><Relationship Id="rIdInsuranceStory26" Type="http://schemas.openxmlformats.org/officeDocument/2006/relationships/slide" Target="slide26.xml"/><Relationship Id="rIdInsuranceStory30" Type="http://schemas.openxmlformats.org/officeDocument/2006/relationships/slide" Target="slide30.xml"/><Relationship Id="rIdInsuranceStory32" Type="http://schemas.openxmlformats.org/officeDocument/2006/relationships/slide" Target="slide32.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6358307bfdff4da8"/><Relationship Type="http://schemas.openxmlformats.org/officeDocument/2006/relationships/image" Target="/ppt/media/image5.png" Id="Rd19cc45a21974140"/><Relationship Type="http://schemas.openxmlformats.org/officeDocument/2006/relationships/notesSlide" Target="/ppt/notesSlides/notesSlide4.xml" Id="Rda5b479c20474aaf"/><Relationship Id="rIdInsuranceStory3" Type="http://schemas.openxmlformats.org/officeDocument/2006/relationships/slide" Target="slide3.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e99647d24f794078"/><Relationship Type="http://schemas.openxmlformats.org/officeDocument/2006/relationships/image" Target="/ppt/media/image6.png" Id="R59af9807684a453c"/><Relationship Type="http://schemas.openxmlformats.org/officeDocument/2006/relationships/notesSlide" Target="/ppt/notesSlides/notesSlide5.xml" Id="Rbb6df49decca49ba"/><Relationship Id="rIdInsuranceStory3" Type="http://schemas.openxmlformats.org/officeDocument/2006/relationships/slide" Target="slide3.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ba275faa905e4a8e"/><Relationship Type="http://schemas.openxmlformats.org/officeDocument/2006/relationships/image" Target="/ppt/media/image7.png" Id="R8da4b01893b14f75"/><Relationship Type="http://schemas.openxmlformats.org/officeDocument/2006/relationships/notesSlide" Target="/ppt/notesSlides/notesSlide6.xml" Id="Re1569e9f35774901"/><Relationship Id="rIdInsuranceStory3" Type="http://schemas.openxmlformats.org/officeDocument/2006/relationships/slide" Target="slide3.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2934920191944e8b"/><Relationship Type="http://schemas.openxmlformats.org/officeDocument/2006/relationships/image" Target="/ppt/media/image8.png" Id="R3539b767b46a4a34"/><Relationship Type="http://schemas.openxmlformats.org/officeDocument/2006/relationships/notesSlide" Target="/ppt/notesSlides/notesSlide7.xml" Id="R476efb1b6b954368"/><Relationship Id="rIdInsuranceStory3" Type="http://schemas.openxmlformats.org/officeDocument/2006/relationships/slide" Target="slide3.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73a71875f7034e10"/><Relationship Type="http://schemas.openxmlformats.org/officeDocument/2006/relationships/image" Target="/ppt/media/image9.png" Id="Rd0348cc712fe414d"/><Relationship Type="http://schemas.openxmlformats.org/officeDocument/2006/relationships/notesSlide" Target="/ppt/notesSlides/notesSlide8.xml" Id="R5a18ead286594094"/><Relationship Id="rIdInsuranceStory3" Type="http://schemas.openxmlformats.org/officeDocument/2006/relationships/slide" Target="slide3.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621f05861c8c49a8"/><Relationship Type="http://schemas.openxmlformats.org/officeDocument/2006/relationships/image" Target="/ppt/media/image10.png" Id="Rb2bb45c9c0984937"/><Relationship Type="http://schemas.openxmlformats.org/officeDocument/2006/relationships/notesSlide" Target="/ppt/notesSlides/notesSlide9.xml" Id="R8d245b4de5de47cc"/><Relationship Id="rIdInsuranceStory3" Type="http://schemas.openxmlformats.org/officeDocument/2006/relationships/slide" Target="slide3.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578c32924a2c4080"/><Relationship Type="http://schemas.openxmlformats.org/officeDocument/2006/relationships/image" Target="/ppt/media/image11.png" Id="R4f31dbb0b3254734"/><Relationship Type="http://schemas.openxmlformats.org/officeDocument/2006/relationships/notesSlide" Target="/ppt/notesSlides/notesSlide10.xml" Id="R3769e874dbe14064"/><Relationship Id="rIdInsuranceStory3" Type="http://schemas.openxmlformats.org/officeDocument/2006/relationships/slide" Target="slide3.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ff83d0c17b6f4b7a"/><Relationship Type="http://schemas.openxmlformats.org/officeDocument/2006/relationships/image" Target="/ppt/media/image12.png" Id="R0036b4c9a4774420"/><Relationship Type="http://schemas.openxmlformats.org/officeDocument/2006/relationships/notesSlide" Target="/ppt/notesSlides/notesSlide11.xml" Id="Rd3b81daf8b6e4331"/><Relationship Id="rIdInsuranceStory3" Type="http://schemas.openxmlformats.org/officeDocument/2006/relationships/slide" Target="slide3.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539c15e29da44ffe"/><Relationship Type="http://schemas.openxmlformats.org/officeDocument/2006/relationships/image" Target="/ppt/media/image13.png" Id="R218e6127b30a41a3"/><Relationship Type="http://schemas.openxmlformats.org/officeDocument/2006/relationships/notesSlide" Target="/ppt/notesSlides/notesSlide12.xml" Id="R17cf8c3311924e9e"/><Relationship Id="rIdInsuranceStory3" Type="http://schemas.openxmlformats.org/officeDocument/2006/relationships/slide" Target="slide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1.xml" Id="Re797035be34947b9"/><Relationship Type="http://schemas.openxmlformats.org/officeDocument/2006/relationships/image" Target="/ppt/media/image14.png" Id="Rad622783dac14d3c"/><Relationship Type="http://schemas.openxmlformats.org/officeDocument/2006/relationships/notesSlide" Target="/ppt/notesSlides/notesSlide13.xml" Id="Rdcd6798706ec4320"/><Relationship Id="rIdInsuranceStory3" Type="http://schemas.openxmlformats.org/officeDocument/2006/relationships/slide" Target="slide3.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1.xml" Id="R59cbec1ce2ff42ea"/><Relationship Type="http://schemas.openxmlformats.org/officeDocument/2006/relationships/image" Target="/ppt/media/image15.png" Id="R61e84a1907a444cd"/><Relationship Type="http://schemas.openxmlformats.org/officeDocument/2006/relationships/notesSlide" Target="/ppt/notesSlides/notesSlide14.xml" Id="Refe72e28fe6e4447"/><Relationship Id="rIdInsuranceStory3" Type="http://schemas.openxmlformats.org/officeDocument/2006/relationships/slide" Target="slide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1.xml" Id="R23296992cb2942eb"/><Relationship Type="http://schemas.openxmlformats.org/officeDocument/2006/relationships/image" Target="/ppt/media/image16.png" Id="R86dc8ed521854b1c"/><Relationship Type="http://schemas.openxmlformats.org/officeDocument/2006/relationships/notesSlide" Target="/ppt/notesSlides/notesSlide15.xml" Id="R3fac77f6143a437a"/><Relationship Id="rIdInsuranceStory3" Type="http://schemas.openxmlformats.org/officeDocument/2006/relationships/slide" Target="slide3.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1.xml" Id="R396d7de64d254ed1"/><Relationship Type="http://schemas.openxmlformats.org/officeDocument/2006/relationships/image" Target="/ppt/media/image17.png" Id="R676630ad79d24fef"/><Relationship Type="http://schemas.openxmlformats.org/officeDocument/2006/relationships/notesSlide" Target="/ppt/notesSlides/notesSlide16.xml" Id="Rb428a9eafcfb4a01"/><Relationship Id="rIdInsuranceStory3" Type="http://schemas.openxmlformats.org/officeDocument/2006/relationships/slide" Target="slide3.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a4b81197fb5048f2"/><Relationship Type="http://schemas.openxmlformats.org/officeDocument/2006/relationships/image" Target="/ppt/media/image18.png" Id="R066750b678b241af"/><Relationship Type="http://schemas.openxmlformats.org/officeDocument/2006/relationships/notesSlide" Target="/ppt/notesSlides/notesSlide17.xml" Id="R8e6fe98ae92f48bf"/><Relationship Id="rIdInsuranceStory3" Type="http://schemas.openxmlformats.org/officeDocument/2006/relationships/slide" Target="slide3.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1.xml" Id="R34fba7dcc1c74e9d"/><Relationship Type="http://schemas.openxmlformats.org/officeDocument/2006/relationships/image" Target="/ppt/media/image19.png" Id="Rec121c6d51a246b7"/><Relationship Type="http://schemas.openxmlformats.org/officeDocument/2006/relationships/notesSlide" Target="/ppt/notesSlides/notesSlide18.xml" Id="R405076a716f44a60"/><Relationship Id="rIdInsuranceStory3" Type="http://schemas.openxmlformats.org/officeDocument/2006/relationships/slide" Target="slide3.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1.xml" Id="Rdb2d79863c804b95"/><Relationship Type="http://schemas.openxmlformats.org/officeDocument/2006/relationships/image" Target="/ppt/media/image20.png" Id="Rbc55e9f8ba44411a"/><Relationship Type="http://schemas.openxmlformats.org/officeDocument/2006/relationships/notesSlide" Target="/ppt/notesSlides/notesSlide19.xml" Id="R95ae5aa317c44b1b"/><Relationship Id="rIdInsuranceStory3" Type="http://schemas.openxmlformats.org/officeDocument/2006/relationships/slide" Target="slide3.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5715de6f7d6645a7"/><Relationship Type="http://schemas.openxmlformats.org/officeDocument/2006/relationships/image" Target="/ppt/media/image21.png" Id="Rc5e01494e55d423c"/><Relationship Type="http://schemas.openxmlformats.org/officeDocument/2006/relationships/notesSlide" Target="/ppt/notesSlides/notesSlide20.xml" Id="R718e97c2456346ab"/><Relationship Id="rIdInsuranceStory3" Type="http://schemas.openxmlformats.org/officeDocument/2006/relationships/slide" Target="slide3.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1.xml" Id="R3959045eaa5a47f9"/><Relationship Type="http://schemas.openxmlformats.org/officeDocument/2006/relationships/image" Target="/ppt/media/image22.png" Id="R53323dd7236f4445"/><Relationship Type="http://schemas.openxmlformats.org/officeDocument/2006/relationships/notesSlide" Target="/ppt/notesSlides/notesSlide21.xml" Id="Rdc654b6977854f91"/><Relationship Id="rIdInsuranceStory3" Type="http://schemas.openxmlformats.org/officeDocument/2006/relationships/slide" Target="slide3.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1.xml" Id="Rfb187437fa124934"/><Relationship Type="http://schemas.openxmlformats.org/officeDocument/2006/relationships/image" Target="/ppt/media/image23.png" Id="Rc7736524620a4f2a"/><Relationship Type="http://schemas.openxmlformats.org/officeDocument/2006/relationships/notesSlide" Target="/ppt/notesSlides/notesSlide22.xml" Id="Ra5047012bac74361"/><Relationship Id="rIdInsuranceStory3" Type="http://schemas.openxmlformats.org/officeDocument/2006/relationships/slide" Target="slide3.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1.xml" Id="R6669df1e34c446a4"/><Relationship Type="http://schemas.openxmlformats.org/officeDocument/2006/relationships/image" Target="/ppt/media/image24.png" Id="Ra9aad21c47824ba2"/><Relationship Type="http://schemas.openxmlformats.org/officeDocument/2006/relationships/notesSlide" Target="/ppt/notesSlides/notesSlide23.xml" Id="Re10c1e73546e4065"/><Relationship Id="rIdInsuranceStory3" Type="http://schemas.openxmlformats.org/officeDocument/2006/relationships/slide" Target="slide3.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ce3335ef3de74fd5"/><Relationship Type="http://schemas.openxmlformats.org/officeDocument/2006/relationships/image" Target="/ppt/media/image25.png" Id="Ra19f95c365b546f5"/><Relationship Type="http://schemas.openxmlformats.org/officeDocument/2006/relationships/notesSlide" Target="/ppt/notesSlides/notesSlide24.xml" Id="Red420ee4eecc49be"/><Relationship Id="rIdInsuranceStory3" Type="http://schemas.openxmlformats.org/officeDocument/2006/relationships/slide" Target="slide3.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1.xml" Id="R49aa4b374614417d"/><Relationship Type="http://schemas.openxmlformats.org/officeDocument/2006/relationships/image" Target="/ppt/media/image26.png" Id="Rb796e119e15d4f2d"/><Relationship Type="http://schemas.openxmlformats.org/officeDocument/2006/relationships/notesSlide" Target="/ppt/notesSlides/notesSlide25.xml" Id="Rabbb0f56506a4f50"/><Relationship Id="rIdInsuranceStory3" Type="http://schemas.openxmlformats.org/officeDocument/2006/relationships/slide" Target="slide3.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1.xml" Id="Rcce469d44e6b4656"/><Relationship Type="http://schemas.openxmlformats.org/officeDocument/2006/relationships/image" Target="/ppt/media/image27.png" Id="R2c4d9729b4ea4366"/><Relationship Type="http://schemas.openxmlformats.org/officeDocument/2006/relationships/notesSlide" Target="/ppt/notesSlides/notesSlide26.xml" Id="R34f3ceab096d46ef"/><Relationship Id="rIdInsuranceStory3" Type="http://schemas.openxmlformats.org/officeDocument/2006/relationships/slide" Target="slide3.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1.xml" Id="Ra494dac0b86544a6"/><Relationship Type="http://schemas.openxmlformats.org/officeDocument/2006/relationships/image" Target="/ppt/media/image28.png" Id="Rd56c7ee807564307"/><Relationship Type="http://schemas.openxmlformats.org/officeDocument/2006/relationships/chart" Target="/ppt/slides/charts/chart1.xml" Id="R54d08ef6bdbc4f89"/><Relationship Type="http://schemas.openxmlformats.org/officeDocument/2006/relationships/notesSlide" Target="/ppt/notesSlides/notesSlide27.xml" Id="R8200cd3853004cb5"/><Relationship Id="rIdInsuranceStory3" Type="http://schemas.openxmlformats.org/officeDocument/2006/relationships/slide" Target="slide3.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1.xml" Id="R02cdb122574a4d64"/><Relationship Type="http://schemas.openxmlformats.org/officeDocument/2006/relationships/image" Target="/ppt/media/image29.png" Id="Rdf45bfbce1cf4f23"/><Relationship Type="http://schemas.openxmlformats.org/officeDocument/2006/relationships/notesSlide" Target="/ppt/notesSlides/notesSlide28.xml" Id="R6679a72917904640"/><Relationship Id="rIdInsuranceStory3" Type="http://schemas.openxmlformats.org/officeDocument/2006/relationships/slide" Target="slide3.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1.xml" Id="R1d04049c850c455f"/><Relationship Type="http://schemas.openxmlformats.org/officeDocument/2006/relationships/image" Target="/ppt/media/image30.png" Id="R0893c10547264615"/><Relationship Type="http://schemas.openxmlformats.org/officeDocument/2006/relationships/notesSlide" Target="/ppt/notesSlides/notesSlide29.xml" Id="R8e88bc32d9534a68"/><Relationship Id="rIdInsuranceStory3" Type="http://schemas.openxmlformats.org/officeDocument/2006/relationships/slide" Target="slide3.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1.xml" Id="R138cfdabd0be4227"/><Relationship Type="http://schemas.openxmlformats.org/officeDocument/2006/relationships/image" Target="/ppt/media/image31.png" Id="R7b45ff128d8e4091"/><Relationship Type="http://schemas.openxmlformats.org/officeDocument/2006/relationships/notesSlide" Target="/ppt/notesSlides/notesSlide30.xml" Id="R17baa466f37e4bfe"/><Relationship Id="rIdInsuranceStory3" Type="http://schemas.openxmlformats.org/officeDocument/2006/relationships/slide" Target="slide3.xm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1.xml" Id="Rcd026dbe49674cb7"/><Relationship Type="http://schemas.openxmlformats.org/officeDocument/2006/relationships/image" Target="/ppt/media/image32.png" Id="Ra047ddf4403a411f"/><Relationship Type="http://schemas.openxmlformats.org/officeDocument/2006/relationships/notesSlide" Target="/ppt/notesSlides/notesSlide31.xml" Id="R596667ea59f44b16"/><Relationship Id="rIdInsuranceStory3" Type="http://schemas.openxmlformats.org/officeDocument/2006/relationships/slide" Target="slide3.xml"/></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1.xml" Id="Ra723d164b0df4a3d"/><Relationship Type="http://schemas.openxmlformats.org/officeDocument/2006/relationships/image" Target="/ppt/media/image33.png" Id="R4785f14968f146f3"/><Relationship Type="http://schemas.openxmlformats.org/officeDocument/2006/relationships/notesSlide" Target="/ppt/notesSlides/notesSlide32.xml" Id="R63316a67454940b2"/><Relationship Id="rIdInsuranceStory3" Type="http://schemas.openxmlformats.org/officeDocument/2006/relationships/slide" Target="slide3.xml"/></Relationships>
</file>

<file path=ppt/slides/_rels/slide33.xml.rels><?xml version='1.0' encoding='UTF-8' standalone='yes'?>
<Relationships xmlns="http://schemas.openxmlformats.org/package/2006/relationships"><Relationship Type="http://schemas.openxmlformats.org/officeDocument/2006/relationships/slideLayout" Target="/ppt/slideLayouts/slideLayout1.xml" Id="R63c0cbbe0b704949"/><Relationship Type="http://schemas.openxmlformats.org/officeDocument/2006/relationships/image" Target="/ppt/media/image34.png" Id="R6218153234444666"/><Relationship Type="http://schemas.openxmlformats.org/officeDocument/2006/relationships/notesSlide" Target="/ppt/notesSlides/notesSlide33.xml" Id="R1d2ea71402ce4824"/><Relationship Id="rIdInsuranceStory3" Type="http://schemas.openxmlformats.org/officeDocument/2006/relationships/slide" Target="slide3.xml"/></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1.xml" Id="Rd1551eea406e4508"/><Relationship Type="http://schemas.openxmlformats.org/officeDocument/2006/relationships/image" Target="/ppt/media/image35.png" Id="Rf9cee71f7e83494d"/><Relationship Type="http://schemas.openxmlformats.org/officeDocument/2006/relationships/image" Target="/ppt/media/image36.png" Id="R8d9eb61067824e20"/><Relationship Type="http://schemas.openxmlformats.org/officeDocument/2006/relationships/hyperlink" Target="https://genellipse.com" TargetMode="External" Id="Rfeb7c1d9658d46f9"/><Relationship Type="http://schemas.openxmlformats.org/officeDocument/2006/relationships/hyperlink" Target="mailto:info@genellipse.com" TargetMode="External" Id="Reee289d865e34a2b"/><Relationship Type="http://schemas.openxmlformats.org/officeDocument/2006/relationships/hyperlink" Target="https://genellipse.com/products/cortex-ai" TargetMode="External" Id="R14798e2445184713"/><Relationship Type="http://schemas.openxmlformats.org/officeDocument/2006/relationships/notesSlide" Target="/ppt/notesSlides/notesSlide34.xml" Id="Rc1fa6ac55dca41ca"/><Relationship Id="rIdInsuranceStory3" Type="http://schemas.openxmlformats.org/officeDocument/2006/relationships/slide" Target="slide3.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Monthly staff hours</c:v>
          </c:tx>
          <c:spPr>
            <a:solidFill xmlns:a="http://schemas.openxmlformats.org/drawingml/2006/main">
              <a:srgbClr val="127D85"/>
            </a:solidFill>
            <a:ln xmlns:a="http://schemas.openxmlformats.org/drawingml/2006/main" w="0">
              <a:solidFill>
                <a:srgbClr val="127D85"/>
              </a:solidFill>
            </a:ln>
          </c:spPr>
          <c:cat>
            <c:strRef>
              <c:f>'Chart Data'!$A$2:$A$3</c:f>
              <c:strCache>
                <c:ptCount val="2"/>
                <c:pt idx="0">
                  <c:v>Current</c:v>
                </c:pt>
                <c:pt idx="1">
                  <c:v>With assistance</c:v>
                </c:pt>
              </c:strCache>
            </c:strRef>
          </c:cat>
          <c:val>
            <c:numRef>
              <c:f>'Chart Data'!$B$2:$B$3</c:f>
              <c:numCache>
                <c:formatCode>#,##0</c:formatCode>
                <c:ptCount val="2"/>
                <c:pt idx="0">
                  <c:v>1250</c:v>
                </c:pt>
                <c:pt idx="1">
                  <c:v>812</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5f8ebaa60e64055"/>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43bf2e17acc45a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db4f367a7bc4887"/>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F56AEEE-7411-4F17-BC12-086DD2295E60}"/>
              </a:ext>
            </a:extLst>
          </p:cNvPr>
          <p:cNvSpPr>
            <a:spLocks xmlns:a="http://schemas.openxmlformats.org/drawingml/2006/main" noGrp="1"/>
          </p:cNvSpPr>
          <p:nvPr/>
        </p:nvSpPr>
        <p:spPr>
          <a:xfrm xmlns:a="http://schemas.openxmlformats.org/drawingml/2006/main">
            <a:off x="666750" y="1952625"/>
            <a:ext cx="6953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Cortex AI OS</a:t>
            </a:r>
          </a:p>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Education</a:t>
            </a:r>
          </a:p>
        </p:txBody>
      </p:sp>
      <p:sp>
        <p:nvSpPr>
          <p:cNvPr id="5" name="">
            <a:extLst xmlns:a="http://schemas.openxmlformats.org/drawingml/2006/main">
              <a:ext uri="{FF2B5EF4-FFF2-40B4-BE49-F238E27FC236}">
                <a16:creationId xmlns:a16="http://schemas.microsoft.com/office/drawing/2014/main" id="{42CDE7D1-704E-4563-8227-D3721E920839}"/>
              </a:ext>
            </a:extLst>
          </p:cNvPr>
          <p:cNvSpPr>
            <a:spLocks xmlns:a="http://schemas.openxmlformats.org/drawingml/2006/main" noGrp="1"/>
          </p:cNvSpPr>
          <p:nvPr/>
        </p:nvSpPr>
        <p:spPr>
          <a:xfrm xmlns:a="http://schemas.openxmlformats.org/drawingml/2006/main">
            <a:off x="695325" y="3952875"/>
            <a:ext cx="590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Support every learner.</a:t>
            </a:r>
          </a:p>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Give educators time to teach.</a:t>
            </a:r>
          </a:p>
        </p:txBody>
      </p:sp>
      <p:sp>
        <p:nvSpPr>
          <p:cNvPr id="6" name="">
            <a:extLst xmlns:a="http://schemas.openxmlformats.org/drawingml/2006/main">
              <a:ext uri="{FF2B5EF4-FFF2-40B4-BE49-F238E27FC236}">
                <a16:creationId xmlns:a16="http://schemas.microsoft.com/office/drawing/2014/main" id="{3ADE7348-B832-46E2-8E61-66AA800E5050}"/>
              </a:ext>
            </a:extLst>
          </p:cNvPr>
          <p:cNvSpPr>
            <a:spLocks xmlns:a="http://schemas.openxmlformats.org/drawingml/2006/main" noGrp="1"/>
          </p:cNvSpPr>
          <p:nvPr/>
        </p:nvSpPr>
        <p:spPr>
          <a:xfrm xmlns:a="http://schemas.openxmlformats.org/drawingml/2006/main">
            <a:off x="695325" y="55149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8945"/>
                </a:solidFill>
                <a:latin typeface="Liberation Sans"/>
                <a:ea typeface="Liberation Sans"/>
                <a:cs typeface="Liberation Sans"/>
              </a:defRPr>
            </a:pPr>
            <a:r>
              <a:rPr sz="1875" b="0">
                <a:solidFill>
                  <a:srgbClr val="B88945"/>
                </a:solidFill>
                <a:latin typeface="Liberation Sans"/>
                <a:ea typeface="Liberation Sans"/>
                <a:cs typeface="Liberation Sans"/>
                <a:hlinkClick xmlns:ns0="http://schemas.openxmlformats.org/officeDocument/2006/relationships" action="ppaction://hlinksldjump" ns0:id="rIdInsuranceStory3"/>
              </a:rPr>
              <a:t>Explore the presentation</a:t>
            </a:r>
          </a:p>
        </p:txBody>
      </p:sp>
      <p:sp>
        <p:nvSpPr>
          <p:cNvPr id="7" name="">
            <a:extLst xmlns:a="http://schemas.openxmlformats.org/drawingml/2006/main">
              <a:ext uri="{FF2B5EF4-FFF2-40B4-BE49-F238E27FC236}">
                <a16:creationId xmlns:a16="http://schemas.microsoft.com/office/drawing/2014/main" id="{C23C8D40-0F82-4161-8E29-6C90BF1E3B9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capabilities · English · September 2026</a:t>
            </a:r>
          </a:p>
        </p:txBody>
      </p:sp>
      <p:sp>
        <p:nvSpPr>
          <p:cNvPr id="8" name="">
            <a:extLst xmlns:a="http://schemas.openxmlformats.org/drawingml/2006/main">
              <a:ext uri="{FF2B5EF4-FFF2-40B4-BE49-F238E27FC236}">
                <a16:creationId xmlns:a16="http://schemas.microsoft.com/office/drawing/2014/main" id="{C17CD994-F596-4383-AEAC-6B4D7909B60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4A3A840C-D59A-4920-B8E0-BB235EC9456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01 / 34</a:t>
            </a:r>
          </a:p>
        </p:txBody>
      </p:sp>
    </p:spTree>
    <p:extLst>
      <p:ext uri="{BB962C8B-B14F-4D97-AF65-F5344CB8AC3E}">
        <p14:creationId xmlns:p14="http://schemas.microsoft.com/office/powerpoint/2010/main" val="1484392753"/>
      </p:ext>
    </p:extLst>
  </p:cSld>
</p:sld>
</file>

<file path=ppt/slides/slide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77b20e6a4fa46d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725208D-79E9-4706-8B4E-FFF984616D6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business operating layer for AI</a:t>
            </a:r>
          </a:p>
        </p:txBody>
      </p:sp>
      <p:sp>
        <p:nvSpPr>
          <p:cNvPr id="3" name="">
            <a:extLst xmlns:a="http://schemas.openxmlformats.org/drawingml/2006/main">
              <a:ext uri="{FF2B5EF4-FFF2-40B4-BE49-F238E27FC236}">
                <a16:creationId xmlns:a16="http://schemas.microsoft.com/office/drawing/2014/main" id="{ADC7EB00-7DEB-4C90-BA64-813E465A790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5C8BBB1-B4B2-43F0-A428-F3AD6A755A1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For the Provost / Chief Information Officer and the teams accountable for delivery.</a:t>
            </a:r>
          </a:p>
        </p:txBody>
      </p:sp>
      <p:sp>
        <p:nvSpPr>
          <p:cNvPr id="5" name="">
            <a:extLst xmlns:a="http://schemas.openxmlformats.org/drawingml/2006/main">
              <a:ext uri="{FF2B5EF4-FFF2-40B4-BE49-F238E27FC236}">
                <a16:creationId xmlns:a16="http://schemas.microsoft.com/office/drawing/2014/main" id="{A8209E57-98C6-4365-8905-AE6D679E2402}"/>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3FFCE39-B479-43EA-A208-73FD88B2FA29}"/>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Useful work</a:t>
            </a:r>
          </a:p>
        </p:txBody>
      </p:sp>
      <p:sp>
        <p:nvSpPr>
          <p:cNvPr id="7" name="">
            <a:extLst xmlns:a="http://schemas.openxmlformats.org/drawingml/2006/main">
              <a:ext uri="{FF2B5EF4-FFF2-40B4-BE49-F238E27FC236}">
                <a16:creationId xmlns:a16="http://schemas.microsoft.com/office/drawing/2014/main" id="{103EC97A-7947-423C-9A29-368872C5C30B}"/>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agents to prepare evidence and complete permitted tasks in the systems your teams already use.</a:t>
            </a:r>
          </a:p>
        </p:txBody>
      </p:sp>
      <p:sp>
        <p:nvSpPr>
          <p:cNvPr id="8" name="">
            <a:extLst xmlns:a="http://schemas.openxmlformats.org/drawingml/2006/main">
              <a:ext uri="{FF2B5EF4-FFF2-40B4-BE49-F238E27FC236}">
                <a16:creationId xmlns:a16="http://schemas.microsoft.com/office/drawing/2014/main" id="{643141D8-6000-47A3-829F-5775F57A897B}"/>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952E2620-0EE2-4788-A1DC-9E5108441F8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Accountable decisions</a:t>
            </a:r>
          </a:p>
        </p:txBody>
      </p:sp>
      <p:sp>
        <p:nvSpPr>
          <p:cNvPr id="10" name="">
            <a:extLst xmlns:a="http://schemas.openxmlformats.org/drawingml/2006/main">
              <a:ext uri="{FF2B5EF4-FFF2-40B4-BE49-F238E27FC236}">
                <a16:creationId xmlns:a16="http://schemas.microsoft.com/office/drawing/2014/main" id="{99B16715-C890-40C9-9705-64FA412F33A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Educators and authorized staff retain academic, admission and safeguarding decisions.</a:t>
            </a:r>
          </a:p>
        </p:txBody>
      </p:sp>
      <p:sp>
        <p:nvSpPr>
          <p:cNvPr id="11" name="">
            <a:extLst xmlns:a="http://schemas.openxmlformats.org/drawingml/2006/main">
              <a:ext uri="{FF2B5EF4-FFF2-40B4-BE49-F238E27FC236}">
                <a16:creationId xmlns:a16="http://schemas.microsoft.com/office/drawing/2014/main" id="{F5E28F28-C4E9-4724-B5D2-8AA56A6821F4}"/>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3D98DE5-3DA4-4BB7-A2DC-F09801D97907}"/>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Measured value</a:t>
            </a:r>
          </a:p>
        </p:txBody>
      </p:sp>
      <p:sp>
        <p:nvSpPr>
          <p:cNvPr id="13" name="">
            <a:extLst xmlns:a="http://schemas.openxmlformats.org/drawingml/2006/main">
              <a:ext uri="{FF2B5EF4-FFF2-40B4-BE49-F238E27FC236}">
                <a16:creationId xmlns:a16="http://schemas.microsoft.com/office/drawing/2014/main" id="{94F7B646-9E7C-48FB-8982-E6D0A5AABA75}"/>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Track quality, time and cost per completed task. Expand only when the evidence supports it.</a:t>
            </a:r>
          </a:p>
        </p:txBody>
      </p:sp>
      <p:sp>
        <p:nvSpPr>
          <p:cNvPr id="14" name="">
            <a:extLst xmlns:a="http://schemas.openxmlformats.org/drawingml/2006/main">
              <a:ext uri="{FF2B5EF4-FFF2-40B4-BE49-F238E27FC236}">
                <a16:creationId xmlns:a16="http://schemas.microsoft.com/office/drawing/2014/main" id="{8CD2A8D6-C0F9-479D-AF41-EA8D418419E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CE5F762F-48BE-4D4D-86F8-5293EC073BD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587F6CF-290A-47F3-A00F-8C442A0FEEE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38292EAB-07DB-41C7-833F-95710473950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02 / 34</a:t>
            </a:r>
          </a:p>
        </p:txBody>
      </p:sp>
    </p:spTree>
    <p:extLst>
      <p:ext uri="{BB962C8B-B14F-4D97-AF65-F5344CB8AC3E}">
        <p14:creationId xmlns:p14="http://schemas.microsoft.com/office/powerpoint/2010/main" val="848694115"/>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77781771516421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F7244B5-62B5-4230-A0CB-5B7FE52F9C2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Explore the industry story</a:t>
            </a:r>
          </a:p>
        </p:txBody>
      </p:sp>
      <p:sp>
        <p:nvSpPr>
          <p:cNvPr id="3" name="">
            <a:extLst xmlns:a="http://schemas.openxmlformats.org/drawingml/2006/main">
              <a:ext uri="{FF2B5EF4-FFF2-40B4-BE49-F238E27FC236}">
                <a16:creationId xmlns:a16="http://schemas.microsoft.com/office/drawing/2014/main" id="{F0AE0D51-5566-44EC-B468-7130441E68F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DCCF166-5FEC-4AD5-96E8-EC3725BDEC4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Choose a chapter. Every section connects business work to delivery controls.</a:t>
            </a:r>
          </a:p>
        </p:txBody>
      </p:sp>
      <p:sp>
        <p:nvSpPr>
          <p:cNvPr id="5" name="">
            <a:extLst xmlns:a="http://schemas.openxmlformats.org/drawingml/2006/main">
              <a:ext uri="{FF2B5EF4-FFF2-40B4-BE49-F238E27FC236}">
                <a16:creationId xmlns:a16="http://schemas.microsoft.com/office/drawing/2014/main" id="{F10453B3-A2EF-4845-8B58-2522027FC124}"/>
              </a:ext>
            </a:extLst>
          </p:cNvPr>
          <p:cNvSpPr>
            <a:spLocks xmlns:a="http://schemas.openxmlformats.org/drawingml/2006/main" noGrp="1"/>
          </p:cNvSpPr>
          <p:nvPr/>
        </p:nvSpPr>
        <p:spPr>
          <a:xfrm xmlns:a="http://schemas.openxmlformats.org/drawingml/2006/main">
            <a:off x="69532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0="http://schemas.openxmlformats.org/officeDocument/2006/relationships" action="ppaction://hlinksldjump" ns0:id="rIdInsuranceStory4"/>
              </a:rPr>
              <a:t>Industry opportunities</a:t>
            </a:r>
          </a:p>
        </p:txBody>
      </p:sp>
      <p:sp>
        <p:nvSpPr>
          <p:cNvPr id="6" name="">
            <a:extLst xmlns:a="http://schemas.openxmlformats.org/drawingml/2006/main">
              <a:ext uri="{FF2B5EF4-FFF2-40B4-BE49-F238E27FC236}">
                <a16:creationId xmlns:a16="http://schemas.microsoft.com/office/drawing/2014/main" id="{F73BAC47-3BFB-4264-8614-694E0E079B9D}"/>
              </a:ext>
            </a:extLst>
          </p:cNvPr>
          <p:cNvSpPr>
            <a:spLocks xmlns:a="http://schemas.openxmlformats.org/drawingml/2006/main" noGrp="1"/>
          </p:cNvSpPr>
          <p:nvPr/>
        </p:nvSpPr>
        <p:spPr>
          <a:xfrm xmlns:a="http://schemas.openxmlformats.org/drawingml/2006/main">
            <a:off x="69532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Market context and twelve use cases</a:t>
            </a:r>
          </a:p>
        </p:txBody>
      </p:sp>
      <p:sp>
        <p:nvSpPr>
          <p:cNvPr id="7" name="">
            <a:extLst xmlns:a="http://schemas.openxmlformats.org/drawingml/2006/main">
              <a:ext uri="{FF2B5EF4-FFF2-40B4-BE49-F238E27FC236}">
                <a16:creationId xmlns:a16="http://schemas.microsoft.com/office/drawing/2014/main" id="{9C5AE97B-1625-4941-A35C-9DE2E221294B}"/>
              </a:ext>
            </a:extLst>
          </p:cNvPr>
          <p:cNvSpPr>
            <a:spLocks xmlns:a="http://schemas.openxmlformats.org/drawingml/2006/main" noGrp="1"/>
          </p:cNvSpPr>
          <p:nvPr/>
        </p:nvSpPr>
        <p:spPr>
          <a:xfrm xmlns:a="http://schemas.openxmlformats.org/drawingml/2006/main">
            <a:off x="631507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1="http://schemas.openxmlformats.org/officeDocument/2006/relationships" action="ppaction://hlinksldjump" ns1:id="rIdInsuranceStory10"/>
              </a:rPr>
              <a:t>Agent and solution packs</a:t>
            </a:r>
          </a:p>
        </p:txBody>
      </p:sp>
      <p:sp>
        <p:nvSpPr>
          <p:cNvPr id="8" name="">
            <a:extLst xmlns:a="http://schemas.openxmlformats.org/drawingml/2006/main">
              <a:ext uri="{FF2B5EF4-FFF2-40B4-BE49-F238E27FC236}">
                <a16:creationId xmlns:a16="http://schemas.microsoft.com/office/drawing/2014/main" id="{9F7FFAC6-F461-42EB-A7D5-43E4B5563F4D}"/>
              </a:ext>
            </a:extLst>
          </p:cNvPr>
          <p:cNvSpPr>
            <a:spLocks xmlns:a="http://schemas.openxmlformats.org/drawingml/2006/main" noGrp="1"/>
          </p:cNvSpPr>
          <p:nvPr/>
        </p:nvSpPr>
        <p:spPr>
          <a:xfrm xmlns:a="http://schemas.openxmlformats.org/drawingml/2006/main">
            <a:off x="631507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Detailed workflows and human decisions</a:t>
            </a:r>
          </a:p>
        </p:txBody>
      </p:sp>
      <p:sp>
        <p:nvSpPr>
          <p:cNvPr id="9" name="">
            <a:extLst xmlns:a="http://schemas.openxmlformats.org/drawingml/2006/main">
              <a:ext uri="{FF2B5EF4-FFF2-40B4-BE49-F238E27FC236}">
                <a16:creationId xmlns:a16="http://schemas.microsoft.com/office/drawing/2014/main" id="{386ACC7E-B880-433D-865E-A43B6B515F2C}"/>
              </a:ext>
            </a:extLst>
          </p:cNvPr>
          <p:cNvSpPr>
            <a:spLocks xmlns:a="http://schemas.openxmlformats.org/drawingml/2006/main" noGrp="1"/>
          </p:cNvSpPr>
          <p:nvPr/>
        </p:nvSpPr>
        <p:spPr>
          <a:xfrm xmlns:a="http://schemas.openxmlformats.org/drawingml/2006/main">
            <a:off x="69532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2="http://schemas.openxmlformats.org/officeDocument/2006/relationships" action="ppaction://hlinksldjump" ns2:id="rIdInsuranceStory19"/>
              </a:rPr>
              <a:t>Integration and governance</a:t>
            </a:r>
          </a:p>
        </p:txBody>
      </p:sp>
      <p:sp>
        <p:nvSpPr>
          <p:cNvPr id="10" name="">
            <a:extLst xmlns:a="http://schemas.openxmlformats.org/drawingml/2006/main">
              <a:ext uri="{FF2B5EF4-FFF2-40B4-BE49-F238E27FC236}">
                <a16:creationId xmlns:a16="http://schemas.microsoft.com/office/drawing/2014/main" id="{B2FD8344-3768-4F17-8E2D-81A1F91CDD7E}"/>
              </a:ext>
            </a:extLst>
          </p:cNvPr>
          <p:cNvSpPr>
            <a:spLocks xmlns:a="http://schemas.openxmlformats.org/drawingml/2006/main" noGrp="1"/>
          </p:cNvSpPr>
          <p:nvPr/>
        </p:nvSpPr>
        <p:spPr>
          <a:xfrm xmlns:a="http://schemas.openxmlformats.org/drawingml/2006/main">
            <a:off x="69532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APIs, MCP and your own agents</a:t>
            </a:r>
          </a:p>
        </p:txBody>
      </p:sp>
      <p:sp>
        <p:nvSpPr>
          <p:cNvPr id="11" name="">
            <a:extLst xmlns:a="http://schemas.openxmlformats.org/drawingml/2006/main">
              <a:ext uri="{FF2B5EF4-FFF2-40B4-BE49-F238E27FC236}">
                <a16:creationId xmlns:a16="http://schemas.microsoft.com/office/drawing/2014/main" id="{8007D227-0FE4-4FC6-8A14-3F86EC193DEF}"/>
              </a:ext>
            </a:extLst>
          </p:cNvPr>
          <p:cNvSpPr>
            <a:spLocks xmlns:a="http://schemas.openxmlformats.org/drawingml/2006/main" noGrp="1"/>
          </p:cNvSpPr>
          <p:nvPr/>
        </p:nvSpPr>
        <p:spPr>
          <a:xfrm xmlns:a="http://schemas.openxmlformats.org/drawingml/2006/main">
            <a:off x="631507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3="http://schemas.openxmlformats.org/officeDocument/2006/relationships" action="ppaction://hlinksldjump" ns3:id="rIdInsuranceStory26"/>
              </a:rPr>
              <a:t>Business value</a:t>
            </a:r>
          </a:p>
        </p:txBody>
      </p:sp>
      <p:sp>
        <p:nvSpPr>
          <p:cNvPr id="12" name="">
            <a:extLst xmlns:a="http://schemas.openxmlformats.org/drawingml/2006/main">
              <a:ext uri="{FF2B5EF4-FFF2-40B4-BE49-F238E27FC236}">
                <a16:creationId xmlns:a16="http://schemas.microsoft.com/office/drawing/2014/main" id="{4B58A842-B116-48AE-9DCE-B09E1BCD24AD}"/>
              </a:ext>
            </a:extLst>
          </p:cNvPr>
          <p:cNvSpPr>
            <a:spLocks xmlns:a="http://schemas.openxmlformats.org/drawingml/2006/main" noGrp="1"/>
          </p:cNvSpPr>
          <p:nvPr/>
        </p:nvSpPr>
        <p:spPr>
          <a:xfrm xmlns:a="http://schemas.openxmlformats.org/drawingml/2006/main">
            <a:off x="631507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Quality, capacity and financial case</a:t>
            </a:r>
          </a:p>
        </p:txBody>
      </p:sp>
      <p:sp>
        <p:nvSpPr>
          <p:cNvPr id="13" name="">
            <a:extLst xmlns:a="http://schemas.openxmlformats.org/drawingml/2006/main">
              <a:ext uri="{FF2B5EF4-FFF2-40B4-BE49-F238E27FC236}">
                <a16:creationId xmlns:a16="http://schemas.microsoft.com/office/drawing/2014/main" id="{29BA2009-D72C-4F5F-8D90-E308E2D8091D}"/>
              </a:ext>
            </a:extLst>
          </p:cNvPr>
          <p:cNvSpPr>
            <a:spLocks xmlns:a="http://schemas.openxmlformats.org/drawingml/2006/main" noGrp="1"/>
          </p:cNvSpPr>
          <p:nvPr/>
        </p:nvSpPr>
        <p:spPr>
          <a:xfrm xmlns:a="http://schemas.openxmlformats.org/drawingml/2006/main">
            <a:off x="69532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4="http://schemas.openxmlformats.org/officeDocument/2006/relationships" action="ppaction://hlinksldjump" ns4:id="rIdInsuranceStory30"/>
              </a:rPr>
              <a:t>Adoption and deployment</a:t>
            </a:r>
          </a:p>
        </p:txBody>
      </p:sp>
      <p:sp>
        <p:nvSpPr>
          <p:cNvPr id="14" name="">
            <a:extLst xmlns:a="http://schemas.openxmlformats.org/drawingml/2006/main">
              <a:ext uri="{FF2B5EF4-FFF2-40B4-BE49-F238E27FC236}">
                <a16:creationId xmlns:a16="http://schemas.microsoft.com/office/drawing/2014/main" id="{8FB4D18F-FA2B-4065-BEEC-80E97E8C1B24}"/>
              </a:ext>
            </a:extLst>
          </p:cNvPr>
          <p:cNvSpPr>
            <a:spLocks xmlns:a="http://schemas.openxmlformats.org/drawingml/2006/main" noGrp="1"/>
          </p:cNvSpPr>
          <p:nvPr/>
        </p:nvSpPr>
        <p:spPr>
          <a:xfrm xmlns:a="http://schemas.openxmlformats.org/drawingml/2006/main">
            <a:off x="69532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 focused MVP and organization rollout</a:t>
            </a:r>
          </a:p>
        </p:txBody>
      </p:sp>
      <p:sp>
        <p:nvSpPr>
          <p:cNvPr id="15" name="">
            <a:extLst xmlns:a="http://schemas.openxmlformats.org/drawingml/2006/main">
              <a:ext uri="{FF2B5EF4-FFF2-40B4-BE49-F238E27FC236}">
                <a16:creationId xmlns:a16="http://schemas.microsoft.com/office/drawing/2014/main" id="{38126EEC-9673-4F0F-9D50-EA8724E6AB55}"/>
              </a:ext>
            </a:extLst>
          </p:cNvPr>
          <p:cNvSpPr>
            <a:spLocks xmlns:a="http://schemas.openxmlformats.org/drawingml/2006/main" noGrp="1"/>
          </p:cNvSpPr>
          <p:nvPr/>
        </p:nvSpPr>
        <p:spPr>
          <a:xfrm xmlns:a="http://schemas.openxmlformats.org/drawingml/2006/main">
            <a:off x="631507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5="http://schemas.openxmlformats.org/officeDocument/2006/relationships" action="ppaction://hlinksldjump" ns5:id="rIdInsuranceStory32"/>
              </a:rPr>
              <a:t>Next conversation</a:t>
            </a:r>
          </a:p>
        </p:txBody>
      </p:sp>
      <p:sp>
        <p:nvSpPr>
          <p:cNvPr id="16" name="">
            <a:extLst xmlns:a="http://schemas.openxmlformats.org/drawingml/2006/main">
              <a:ext uri="{FF2B5EF4-FFF2-40B4-BE49-F238E27FC236}">
                <a16:creationId xmlns:a16="http://schemas.microsoft.com/office/drawing/2014/main" id="{B97967E3-5823-4774-A4D2-A303318B7176}"/>
              </a:ext>
            </a:extLst>
          </p:cNvPr>
          <p:cNvSpPr>
            <a:spLocks xmlns:a="http://schemas.openxmlformats.org/drawingml/2006/main" noGrp="1"/>
          </p:cNvSpPr>
          <p:nvPr/>
        </p:nvSpPr>
        <p:spPr>
          <a:xfrm xmlns:a="http://schemas.openxmlformats.org/drawingml/2006/main">
            <a:off x="631507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Scope your first application</a:t>
            </a:r>
          </a:p>
        </p:txBody>
      </p:sp>
      <p:sp>
        <p:nvSpPr>
          <p:cNvPr id="17" name="">
            <a:extLst xmlns:a="http://schemas.openxmlformats.org/drawingml/2006/main">
              <a:ext uri="{FF2B5EF4-FFF2-40B4-BE49-F238E27FC236}">
                <a16:creationId xmlns:a16="http://schemas.microsoft.com/office/drawing/2014/main" id="{7D741174-3285-4ABB-9828-B8EFE0C459A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8" name="">
            <a:extLst xmlns:a="http://schemas.openxmlformats.org/drawingml/2006/main">
              <a:ext uri="{FF2B5EF4-FFF2-40B4-BE49-F238E27FC236}">
                <a16:creationId xmlns:a16="http://schemas.microsoft.com/office/drawing/2014/main" id="{0B20033F-8762-45A8-B5B2-A5BC2D7E784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9" name="">
            <a:extLst xmlns:a="http://schemas.openxmlformats.org/drawingml/2006/main">
              <a:ext uri="{FF2B5EF4-FFF2-40B4-BE49-F238E27FC236}">
                <a16:creationId xmlns:a16="http://schemas.microsoft.com/office/drawing/2014/main" id="{DED25813-8C05-46CD-A4FE-F0687799E6A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34</a:t>
            </a:r>
          </a:p>
        </p:txBody>
      </p:sp>
    </p:spTree>
    <p:extLst>
      <p:ext uri="{BB962C8B-B14F-4D97-AF65-F5344CB8AC3E}">
        <p14:creationId xmlns:p14="http://schemas.microsoft.com/office/powerpoint/2010/main" val="1978443325"/>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19cc45a2197414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36F9E71-2AE4-4F10-BFEE-F4321B3FB3C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Education needs human-centered AI</a:t>
            </a:r>
          </a:p>
        </p:txBody>
      </p:sp>
      <p:sp>
        <p:nvSpPr>
          <p:cNvPr id="3" name="">
            <a:extLst xmlns:a="http://schemas.openxmlformats.org/drawingml/2006/main">
              <a:ext uri="{FF2B5EF4-FFF2-40B4-BE49-F238E27FC236}">
                <a16:creationId xmlns:a16="http://schemas.microsoft.com/office/drawing/2014/main" id="{5635765A-05CD-4837-B562-947D96140A7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0BC582F-6C62-47D9-8CD6-AE7D9563457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UNESCO guidance emphasizes human agency, privacy and appropriate educational use of generative AI.</a:t>
            </a:r>
          </a:p>
        </p:txBody>
      </p:sp>
      <p:sp>
        <p:nvSpPr>
          <p:cNvPr id="5" name="">
            <a:extLst xmlns:a="http://schemas.openxmlformats.org/drawingml/2006/main">
              <a:ext uri="{FF2B5EF4-FFF2-40B4-BE49-F238E27FC236}">
                <a16:creationId xmlns:a16="http://schemas.microsoft.com/office/drawing/2014/main" id="{91DDBF03-2142-499C-A915-9F25CC38D3E5}"/>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6D2E6FE-13D1-49ED-967C-4A6269A1FDBC}"/>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implication</a:t>
            </a:r>
          </a:p>
        </p:txBody>
      </p:sp>
      <p:sp>
        <p:nvSpPr>
          <p:cNvPr id="7" name="">
            <a:extLst xmlns:a="http://schemas.openxmlformats.org/drawingml/2006/main">
              <a:ext uri="{FF2B5EF4-FFF2-40B4-BE49-F238E27FC236}">
                <a16:creationId xmlns:a16="http://schemas.microsoft.com/office/drawing/2014/main" id="{130E9420-8096-4167-829B-B5AC3F991C39}"/>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opportunity: support staff and learners through grounded assistance, with institutional policies embedded in workflows.</a:t>
            </a:r>
          </a:p>
        </p:txBody>
      </p:sp>
      <p:sp>
        <p:nvSpPr>
          <p:cNvPr id="8" name="">
            <a:extLst xmlns:a="http://schemas.openxmlformats.org/drawingml/2006/main">
              <a:ext uri="{FF2B5EF4-FFF2-40B4-BE49-F238E27FC236}">
                <a16:creationId xmlns:a16="http://schemas.microsoft.com/office/drawing/2014/main" id="{EEDC33CE-F046-4CE4-B3A6-AF18C093794A}"/>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470CE90-1C9E-4BF8-9B80-AA81439B77A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Design priority</a:t>
            </a:r>
          </a:p>
        </p:txBody>
      </p:sp>
      <p:sp>
        <p:nvSpPr>
          <p:cNvPr id="10" name="">
            <a:extLst xmlns:a="http://schemas.openxmlformats.org/drawingml/2006/main">
              <a:ext uri="{FF2B5EF4-FFF2-40B4-BE49-F238E27FC236}">
                <a16:creationId xmlns:a16="http://schemas.microsoft.com/office/drawing/2014/main" id="{9887D72D-FA2A-4A94-8C98-B00724ACC1C6}"/>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Limit personal context; cite current policy; route welfare matters to trained staff.</a:t>
            </a:r>
          </a:p>
        </p:txBody>
      </p:sp>
      <p:sp>
        <p:nvSpPr>
          <p:cNvPr id="11" name="">
            <a:extLst xmlns:a="http://schemas.openxmlformats.org/drawingml/2006/main">
              <a:ext uri="{FF2B5EF4-FFF2-40B4-BE49-F238E27FC236}">
                <a16:creationId xmlns:a16="http://schemas.microsoft.com/office/drawing/2014/main" id="{22BD0C36-13A8-4E7F-92F5-AC07A322A904}"/>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6FC211A-FEF6-4D32-BECB-BA2979E8DCC0}"/>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Decision to make</a:t>
            </a:r>
          </a:p>
        </p:txBody>
      </p:sp>
      <p:sp>
        <p:nvSpPr>
          <p:cNvPr id="13" name="">
            <a:extLst xmlns:a="http://schemas.openxmlformats.org/drawingml/2006/main">
              <a:ext uri="{FF2B5EF4-FFF2-40B4-BE49-F238E27FC236}">
                <a16:creationId xmlns:a16="http://schemas.microsoft.com/office/drawing/2014/main" id="{ED88457C-A387-4282-BBFF-FDBED7B8E539}"/>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Select a valuable workflow with a known owner, reliable data and a measurable baseline.</a:t>
            </a:r>
          </a:p>
        </p:txBody>
      </p:sp>
      <p:sp>
        <p:nvSpPr>
          <p:cNvPr id="14" name="">
            <a:extLst xmlns:a="http://schemas.openxmlformats.org/drawingml/2006/main">
              <a:ext uri="{FF2B5EF4-FFF2-40B4-BE49-F238E27FC236}">
                <a16:creationId xmlns:a16="http://schemas.microsoft.com/office/drawing/2014/main" id="{14B7417E-6CDB-40E7-9814-C93CE3D672F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Market context · sources and publication dates in speaker notes</a:t>
            </a:r>
          </a:p>
        </p:txBody>
      </p:sp>
      <p:sp>
        <p:nvSpPr>
          <p:cNvPr id="15" name="">
            <a:extLst xmlns:a="http://schemas.openxmlformats.org/drawingml/2006/main">
              <a:ext uri="{FF2B5EF4-FFF2-40B4-BE49-F238E27FC236}">
                <a16:creationId xmlns:a16="http://schemas.microsoft.com/office/drawing/2014/main" id="{1F77D2F8-A75D-4EF5-A4BC-2D80570756E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8D24DD4-A437-4EB3-937C-23317FE517E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8FAA737C-549C-46C0-8E05-35F04A3FB19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34</a:t>
            </a:r>
          </a:p>
        </p:txBody>
      </p:sp>
    </p:spTree>
    <p:extLst>
      <p:ext uri="{BB962C8B-B14F-4D97-AF65-F5344CB8AC3E}">
        <p14:creationId xmlns:p14="http://schemas.microsoft.com/office/powerpoint/2010/main" val="1372356908"/>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9af9807684a453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26F0373-0E0E-4E51-8B43-73DADE38822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Build, integrate and govern</a:t>
            </a:r>
          </a:p>
        </p:txBody>
      </p:sp>
      <p:sp>
        <p:nvSpPr>
          <p:cNvPr id="3" name="">
            <a:extLst xmlns:a="http://schemas.openxmlformats.org/drawingml/2006/main">
              <a:ext uri="{FF2B5EF4-FFF2-40B4-BE49-F238E27FC236}">
                <a16:creationId xmlns:a16="http://schemas.microsoft.com/office/drawing/2014/main" id="{FB88413F-3C0A-4E5B-B9CB-C88A05D38E4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45609F8-E989-4605-AB90-A275A122FCC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Cortex provides the operating capabilities; each industry solution adds your rules and data.</a:t>
            </a:r>
          </a:p>
        </p:txBody>
      </p:sp>
      <p:sp>
        <p:nvSpPr>
          <p:cNvPr id="5" name="">
            <a:extLst xmlns:a="http://schemas.openxmlformats.org/drawingml/2006/main">
              <a:ext uri="{FF2B5EF4-FFF2-40B4-BE49-F238E27FC236}">
                <a16:creationId xmlns:a16="http://schemas.microsoft.com/office/drawing/2014/main" id="{38E4CE39-3EBE-49F5-A48A-4A3D17E2425C}"/>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23628E2-2FF9-4738-86D0-473510CF3481}"/>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Agent Studio</a:t>
            </a:r>
          </a:p>
        </p:txBody>
      </p:sp>
      <p:sp>
        <p:nvSpPr>
          <p:cNvPr id="7" name="">
            <a:extLst xmlns:a="http://schemas.openxmlformats.org/drawingml/2006/main">
              <a:ext uri="{FF2B5EF4-FFF2-40B4-BE49-F238E27FC236}">
                <a16:creationId xmlns:a16="http://schemas.microsoft.com/office/drawing/2014/main" id="{DC5F3478-92E0-4029-8DE1-72F37D9B2AB1}"/>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instructions, approved knowledge, tools, evaluations and a named owner.</a:t>
            </a:r>
          </a:p>
        </p:txBody>
      </p:sp>
      <p:sp>
        <p:nvSpPr>
          <p:cNvPr id="8" name="">
            <a:extLst xmlns:a="http://schemas.openxmlformats.org/drawingml/2006/main">
              <a:ext uri="{FF2B5EF4-FFF2-40B4-BE49-F238E27FC236}">
                <a16:creationId xmlns:a16="http://schemas.microsoft.com/office/drawing/2014/main" id="{91992FB6-DDA3-4AE0-8D11-79097AF35F74}"/>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576F1FD-F629-453E-ACBB-BFF82DBBBCFA}"/>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Action and control</a:t>
            </a:r>
          </a:p>
        </p:txBody>
      </p:sp>
      <p:sp>
        <p:nvSpPr>
          <p:cNvPr id="10" name="">
            <a:extLst xmlns:a="http://schemas.openxmlformats.org/drawingml/2006/main">
              <a:ext uri="{FF2B5EF4-FFF2-40B4-BE49-F238E27FC236}">
                <a16:creationId xmlns:a16="http://schemas.microsoft.com/office/drawing/2014/main" id="{B79D23F2-DB8E-465E-80E7-5070B1446ED2}"/>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Connect approved APIs and MCP tools with scoped access, policy checks and human approvals.</a:t>
            </a:r>
          </a:p>
        </p:txBody>
      </p:sp>
      <p:sp>
        <p:nvSpPr>
          <p:cNvPr id="11" name="">
            <a:extLst xmlns:a="http://schemas.openxmlformats.org/drawingml/2006/main">
              <a:ext uri="{FF2B5EF4-FFF2-40B4-BE49-F238E27FC236}">
                <a16:creationId xmlns:a16="http://schemas.microsoft.com/office/drawing/2014/main" id="{2FA60EAD-A146-49B6-B488-D9E4B02A61CE}"/>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9FD4639-5251-49B7-9AD8-9D51270AA777}"/>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Operations</a:t>
            </a:r>
          </a:p>
        </p:txBody>
      </p:sp>
      <p:sp>
        <p:nvSpPr>
          <p:cNvPr id="13" name="">
            <a:extLst xmlns:a="http://schemas.openxmlformats.org/drawingml/2006/main">
              <a:ext uri="{FF2B5EF4-FFF2-40B4-BE49-F238E27FC236}">
                <a16:creationId xmlns:a16="http://schemas.microsoft.com/office/drawing/2014/main" id="{154BE5A6-82D6-41BB-881A-B6611FB37351}"/>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traces, evaluate outcomes, manage versions and suspend future actions when needed.</a:t>
            </a:r>
          </a:p>
        </p:txBody>
      </p:sp>
      <p:sp>
        <p:nvSpPr>
          <p:cNvPr id="14" name="">
            <a:extLst xmlns:a="http://schemas.openxmlformats.org/drawingml/2006/main">
              <a:ext uri="{FF2B5EF4-FFF2-40B4-BE49-F238E27FC236}">
                <a16:creationId xmlns:a16="http://schemas.microsoft.com/office/drawing/2014/main" id="{B30E96FF-934C-4EB7-BDD8-4CD57DC3929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73C55078-B1F8-4318-91C4-7C53160ABE9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7D838F6-037C-4B8D-B8BB-0875DDD1FD1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4ED0ECD8-F1AF-44DF-9FF0-5132931ABC8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34</a:t>
            </a:r>
          </a:p>
        </p:txBody>
      </p:sp>
    </p:spTree>
    <p:extLst>
      <p:ext uri="{BB962C8B-B14F-4D97-AF65-F5344CB8AC3E}">
        <p14:creationId xmlns:p14="http://schemas.microsoft.com/office/powerpoint/2010/main" val="1058274869"/>
      </p:ext>
    </p:extLst>
  </p:cSld>
</p:sld>
</file>

<file path=ppt/slides/slide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da4b01893b14f7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D30D939-4AAC-4312-8012-5795180BA20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One agent. A solution pack. An application.</a:t>
            </a:r>
          </a:p>
        </p:txBody>
      </p:sp>
      <p:sp>
        <p:nvSpPr>
          <p:cNvPr id="3" name="">
            <a:extLst xmlns:a="http://schemas.openxmlformats.org/drawingml/2006/main">
              <a:ext uri="{FF2B5EF4-FFF2-40B4-BE49-F238E27FC236}">
                <a16:creationId xmlns:a16="http://schemas.microsoft.com/office/drawing/2014/main" id="{E57E7C94-869C-4860-8C6D-A7B8D6E75D2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4DBB68A-855C-4C4D-AEB1-821CCAA26D2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Compose capabilities around a business outcome and a clear operating owner.</a:t>
            </a:r>
          </a:p>
        </p:txBody>
      </p:sp>
      <p:sp>
        <p:nvSpPr>
          <p:cNvPr id="5" name="">
            <a:extLst xmlns:a="http://schemas.openxmlformats.org/drawingml/2006/main">
              <a:ext uri="{FF2B5EF4-FFF2-40B4-BE49-F238E27FC236}">
                <a16:creationId xmlns:a16="http://schemas.microsoft.com/office/drawing/2014/main" id="{8EAF5B1D-39D8-451B-9186-A3917F70EF8D}"/>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EA54815-49B4-46B5-BA68-FE7E8828429E}"/>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0616BE31-913E-4DBB-8633-EC1B4D20EFA2}"/>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Single agent</a:t>
            </a:r>
          </a:p>
        </p:txBody>
      </p:sp>
      <p:sp>
        <p:nvSpPr>
          <p:cNvPr id="8" name="">
            <a:extLst xmlns:a="http://schemas.openxmlformats.org/drawingml/2006/main">
              <a:ext uri="{FF2B5EF4-FFF2-40B4-BE49-F238E27FC236}">
                <a16:creationId xmlns:a16="http://schemas.microsoft.com/office/drawing/2014/main" id="{9CDB85A8-050B-4D21-BFC0-0BC75789B8B1}"/>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Student-service knowledge assistant. One bounded task.</a:t>
            </a:r>
          </a:p>
        </p:txBody>
      </p:sp>
      <p:sp>
        <p:nvSpPr>
          <p:cNvPr id="9" name="">
            <a:extLst xmlns:a="http://schemas.openxmlformats.org/drawingml/2006/main">
              <a:ext uri="{FF2B5EF4-FFF2-40B4-BE49-F238E27FC236}">
                <a16:creationId xmlns:a16="http://schemas.microsoft.com/office/drawing/2014/main" id="{F99620AE-0F48-4BA5-8D3D-CD1CAFEDA793}"/>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0B4F5CA-C4EA-4AB0-91FA-40FBCE792465}"/>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ACF277D3-9628-4D3C-B76D-B8814592697C}"/>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Solution pack</a:t>
            </a:r>
          </a:p>
        </p:txBody>
      </p:sp>
      <p:sp>
        <p:nvSpPr>
          <p:cNvPr id="12" name="">
            <a:extLst xmlns:a="http://schemas.openxmlformats.org/drawingml/2006/main">
              <a:ext uri="{FF2B5EF4-FFF2-40B4-BE49-F238E27FC236}">
                <a16:creationId xmlns:a16="http://schemas.microsoft.com/office/drawing/2014/main" id="{F042D934-2786-4239-8A11-4040C60B58E9}"/>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Several agents share workflow state and handoff rules.</a:t>
            </a:r>
          </a:p>
        </p:txBody>
      </p:sp>
      <p:sp>
        <p:nvSpPr>
          <p:cNvPr id="13" name="">
            <a:extLst xmlns:a="http://schemas.openxmlformats.org/drawingml/2006/main">
              <a:ext uri="{FF2B5EF4-FFF2-40B4-BE49-F238E27FC236}">
                <a16:creationId xmlns:a16="http://schemas.microsoft.com/office/drawing/2014/main" id="{B1260388-8011-4DA0-927C-1BCF669AFDB4}"/>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85CE912-4FC8-4E06-9C5D-05F7EEF649B0}"/>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A5A81F36-3E34-45BA-BCB4-74421CD4D074}"/>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Application</a:t>
            </a:r>
          </a:p>
        </p:txBody>
      </p:sp>
      <p:sp>
        <p:nvSpPr>
          <p:cNvPr id="16" name="">
            <a:extLst xmlns:a="http://schemas.openxmlformats.org/drawingml/2006/main">
              <a:ext uri="{FF2B5EF4-FFF2-40B4-BE49-F238E27FC236}">
                <a16:creationId xmlns:a16="http://schemas.microsoft.com/office/drawing/2014/main" id="{0178E3DA-6FD3-4D95-9E05-0B41AD6E08AC}"/>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Package one or more packs with roles, forms and approvals.</a:t>
            </a:r>
          </a:p>
        </p:txBody>
      </p:sp>
      <p:sp>
        <p:nvSpPr>
          <p:cNvPr id="17" name="">
            <a:extLst xmlns:a="http://schemas.openxmlformats.org/drawingml/2006/main">
              <a:ext uri="{FF2B5EF4-FFF2-40B4-BE49-F238E27FC236}">
                <a16:creationId xmlns:a16="http://schemas.microsoft.com/office/drawing/2014/main" id="{0C027599-DC97-4C7D-ACF8-85F39C869D10}"/>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ED893AD-6498-43AB-BF4B-0D8841F07310}"/>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442AC7B3-2C59-4C50-91A3-0590740A73A2}"/>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Enterprise rollout</a:t>
            </a:r>
          </a:p>
        </p:txBody>
      </p:sp>
      <p:sp>
        <p:nvSpPr>
          <p:cNvPr id="20" name="">
            <a:extLst xmlns:a="http://schemas.openxmlformats.org/drawingml/2006/main">
              <a:ext uri="{FF2B5EF4-FFF2-40B4-BE49-F238E27FC236}">
                <a16:creationId xmlns:a16="http://schemas.microsoft.com/office/drawing/2014/main" id="{EA71CAF3-D400-4CA0-B51E-E941CC1F9BE4}"/>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Publish versions to permitted teams with monitoring.</a:t>
            </a:r>
          </a:p>
        </p:txBody>
      </p:sp>
      <p:sp>
        <p:nvSpPr>
          <p:cNvPr id="24" name="">
            <a:extLst xmlns:a="http://schemas.openxmlformats.org/drawingml/2006/main">
              <a:ext uri="{FF2B5EF4-FFF2-40B4-BE49-F238E27FC236}">
                <a16:creationId xmlns:a16="http://schemas.microsoft.com/office/drawing/2014/main" id="{6A70DC11-2D29-4634-9B02-3106CFE45FC8}"/>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Reusable capabilities do not remove the need to validate data, permissions and business rules.</a:t>
            </a:r>
          </a:p>
        </p:txBody>
      </p:sp>
      <p:sp>
        <p:nvSpPr>
          <p:cNvPr id="25" name="">
            <a:extLst xmlns:a="http://schemas.openxmlformats.org/drawingml/2006/main">
              <a:ext uri="{FF2B5EF4-FFF2-40B4-BE49-F238E27FC236}">
                <a16:creationId xmlns:a16="http://schemas.microsoft.com/office/drawing/2014/main" id="{97BB4972-4995-4DA4-BE43-E1488F2E360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27D77168-D1D3-4509-BB0B-4DA56E6BC64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B2B9C8CF-F947-4D38-A7D2-080E7BCE3EE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CE3A8B56-16DA-441C-B5A6-325CCF969C6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06 / 34</a:t>
            </a:r>
          </a:p>
        </p:txBody>
      </p:sp>
    </p:spTree>
    <p:extLst>
      <p:ext uri="{BB962C8B-B14F-4D97-AF65-F5344CB8AC3E}">
        <p14:creationId xmlns:p14="http://schemas.microsoft.com/office/powerpoint/2010/main" val="633507221"/>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539b767b46a4a3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342CBDD-CFCE-4919-A6F3-17D9C5D29C5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Education: business use cases 1/3</a:t>
            </a:r>
          </a:p>
        </p:txBody>
      </p:sp>
      <p:sp>
        <p:nvSpPr>
          <p:cNvPr id="3" name="">
            <a:extLst xmlns:a="http://schemas.openxmlformats.org/drawingml/2006/main">
              <a:ext uri="{FF2B5EF4-FFF2-40B4-BE49-F238E27FC236}">
                <a16:creationId xmlns:a16="http://schemas.microsoft.com/office/drawing/2014/main" id="{5E89A6DC-EB54-495A-ABA8-D1AC75EE6B9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0B604BF-470E-4C26-8327-052F0F41A46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Student services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Answer policy and process questions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Verified answer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Application support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Check submitted document completeness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File preparation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Course preparation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Draft materials from approved resources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Educator preparation hours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Learning support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Suggest study resources within course scope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Useful resource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50A3BA91-0186-45AA-B568-9CCC4AE23EFE}"/>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8E61993-76D1-40E5-8BAD-ED6A15DA5B3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E850EA53-509A-46D8-B387-B2C510C277C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E758D5C2-641D-4970-A0A5-9936F4CE15E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0A72DF6E-3178-4DD2-8386-7859EAB7CB3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34</a:t>
            </a:r>
          </a:p>
        </p:txBody>
      </p:sp>
    </p:spTree>
    <p:extLst>
      <p:ext uri="{BB962C8B-B14F-4D97-AF65-F5344CB8AC3E}">
        <p14:creationId xmlns:p14="http://schemas.microsoft.com/office/powerpoint/2010/main" val="1998131674"/>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0348cc712fe414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070932E-7D57-479C-BDBC-0C75EE7BE15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Education: business use cases 2/3</a:t>
            </a:r>
          </a:p>
        </p:txBody>
      </p:sp>
      <p:sp>
        <p:nvSpPr>
          <p:cNvPr id="3" name="">
            <a:extLst xmlns:a="http://schemas.openxmlformats.org/drawingml/2006/main">
              <a:ext uri="{FF2B5EF4-FFF2-40B4-BE49-F238E27FC236}">
                <a16:creationId xmlns:a16="http://schemas.microsoft.com/office/drawing/2014/main" id="{489E5B0A-E0FB-4F19-965A-D7CDD3BF34F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20EBF3A-9366-45EC-A6A0-DCE31A4F35FD}"/>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Accessibility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Draft accessible formats for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Accessibility defect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Research administration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Assemble grant documentation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Submission preparation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Accreditation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Collect institutional review records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Missing evidence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Campus service desk</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Route facilities and IT requests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Resolution turnaround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7CA1C61E-D16F-44C2-8574-6B3CF3965A4C}"/>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96FE525-AFB2-4D4A-AADC-8850913ECB7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1F3667EB-AE7B-42FA-957D-C5D90E3FF89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11D0309-93A2-45B4-8F2E-405FBC15FA9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4F3574DF-138B-4021-BDA3-F8CB23DF11E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34</a:t>
            </a:r>
          </a:p>
        </p:txBody>
      </p:sp>
    </p:spTree>
    <p:extLst>
      <p:ext uri="{BB962C8B-B14F-4D97-AF65-F5344CB8AC3E}">
        <p14:creationId xmlns:p14="http://schemas.microsoft.com/office/powerpoint/2010/main" val="484536988"/>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2bb45c9c098493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B8C6691-1B41-46B1-BB8A-F5005CC0636E}"/>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Education: business use cases 3/3</a:t>
            </a:r>
          </a:p>
        </p:txBody>
      </p:sp>
      <p:sp>
        <p:nvSpPr>
          <p:cNvPr id="3" name="">
            <a:extLst xmlns:a="http://schemas.openxmlformats.org/drawingml/2006/main">
              <a:ext uri="{FF2B5EF4-FFF2-40B4-BE49-F238E27FC236}">
                <a16:creationId xmlns:a16="http://schemas.microsoft.com/office/drawing/2014/main" id="{05ED2E5D-9889-454F-886E-CEAB682ECA7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DF1012D-E5EF-4BB2-A584-C45E2723B15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Placement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Match stated interests to approved options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Advisor preparation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Finance operations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Explain fee and invoice exceptions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Exception handling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Policy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drafts with institutional rules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Review turnaround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Library discovery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Find permitted resources and citations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Successful discovery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0D5BBEDE-3DB2-4C5F-B25C-319E323015F0}"/>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DE3A780-48F2-4594-8534-D1A53845597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E1A4FCE9-F18E-47A0-A9E4-F4DDEFB4B13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26B93ED6-35BB-4313-9ECF-779CBF11227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C17434BA-4B53-4D16-863E-08E75154C70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34</a:t>
            </a:r>
          </a:p>
        </p:txBody>
      </p:sp>
    </p:spTree>
    <p:extLst>
      <p:ext uri="{BB962C8B-B14F-4D97-AF65-F5344CB8AC3E}">
        <p14:creationId xmlns:p14="http://schemas.microsoft.com/office/powerpoint/2010/main" val="1601101672"/>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f31dbb0b325473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EA92DA0-1711-46CD-8BB9-5CCD31DD5DF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single agent with a clear job</a:t>
            </a:r>
          </a:p>
        </p:txBody>
      </p:sp>
      <p:sp>
        <p:nvSpPr>
          <p:cNvPr id="3" name="">
            <a:extLst xmlns:a="http://schemas.openxmlformats.org/drawingml/2006/main">
              <a:ext uri="{FF2B5EF4-FFF2-40B4-BE49-F238E27FC236}">
                <a16:creationId xmlns:a16="http://schemas.microsoft.com/office/drawing/2014/main" id="{746F11C6-E62F-4681-9806-6749F575E59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7B4B53E-7A39-4FAF-BB35-850F461D2A9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Student-service knowledge assistant</a:t>
            </a:r>
          </a:p>
        </p:txBody>
      </p:sp>
      <p:sp>
        <p:nvSpPr>
          <p:cNvPr id="5" name="">
            <a:extLst xmlns:a="http://schemas.openxmlformats.org/drawingml/2006/main">
              <a:ext uri="{FF2B5EF4-FFF2-40B4-BE49-F238E27FC236}">
                <a16:creationId xmlns:a16="http://schemas.microsoft.com/office/drawing/2014/main" id="{8755C442-C815-490E-A6AC-3A084A05496A}"/>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6AF662D-9F4F-4BFA-AFDF-4358EC8B6640}"/>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Input</a:t>
            </a:r>
          </a:p>
        </p:txBody>
      </p:sp>
      <p:sp>
        <p:nvSpPr>
          <p:cNvPr id="7" name="">
            <a:extLst xmlns:a="http://schemas.openxmlformats.org/drawingml/2006/main">
              <a:ext uri="{FF2B5EF4-FFF2-40B4-BE49-F238E27FC236}">
                <a16:creationId xmlns:a16="http://schemas.microsoft.com/office/drawing/2014/main" id="{BAE7BE96-D0A4-47E7-9C32-FB4CB6C224A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Student information · learning platforms · library · finance. Read only the records permitted for the task.</a:t>
            </a:r>
          </a:p>
        </p:txBody>
      </p:sp>
      <p:sp>
        <p:nvSpPr>
          <p:cNvPr id="8" name="">
            <a:extLst xmlns:a="http://schemas.openxmlformats.org/drawingml/2006/main">
              <a:ext uri="{FF2B5EF4-FFF2-40B4-BE49-F238E27FC236}">
                <a16:creationId xmlns:a16="http://schemas.microsoft.com/office/drawing/2014/main" id="{5F2BAA62-2B3C-4ECA-8656-EEB26723A439}"/>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CE65B46-1F8C-4100-9EF1-B8E9804658FC}"/>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Work</a:t>
            </a:r>
          </a:p>
        </p:txBody>
      </p:sp>
      <p:sp>
        <p:nvSpPr>
          <p:cNvPr id="10" name="">
            <a:extLst xmlns:a="http://schemas.openxmlformats.org/drawingml/2006/main">
              <a:ext uri="{FF2B5EF4-FFF2-40B4-BE49-F238E27FC236}">
                <a16:creationId xmlns:a16="http://schemas.microsoft.com/office/drawing/2014/main" id="{6B628FB2-BB72-4A58-8D33-20C6DD9253AE}"/>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Answer administrative questions from approved institutional guidance and link to the source.</a:t>
            </a:r>
          </a:p>
        </p:txBody>
      </p:sp>
      <p:sp>
        <p:nvSpPr>
          <p:cNvPr id="11" name="">
            <a:extLst xmlns:a="http://schemas.openxmlformats.org/drawingml/2006/main">
              <a:ext uri="{FF2B5EF4-FFF2-40B4-BE49-F238E27FC236}">
                <a16:creationId xmlns:a16="http://schemas.microsoft.com/office/drawing/2014/main" id="{C0A281F2-3867-4500-B7FE-39169955EDA6}"/>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DF68FF7-580D-4FD2-9BEB-01999F7D9134}"/>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Output</a:t>
            </a:r>
          </a:p>
        </p:txBody>
      </p:sp>
      <p:sp>
        <p:nvSpPr>
          <p:cNvPr id="13" name="">
            <a:extLst xmlns:a="http://schemas.openxmlformats.org/drawingml/2006/main">
              <a:ext uri="{FF2B5EF4-FFF2-40B4-BE49-F238E27FC236}">
                <a16:creationId xmlns:a16="http://schemas.microsoft.com/office/drawing/2014/main" id="{F15C576A-AFF9-43CA-8309-CB74B8D4F0C6}"/>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sourced result, confidence limits, open questions and a clear next owner.</a:t>
            </a:r>
          </a:p>
        </p:txBody>
      </p:sp>
      <p:sp>
        <p:nvSpPr>
          <p:cNvPr id="14" name="">
            <a:extLst xmlns:a="http://schemas.openxmlformats.org/drawingml/2006/main">
              <a:ext uri="{FF2B5EF4-FFF2-40B4-BE49-F238E27FC236}">
                <a16:creationId xmlns:a16="http://schemas.microsoft.com/office/drawing/2014/main" id="{34F42534-8681-4292-929C-2F60B197794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CDB58248-9753-4156-ADDB-77D8C669933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9B9EB78-E7FD-402D-8CA7-9940717E22A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2A8D7DA2-EE05-41BE-8732-C98F00EDDA5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34</a:t>
            </a:r>
          </a:p>
        </p:txBody>
      </p:sp>
    </p:spTree>
    <p:extLst>
      <p:ext uri="{BB962C8B-B14F-4D97-AF65-F5344CB8AC3E}">
        <p14:creationId xmlns:p14="http://schemas.microsoft.com/office/powerpoint/2010/main" val="890523884"/>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036b4c9a477442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29CA0C1-2089-4E41-9990-861CD93A4F4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Evidence before action</a:t>
            </a:r>
          </a:p>
        </p:txBody>
      </p:sp>
      <p:sp>
        <p:nvSpPr>
          <p:cNvPr id="3" name="">
            <a:extLst xmlns:a="http://schemas.openxmlformats.org/drawingml/2006/main">
              <a:ext uri="{FF2B5EF4-FFF2-40B4-BE49-F238E27FC236}">
                <a16:creationId xmlns:a16="http://schemas.microsoft.com/office/drawing/2014/main" id="{3035B156-0D1B-42F6-8FB7-071B58C3018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5FB3ED5-6796-45B8-A366-18B52DD7978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Design the smallest useful permission boundary.</a:t>
            </a:r>
          </a:p>
        </p:txBody>
      </p:sp>
      <p:sp>
        <p:nvSpPr>
          <p:cNvPr id="5" name="">
            <a:extLst xmlns:a="http://schemas.openxmlformats.org/drawingml/2006/main">
              <a:ext uri="{FF2B5EF4-FFF2-40B4-BE49-F238E27FC236}">
                <a16:creationId xmlns:a16="http://schemas.microsoft.com/office/drawing/2014/main" id="{1177F3C3-A584-479A-93A3-0174DA303A50}"/>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3C2E1D8-33B0-48E3-95FE-56A61B36BFD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Read</a:t>
            </a:r>
          </a:p>
        </p:txBody>
      </p:sp>
      <p:sp>
        <p:nvSpPr>
          <p:cNvPr id="7" name="">
            <a:extLst xmlns:a="http://schemas.openxmlformats.org/drawingml/2006/main">
              <a:ext uri="{FF2B5EF4-FFF2-40B4-BE49-F238E27FC236}">
                <a16:creationId xmlns:a16="http://schemas.microsoft.com/office/drawing/2014/main" id="{32B3FF4F-4C08-4517-A828-9D0D1B38A9F0}"/>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Retrieve scoped records. Treat documents and external tool output as untrusted content.</a:t>
            </a:r>
          </a:p>
        </p:txBody>
      </p:sp>
      <p:sp>
        <p:nvSpPr>
          <p:cNvPr id="8" name="">
            <a:extLst xmlns:a="http://schemas.openxmlformats.org/drawingml/2006/main">
              <a:ext uri="{FF2B5EF4-FFF2-40B4-BE49-F238E27FC236}">
                <a16:creationId xmlns:a16="http://schemas.microsoft.com/office/drawing/2014/main" id="{A3C17D6C-635F-41A1-B971-0C77429062AB}"/>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DAEFB70-1501-4481-833F-6E950D2FB47B}"/>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Prepare</a:t>
            </a:r>
          </a:p>
        </p:txBody>
      </p:sp>
      <p:sp>
        <p:nvSpPr>
          <p:cNvPr id="10" name="">
            <a:extLst xmlns:a="http://schemas.openxmlformats.org/drawingml/2006/main">
              <a:ext uri="{FF2B5EF4-FFF2-40B4-BE49-F238E27FC236}">
                <a16:creationId xmlns:a16="http://schemas.microsoft.com/office/drawing/2014/main" id="{0C60F152-64EA-4653-95E7-0259FC958B73}"/>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Create a proposed action and show the evidence, changes and business reason.</a:t>
            </a:r>
          </a:p>
        </p:txBody>
      </p:sp>
      <p:sp>
        <p:nvSpPr>
          <p:cNvPr id="11" name="">
            <a:extLst xmlns:a="http://schemas.openxmlformats.org/drawingml/2006/main">
              <a:ext uri="{FF2B5EF4-FFF2-40B4-BE49-F238E27FC236}">
                <a16:creationId xmlns:a16="http://schemas.microsoft.com/office/drawing/2014/main" id="{16B655D3-A314-49ED-BD8D-9922E32D2D5E}"/>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9862A4D-A5EB-4593-8920-C33F01B1EDF1}"/>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Commit</a:t>
            </a:r>
          </a:p>
        </p:txBody>
      </p:sp>
      <p:sp>
        <p:nvSpPr>
          <p:cNvPr id="13" name="">
            <a:extLst xmlns:a="http://schemas.openxmlformats.org/drawingml/2006/main">
              <a:ext uri="{FF2B5EF4-FFF2-40B4-BE49-F238E27FC236}">
                <a16:creationId xmlns:a16="http://schemas.microsoft.com/office/drawing/2014/main" id="{1750E158-5E98-4AAE-A4AD-8867CE43485C}"/>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authority and approvals again at execution. Return the system receipt.</a:t>
            </a:r>
          </a:p>
        </p:txBody>
      </p:sp>
      <p:sp>
        <p:nvSpPr>
          <p:cNvPr id="14" name="">
            <a:extLst xmlns:a="http://schemas.openxmlformats.org/drawingml/2006/main">
              <a:ext uri="{FF2B5EF4-FFF2-40B4-BE49-F238E27FC236}">
                <a16:creationId xmlns:a16="http://schemas.microsoft.com/office/drawing/2014/main" id="{F924C543-6AC3-4E0D-ACC7-478C9EEFECA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F33DE86A-71F1-42F1-8246-FA45AC6C2CC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9A3FC15-792E-424D-9EDA-393045B1E36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AE4F8842-C79E-4F56-AC4A-247A9D9C8B6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34</a:t>
            </a:r>
          </a:p>
        </p:txBody>
      </p:sp>
    </p:spTree>
    <p:extLst>
      <p:ext uri="{BB962C8B-B14F-4D97-AF65-F5344CB8AC3E}">
        <p14:creationId xmlns:p14="http://schemas.microsoft.com/office/powerpoint/2010/main" val="807454900"/>
      </p:ext>
    </p:extLst>
  </p:cSld>
</p:sld>
</file>

<file path=ppt/slides/slide1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218e6127b30a41a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91CD067-65FC-414E-A01E-7371F083C3F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Student support workspace</a:t>
            </a:r>
          </a:p>
        </p:txBody>
      </p:sp>
      <p:sp>
        <p:nvSpPr>
          <p:cNvPr id="3" name="">
            <a:extLst xmlns:a="http://schemas.openxmlformats.org/drawingml/2006/main">
              <a:ext uri="{FF2B5EF4-FFF2-40B4-BE49-F238E27FC236}">
                <a16:creationId xmlns:a16="http://schemas.microsoft.com/office/drawing/2014/main" id="{16D3319F-8489-4336-93B9-6D9D1E972F5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8AF40DD-251B-4552-9AB7-AB3C1D6D04C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99E5E77A-8806-4856-A366-6EAA5C229F4D}"/>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7B3B9DE-A137-4043-AC8B-BAD2659BD890}"/>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3BDA9DC3-CE83-4AD8-9470-550826819DC4}"/>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Intake agent</a:t>
            </a:r>
          </a:p>
        </p:txBody>
      </p:sp>
      <p:sp>
        <p:nvSpPr>
          <p:cNvPr id="8" name="">
            <a:extLst xmlns:a="http://schemas.openxmlformats.org/drawingml/2006/main">
              <a:ext uri="{FF2B5EF4-FFF2-40B4-BE49-F238E27FC236}">
                <a16:creationId xmlns:a16="http://schemas.microsoft.com/office/drawing/2014/main" id="{3573D830-72F6-4B35-AB9C-2BBD9998EB44}"/>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Identify the administrative request.</a:t>
            </a:r>
          </a:p>
        </p:txBody>
      </p:sp>
      <p:sp>
        <p:nvSpPr>
          <p:cNvPr id="9" name="">
            <a:extLst xmlns:a="http://schemas.openxmlformats.org/drawingml/2006/main">
              <a:ext uri="{FF2B5EF4-FFF2-40B4-BE49-F238E27FC236}">
                <a16:creationId xmlns:a16="http://schemas.microsoft.com/office/drawing/2014/main" id="{E285549D-1849-4C69-A92C-EECA3776B88F}"/>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8D4BF26-B396-4208-A69A-48E67DCF1DAE}"/>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55C49F57-DF40-4EB9-849E-311DDEF66B30}"/>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Knowledge agent</a:t>
            </a:r>
          </a:p>
        </p:txBody>
      </p:sp>
      <p:sp>
        <p:nvSpPr>
          <p:cNvPr id="12" name="">
            <a:extLst xmlns:a="http://schemas.openxmlformats.org/drawingml/2006/main">
              <a:ext uri="{FF2B5EF4-FFF2-40B4-BE49-F238E27FC236}">
                <a16:creationId xmlns:a16="http://schemas.microsoft.com/office/drawing/2014/main" id="{B0F9B519-F765-4E1E-B9E4-CA27F1487E63}"/>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Read approved, current institutional guidance.</a:t>
            </a:r>
          </a:p>
        </p:txBody>
      </p:sp>
      <p:sp>
        <p:nvSpPr>
          <p:cNvPr id="13" name="">
            <a:extLst xmlns:a="http://schemas.openxmlformats.org/drawingml/2006/main">
              <a:ext uri="{FF2B5EF4-FFF2-40B4-BE49-F238E27FC236}">
                <a16:creationId xmlns:a16="http://schemas.microsoft.com/office/drawing/2014/main" id="{F0ED68A7-8E55-42E0-879F-451EDDDD6864}"/>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CBF15DF-92C8-4400-B834-41AA78265ED6}"/>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396F7596-D31B-4B35-9475-463233610901}"/>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Guidance agent</a:t>
            </a:r>
          </a:p>
        </p:txBody>
      </p:sp>
      <p:sp>
        <p:nvSpPr>
          <p:cNvPr id="16" name="">
            <a:extLst xmlns:a="http://schemas.openxmlformats.org/drawingml/2006/main">
              <a:ext uri="{FF2B5EF4-FFF2-40B4-BE49-F238E27FC236}">
                <a16:creationId xmlns:a16="http://schemas.microsoft.com/office/drawing/2014/main" id="{446A0C9F-2518-4C36-9445-D589F729FC2B}"/>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Provide sourced next steps and forms.</a:t>
            </a:r>
          </a:p>
        </p:txBody>
      </p:sp>
      <p:sp>
        <p:nvSpPr>
          <p:cNvPr id="17" name="">
            <a:extLst xmlns:a="http://schemas.openxmlformats.org/drawingml/2006/main">
              <a:ext uri="{FF2B5EF4-FFF2-40B4-BE49-F238E27FC236}">
                <a16:creationId xmlns:a16="http://schemas.microsoft.com/office/drawing/2014/main" id="{7F00D4B8-3527-4ABA-9217-7092192EE61D}"/>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51A0DF5-2A3F-45CA-B175-09A8F4AF1F1D}"/>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F424C8B7-2989-4EE6-ACF8-CEAD7EA8E9AF}"/>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Staff reviewer</a:t>
            </a:r>
          </a:p>
        </p:txBody>
      </p:sp>
      <p:sp>
        <p:nvSpPr>
          <p:cNvPr id="20" name="">
            <a:extLst xmlns:a="http://schemas.openxmlformats.org/drawingml/2006/main">
              <a:ext uri="{FF2B5EF4-FFF2-40B4-BE49-F238E27FC236}">
                <a16:creationId xmlns:a16="http://schemas.microsoft.com/office/drawing/2014/main" id="{BBA7EE4E-7836-4F07-8C5E-C2B8A5EFCA33}"/>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Refer sensitive or unresolved cases to staff.</a:t>
            </a:r>
          </a:p>
        </p:txBody>
      </p:sp>
      <p:sp>
        <p:nvSpPr>
          <p:cNvPr id="24" name="">
            <a:extLst xmlns:a="http://schemas.openxmlformats.org/drawingml/2006/main">
              <a:ext uri="{FF2B5EF4-FFF2-40B4-BE49-F238E27FC236}">
                <a16:creationId xmlns:a16="http://schemas.microsoft.com/office/drawing/2014/main" id="{70F71D38-C80B-485D-BD0F-BC740F74F4DD}"/>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94B00CD2-C553-427D-A63B-236AB622E6D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38C7630D-AD1F-4FA7-8160-6EC9B548198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BBFE304B-3910-4411-9653-0B05324C929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1079CACE-BE60-4DD6-AF76-8D8909022F5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12 / 34</a:t>
            </a:r>
          </a:p>
        </p:txBody>
      </p:sp>
    </p:spTree>
    <p:extLst>
      <p:ext uri="{BB962C8B-B14F-4D97-AF65-F5344CB8AC3E}">
        <p14:creationId xmlns:p14="http://schemas.microsoft.com/office/powerpoint/2010/main" val="1967103711"/>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d622783dac14d3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299F42B-5AF1-48E1-9EA3-E7A1AB1362A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Student support workspace: decisions and value</a:t>
            </a:r>
          </a:p>
        </p:txBody>
      </p:sp>
      <p:sp>
        <p:nvSpPr>
          <p:cNvPr id="3" name="">
            <a:extLst xmlns:a="http://schemas.openxmlformats.org/drawingml/2006/main">
              <a:ext uri="{FF2B5EF4-FFF2-40B4-BE49-F238E27FC236}">
                <a16:creationId xmlns:a16="http://schemas.microsoft.com/office/drawing/2014/main" id="{48C0B168-6BA2-497E-A0CB-D93B34086F3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5C70B37-36A3-4D03-961D-99557FC4C7A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E54A9076-F022-4987-9A37-A066BD1CBFD0}"/>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10055A6-9407-4F5E-B0CC-638733D2A0C3}"/>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924A64C5-5604-4BE5-AF80-4A65CD562871}"/>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Institutional guidance and permitted student context. Preserve source versions and timestamps.</a:t>
            </a:r>
          </a:p>
        </p:txBody>
      </p:sp>
      <p:sp>
        <p:nvSpPr>
          <p:cNvPr id="8" name="">
            <a:extLst xmlns:a="http://schemas.openxmlformats.org/drawingml/2006/main">
              <a:ext uri="{FF2B5EF4-FFF2-40B4-BE49-F238E27FC236}">
                <a16:creationId xmlns:a16="http://schemas.microsoft.com/office/drawing/2014/main" id="{16447BBF-C0D8-4CA3-8B19-93C8EEA7B5F1}"/>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80EB88A-F4AE-4322-8210-4BC13D5796B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C91D0AAE-791B-4D06-9CB3-A996F7AE4373}"/>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Grounded response and tracked staff referral. Attach outstanding issues and approval history.</a:t>
            </a:r>
          </a:p>
        </p:txBody>
      </p:sp>
      <p:sp>
        <p:nvSpPr>
          <p:cNvPr id="11" name="">
            <a:extLst xmlns:a="http://schemas.openxmlformats.org/drawingml/2006/main">
              <a:ext uri="{FF2B5EF4-FFF2-40B4-BE49-F238E27FC236}">
                <a16:creationId xmlns:a16="http://schemas.microsoft.com/office/drawing/2014/main" id="{84CAD2C3-0FC2-4A34-92E5-C05B54F8ACB5}"/>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B6EC17D-5F21-4234-B545-B4596225E61B}"/>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9387F8A7-CACE-404F-8092-7B8D9153672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No automated safeguarding, disciplinary or admission decisions; minimize student data.</a:t>
            </a:r>
          </a:p>
        </p:txBody>
      </p:sp>
      <p:sp>
        <p:nvSpPr>
          <p:cNvPr id="14" name="">
            <a:extLst xmlns:a="http://schemas.openxmlformats.org/drawingml/2006/main">
              <a:ext uri="{FF2B5EF4-FFF2-40B4-BE49-F238E27FC236}">
                <a16:creationId xmlns:a16="http://schemas.microsoft.com/office/drawing/2014/main" id="{58AA674A-DD05-435F-BFCB-5BBBD04249B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09B2AC3D-C881-4C6D-9920-FB0109E4EBCF}"/>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212597D-5132-4B61-9045-35FCBE3FBDA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58750A6C-40D0-464B-BA34-C2F9365B5D9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34</a:t>
            </a:r>
          </a:p>
        </p:txBody>
      </p:sp>
    </p:spTree>
    <p:extLst>
      <p:ext uri="{BB962C8B-B14F-4D97-AF65-F5344CB8AC3E}">
        <p14:creationId xmlns:p14="http://schemas.microsoft.com/office/powerpoint/2010/main" val="359375008"/>
      </p:ext>
    </p:extLst>
  </p:cSld>
</p:sld>
</file>

<file path=ppt/slides/slide1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61e84a1907a444c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04488A4-4871-4ABA-8BE0-E182DDA250C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Course preparation workspace</a:t>
            </a:r>
          </a:p>
        </p:txBody>
      </p:sp>
      <p:sp>
        <p:nvSpPr>
          <p:cNvPr id="3" name="">
            <a:extLst xmlns:a="http://schemas.openxmlformats.org/drawingml/2006/main">
              <a:ext uri="{FF2B5EF4-FFF2-40B4-BE49-F238E27FC236}">
                <a16:creationId xmlns:a16="http://schemas.microsoft.com/office/drawing/2014/main" id="{CE1BE006-5EA9-4300-B794-6918C10986C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860E61D-5CCB-4A4D-A01B-457F32A030F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AA386A04-5A05-48F8-937B-60B3C8D3C3DC}"/>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0F060D9D-32E4-4C4C-BF83-A4322F2C96F6}"/>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05EE6A11-BB7B-4977-AFAB-2A065E86EDEC}"/>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Curriculum agent</a:t>
            </a:r>
          </a:p>
        </p:txBody>
      </p:sp>
      <p:sp>
        <p:nvSpPr>
          <p:cNvPr id="8" name="">
            <a:extLst xmlns:a="http://schemas.openxmlformats.org/drawingml/2006/main">
              <a:ext uri="{FF2B5EF4-FFF2-40B4-BE49-F238E27FC236}">
                <a16:creationId xmlns:a16="http://schemas.microsoft.com/office/drawing/2014/main" id="{3D7F0FF3-C355-4A34-B97E-F52395ECCDEA}"/>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Capture learning objectives and permissions.</a:t>
            </a:r>
          </a:p>
        </p:txBody>
      </p:sp>
      <p:sp>
        <p:nvSpPr>
          <p:cNvPr id="9" name="">
            <a:extLst xmlns:a="http://schemas.openxmlformats.org/drawingml/2006/main">
              <a:ext uri="{FF2B5EF4-FFF2-40B4-BE49-F238E27FC236}">
                <a16:creationId xmlns:a16="http://schemas.microsoft.com/office/drawing/2014/main" id="{C974E1B3-8F03-4252-9362-D071110CEFBE}"/>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D476DAC-0C9C-4F58-8E45-83A244AF9ADA}"/>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54A87F69-F643-4936-A072-764BD28619F5}"/>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Authoring agent</a:t>
            </a:r>
          </a:p>
        </p:txBody>
      </p:sp>
      <p:sp>
        <p:nvSpPr>
          <p:cNvPr id="12" name="">
            <a:extLst xmlns:a="http://schemas.openxmlformats.org/drawingml/2006/main">
              <a:ext uri="{FF2B5EF4-FFF2-40B4-BE49-F238E27FC236}">
                <a16:creationId xmlns:a16="http://schemas.microsoft.com/office/drawing/2014/main" id="{99A55BC8-4464-45B3-B95F-D882469D881B}"/>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Prepare materials from approved resources.</a:t>
            </a:r>
          </a:p>
        </p:txBody>
      </p:sp>
      <p:sp>
        <p:nvSpPr>
          <p:cNvPr id="13" name="">
            <a:extLst xmlns:a="http://schemas.openxmlformats.org/drawingml/2006/main">
              <a:ext uri="{FF2B5EF4-FFF2-40B4-BE49-F238E27FC236}">
                <a16:creationId xmlns:a16="http://schemas.microsoft.com/office/drawing/2014/main" id="{3313ACB9-D35B-4A84-8E81-CA3794580188}"/>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F00060F-3B57-41FA-AD23-4F048C335634}"/>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B90DEEE1-C26B-4B42-8B14-8D04515B45B6}"/>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Educator review</a:t>
            </a:r>
          </a:p>
        </p:txBody>
      </p:sp>
      <p:sp>
        <p:nvSpPr>
          <p:cNvPr id="16" name="">
            <a:extLst xmlns:a="http://schemas.openxmlformats.org/drawingml/2006/main">
              <a:ext uri="{FF2B5EF4-FFF2-40B4-BE49-F238E27FC236}">
                <a16:creationId xmlns:a16="http://schemas.microsoft.com/office/drawing/2014/main" id="{0E52963B-0A93-47AA-9CF4-AC2978465A01}"/>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Educator checks accuracy and accessibility.</a:t>
            </a:r>
          </a:p>
        </p:txBody>
      </p:sp>
      <p:sp>
        <p:nvSpPr>
          <p:cNvPr id="17" name="">
            <a:extLst xmlns:a="http://schemas.openxmlformats.org/drawingml/2006/main">
              <a:ext uri="{FF2B5EF4-FFF2-40B4-BE49-F238E27FC236}">
                <a16:creationId xmlns:a16="http://schemas.microsoft.com/office/drawing/2014/main" id="{8A770F12-E34F-413F-A517-C36FCCFEB0EF}"/>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0DE88B55-405D-481B-84B5-CCDAD32159B8}"/>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FDE76101-7213-431E-9DD0-F01CAAE8A3FA}"/>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LMS publisher</a:t>
            </a:r>
          </a:p>
        </p:txBody>
      </p:sp>
      <p:sp>
        <p:nvSpPr>
          <p:cNvPr id="20" name="">
            <a:extLst xmlns:a="http://schemas.openxmlformats.org/drawingml/2006/main">
              <a:ext uri="{FF2B5EF4-FFF2-40B4-BE49-F238E27FC236}">
                <a16:creationId xmlns:a16="http://schemas.microsoft.com/office/drawing/2014/main" id="{D1911D7E-1F07-45BD-A309-35B7C15DE787}"/>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Publish the approved version to the LMS.</a:t>
            </a:r>
          </a:p>
        </p:txBody>
      </p:sp>
      <p:sp>
        <p:nvSpPr>
          <p:cNvPr id="24" name="">
            <a:extLst xmlns:a="http://schemas.openxmlformats.org/drawingml/2006/main">
              <a:ext uri="{FF2B5EF4-FFF2-40B4-BE49-F238E27FC236}">
                <a16:creationId xmlns:a16="http://schemas.microsoft.com/office/drawing/2014/main" id="{43F7D114-3E4E-4C23-863E-50C5FC4CC4BF}"/>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FE2572F4-29F1-47B7-8BB6-76808868FAD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86B25110-A8B9-4C85-8B31-41FE6042F9C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26A6E06F-9E79-4F25-97AB-A1F268F7214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A7B82325-207D-4C92-BF96-D51CCCDE88D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14 / 34</a:t>
            </a:r>
          </a:p>
        </p:txBody>
      </p:sp>
    </p:spTree>
    <p:extLst>
      <p:ext uri="{BB962C8B-B14F-4D97-AF65-F5344CB8AC3E}">
        <p14:creationId xmlns:p14="http://schemas.microsoft.com/office/powerpoint/2010/main" val="225653210"/>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6dc8ed521854b1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75759A2-A9BF-42E3-BC7F-9FCF886B158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Course preparation workspace: decisions and value</a:t>
            </a:r>
          </a:p>
        </p:txBody>
      </p:sp>
      <p:sp>
        <p:nvSpPr>
          <p:cNvPr id="3" name="">
            <a:extLst xmlns:a="http://schemas.openxmlformats.org/drawingml/2006/main">
              <a:ext uri="{FF2B5EF4-FFF2-40B4-BE49-F238E27FC236}">
                <a16:creationId xmlns:a16="http://schemas.microsoft.com/office/drawing/2014/main" id="{D1A4F0CE-BB24-4AC1-BB0E-17D2C6DBC47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F791DDA-D08A-451E-80E4-A6BC2527B78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17785983-3F9B-4665-9078-B3EDC5C144D7}"/>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9A99F2C-C9F9-49F3-B293-A7413476022C}"/>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3B27A365-910A-4659-9986-9604B5725EF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Approved curriculum and licensed resources. Preserve source versions and timestamps.</a:t>
            </a:r>
          </a:p>
        </p:txBody>
      </p:sp>
      <p:sp>
        <p:nvSpPr>
          <p:cNvPr id="8" name="">
            <a:extLst xmlns:a="http://schemas.openxmlformats.org/drawingml/2006/main">
              <a:ext uri="{FF2B5EF4-FFF2-40B4-BE49-F238E27FC236}">
                <a16:creationId xmlns:a16="http://schemas.microsoft.com/office/drawing/2014/main" id="{5F88A97F-A3FA-4821-BCA6-D2CB8B1A4A11}"/>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93AC9741-EB39-487F-848C-C37878D44549}"/>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8C654F70-7DB2-495E-A7C4-0CB41F30DAB5}"/>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Reviewed lesson materials with provenance. Attach outstanding issues and approval history.</a:t>
            </a:r>
          </a:p>
        </p:txBody>
      </p:sp>
      <p:sp>
        <p:nvSpPr>
          <p:cNvPr id="11" name="">
            <a:extLst xmlns:a="http://schemas.openxmlformats.org/drawingml/2006/main">
              <a:ext uri="{FF2B5EF4-FFF2-40B4-BE49-F238E27FC236}">
                <a16:creationId xmlns:a16="http://schemas.microsoft.com/office/drawing/2014/main" id="{61C8473C-8062-4DDE-AF1B-243410825FE4}"/>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B3FBF5D-32A1-438C-9BCD-3F62E34813EE}"/>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EE0292E6-F644-45D6-8518-8F6E529EF616}"/>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Do not invent citations; preserve educator authority and intellectual property rights.</a:t>
            </a:r>
          </a:p>
        </p:txBody>
      </p:sp>
      <p:sp>
        <p:nvSpPr>
          <p:cNvPr id="14" name="">
            <a:extLst xmlns:a="http://schemas.openxmlformats.org/drawingml/2006/main">
              <a:ext uri="{FF2B5EF4-FFF2-40B4-BE49-F238E27FC236}">
                <a16:creationId xmlns:a16="http://schemas.microsoft.com/office/drawing/2014/main" id="{91B9BA38-E527-42EB-A037-734D1287FB1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FB21B4CF-945C-4273-9217-D619CC91B5B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7F80A38-FAB2-4F8C-B5C9-2E432A21E63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5BBC7A96-0082-46B7-B53C-73A96C12BBA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34</a:t>
            </a:r>
          </a:p>
        </p:txBody>
      </p:sp>
    </p:spTree>
    <p:extLst>
      <p:ext uri="{BB962C8B-B14F-4D97-AF65-F5344CB8AC3E}">
        <p14:creationId xmlns:p14="http://schemas.microsoft.com/office/powerpoint/2010/main" val="1618734576"/>
      </p:ext>
    </p:extLst>
  </p:cSld>
</p:sld>
</file>

<file path=ppt/slides/slide1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676630ad79d24fe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970138B-0A0E-4A1C-BAAE-F86DAA11650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Research administration workspace</a:t>
            </a:r>
          </a:p>
        </p:txBody>
      </p:sp>
      <p:sp>
        <p:nvSpPr>
          <p:cNvPr id="3" name="">
            <a:extLst xmlns:a="http://schemas.openxmlformats.org/drawingml/2006/main">
              <a:ext uri="{FF2B5EF4-FFF2-40B4-BE49-F238E27FC236}">
                <a16:creationId xmlns:a16="http://schemas.microsoft.com/office/drawing/2014/main" id="{83FDCBAB-4DE3-4212-BE06-4505E630467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9ABDDFC-EB04-43ED-A699-0A9D61FC0D9D}"/>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47994078-F1D9-4695-A15C-BDF0251AD803}"/>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BC0D196-C3C8-4465-82B7-3E336EBFF7FF}"/>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10AC5FEA-E673-48D0-B442-A876C148289A}"/>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Funding agent</a:t>
            </a:r>
          </a:p>
        </p:txBody>
      </p:sp>
      <p:sp>
        <p:nvSpPr>
          <p:cNvPr id="8" name="">
            <a:extLst xmlns:a="http://schemas.openxmlformats.org/drawingml/2006/main">
              <a:ext uri="{FF2B5EF4-FFF2-40B4-BE49-F238E27FC236}">
                <a16:creationId xmlns:a16="http://schemas.microsoft.com/office/drawing/2014/main" id="{F1E9BA9B-213A-4881-85AE-9B90E88402B8}"/>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Retrieve funding requirements and dates.</a:t>
            </a:r>
          </a:p>
        </p:txBody>
      </p:sp>
      <p:sp>
        <p:nvSpPr>
          <p:cNvPr id="9" name="">
            <a:extLst xmlns:a="http://schemas.openxmlformats.org/drawingml/2006/main">
              <a:ext uri="{FF2B5EF4-FFF2-40B4-BE49-F238E27FC236}">
                <a16:creationId xmlns:a16="http://schemas.microsoft.com/office/drawing/2014/main" id="{A2C49CEC-8558-48E6-B7BB-DA0690CB6CF4}"/>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AE16F53-AA0D-4A9B-BBFD-866AE9E30242}"/>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EFDDCDB4-4124-46BE-B67F-7CF2B9F871E6}"/>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Document agent</a:t>
            </a:r>
          </a:p>
        </p:txBody>
      </p:sp>
      <p:sp>
        <p:nvSpPr>
          <p:cNvPr id="12" name="">
            <a:extLst xmlns:a="http://schemas.openxmlformats.org/drawingml/2006/main">
              <a:ext uri="{FF2B5EF4-FFF2-40B4-BE49-F238E27FC236}">
                <a16:creationId xmlns:a16="http://schemas.microsoft.com/office/drawing/2014/main" id="{34A5B2D4-D09F-4BA3-A4EB-707BF1817F04}"/>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Coordinate approved proposal documents.</a:t>
            </a:r>
          </a:p>
        </p:txBody>
      </p:sp>
      <p:sp>
        <p:nvSpPr>
          <p:cNvPr id="13" name="">
            <a:extLst xmlns:a="http://schemas.openxmlformats.org/drawingml/2006/main">
              <a:ext uri="{FF2B5EF4-FFF2-40B4-BE49-F238E27FC236}">
                <a16:creationId xmlns:a16="http://schemas.microsoft.com/office/drawing/2014/main" id="{49E22F2A-6285-4C88-B21B-3BDA4D3D061F}"/>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A358B79-3332-4258-A5DD-CF4EE9E81190}"/>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56C5B76C-A399-4129-8765-DF963D2D04AB}"/>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Quality agent</a:t>
            </a:r>
          </a:p>
        </p:txBody>
      </p:sp>
      <p:sp>
        <p:nvSpPr>
          <p:cNvPr id="16" name="">
            <a:extLst xmlns:a="http://schemas.openxmlformats.org/drawingml/2006/main">
              <a:ext uri="{FF2B5EF4-FFF2-40B4-BE49-F238E27FC236}">
                <a16:creationId xmlns:a16="http://schemas.microsoft.com/office/drawing/2014/main" id="{E0D967F6-1AE3-4C48-8F12-0BAD08E19B53}"/>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Flag missing evidence and budget conflicts.</a:t>
            </a:r>
          </a:p>
        </p:txBody>
      </p:sp>
      <p:sp>
        <p:nvSpPr>
          <p:cNvPr id="17" name="">
            <a:extLst xmlns:a="http://schemas.openxmlformats.org/drawingml/2006/main">
              <a:ext uri="{FF2B5EF4-FFF2-40B4-BE49-F238E27FC236}">
                <a16:creationId xmlns:a16="http://schemas.microsoft.com/office/drawing/2014/main" id="{B42F4B04-4F28-4D98-AA30-C7D27C86F2D0}"/>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FF9BC7A3-74B2-47E2-A285-751870D73F6F}"/>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3A79B212-6AE8-4CD9-A5A9-664E5A0DC3C2}"/>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Research office</a:t>
            </a:r>
          </a:p>
        </p:txBody>
      </p:sp>
      <p:sp>
        <p:nvSpPr>
          <p:cNvPr id="20" name="">
            <a:extLst xmlns:a="http://schemas.openxmlformats.org/drawingml/2006/main">
              <a:ext uri="{FF2B5EF4-FFF2-40B4-BE49-F238E27FC236}">
                <a16:creationId xmlns:a16="http://schemas.microsoft.com/office/drawing/2014/main" id="{1721C5B2-6C34-4D5B-B03A-C245F59818F3}"/>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Research office authorizes submission.</a:t>
            </a:r>
          </a:p>
        </p:txBody>
      </p:sp>
      <p:sp>
        <p:nvSpPr>
          <p:cNvPr id="24" name="">
            <a:extLst xmlns:a="http://schemas.openxmlformats.org/drawingml/2006/main">
              <a:ext uri="{FF2B5EF4-FFF2-40B4-BE49-F238E27FC236}">
                <a16:creationId xmlns:a16="http://schemas.microsoft.com/office/drawing/2014/main" id="{57B8113D-2BD8-48EC-A33D-C1604C5029B1}"/>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FD4168A7-23CD-454B-B4A7-5A55B8014B8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3677A2A9-599F-4EFC-9E20-3048604A847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2CB8BF5E-7336-4CB7-AFFB-108733EF96A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B8A73B81-6A16-48B8-B3C2-52EC9C63972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16 / 34</a:t>
            </a:r>
          </a:p>
        </p:txBody>
      </p:sp>
    </p:spTree>
    <p:extLst>
      <p:ext uri="{BB962C8B-B14F-4D97-AF65-F5344CB8AC3E}">
        <p14:creationId xmlns:p14="http://schemas.microsoft.com/office/powerpoint/2010/main" val="2018705721"/>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66750b678b241a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58A90EA-EC29-4848-9D73-90E2276028F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Research administration workspace: decisions and value</a:t>
            </a:r>
          </a:p>
        </p:txBody>
      </p:sp>
      <p:sp>
        <p:nvSpPr>
          <p:cNvPr id="3" name="">
            <a:extLst xmlns:a="http://schemas.openxmlformats.org/drawingml/2006/main">
              <a:ext uri="{FF2B5EF4-FFF2-40B4-BE49-F238E27FC236}">
                <a16:creationId xmlns:a16="http://schemas.microsoft.com/office/drawing/2014/main" id="{86931066-B278-4DF0-A5C7-8B6085F5D6A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B66C6A3-2724-4AFC-9AD4-06A67FF3A3C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6A7513A9-3718-4C30-AF10-FB2ABF9CD593}"/>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D72349A-2B11-4423-9C2B-76200B3320C0}"/>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F60DC79C-CF28-4F74-8138-1708FF9786D5}"/>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Funding call, budget and institutional policies. Preserve source versions and timestamps.</a:t>
            </a:r>
          </a:p>
        </p:txBody>
      </p:sp>
      <p:sp>
        <p:nvSpPr>
          <p:cNvPr id="8" name="">
            <a:extLst xmlns:a="http://schemas.openxmlformats.org/drawingml/2006/main">
              <a:ext uri="{FF2B5EF4-FFF2-40B4-BE49-F238E27FC236}">
                <a16:creationId xmlns:a16="http://schemas.microsoft.com/office/drawing/2014/main" id="{70C9979C-0DCE-4196-8BB7-9E0067DB0A07}"/>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7A64276-5FBE-4C35-AE1F-8DF3BFA26FA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3B685AD6-C25B-49AA-B75A-5698A3B5995B}"/>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Complete proposal checklist and review record. Attach outstanding issues and approval history.</a:t>
            </a:r>
          </a:p>
        </p:txBody>
      </p:sp>
      <p:sp>
        <p:nvSpPr>
          <p:cNvPr id="11" name="">
            <a:extLst xmlns:a="http://schemas.openxmlformats.org/drawingml/2006/main">
              <a:ext uri="{FF2B5EF4-FFF2-40B4-BE49-F238E27FC236}">
                <a16:creationId xmlns:a16="http://schemas.microsoft.com/office/drawing/2014/main" id="{ADE00AE2-A1C3-46EB-AB6F-3F1906115804}"/>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54F9BC3-150E-4B53-8824-EC17FAD3F08D}"/>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92E31ADF-03EF-4CBD-A03D-5729514AB05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Research content and personal data remain within permitted systems and access boundaries.</a:t>
            </a:r>
          </a:p>
        </p:txBody>
      </p:sp>
      <p:sp>
        <p:nvSpPr>
          <p:cNvPr id="14" name="">
            <a:extLst xmlns:a="http://schemas.openxmlformats.org/drawingml/2006/main">
              <a:ext uri="{FF2B5EF4-FFF2-40B4-BE49-F238E27FC236}">
                <a16:creationId xmlns:a16="http://schemas.microsoft.com/office/drawing/2014/main" id="{789280D4-A806-4680-A526-30AEA316826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009219DE-4307-4422-BB20-92AFCC12442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EDF9F32-139B-47C8-9112-A47C67C0E8D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36153AF5-38CA-4E2B-BA5B-DCFAA92C354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34</a:t>
            </a:r>
          </a:p>
        </p:txBody>
      </p:sp>
    </p:spTree>
    <p:extLst>
      <p:ext uri="{BB962C8B-B14F-4D97-AF65-F5344CB8AC3E}">
        <p14:creationId xmlns:p14="http://schemas.microsoft.com/office/powerpoint/2010/main" val="857622322"/>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c121c6d51a246b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9366AB9-59D5-474F-A7BD-2869066764A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Package the workflow as an application</a:t>
            </a:r>
          </a:p>
        </p:txBody>
      </p:sp>
      <p:sp>
        <p:nvSpPr>
          <p:cNvPr id="3" name="">
            <a:extLst xmlns:a="http://schemas.openxmlformats.org/drawingml/2006/main">
              <a:ext uri="{FF2B5EF4-FFF2-40B4-BE49-F238E27FC236}">
                <a16:creationId xmlns:a16="http://schemas.microsoft.com/office/drawing/2014/main" id="{99A786DE-DC8A-47F3-87C4-0D38DF398C8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806D85A-108B-4E47-9D12-F0FAFC503D3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Give each team the experience it needs while keeping shared controls.</a:t>
            </a:r>
          </a:p>
        </p:txBody>
      </p:sp>
      <p:sp>
        <p:nvSpPr>
          <p:cNvPr id="5" name="">
            <a:extLst xmlns:a="http://schemas.openxmlformats.org/drawingml/2006/main">
              <a:ext uri="{FF2B5EF4-FFF2-40B4-BE49-F238E27FC236}">
                <a16:creationId xmlns:a16="http://schemas.microsoft.com/office/drawing/2014/main" id="{33641218-B641-4485-BB14-F60633138056}"/>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6A81EDC-76BE-4146-A7C7-FBCC86DFD234}"/>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Employee workspace</a:t>
            </a:r>
          </a:p>
        </p:txBody>
      </p:sp>
      <p:sp>
        <p:nvSpPr>
          <p:cNvPr id="7" name="">
            <a:extLst xmlns:a="http://schemas.openxmlformats.org/drawingml/2006/main">
              <a:ext uri="{FF2B5EF4-FFF2-40B4-BE49-F238E27FC236}">
                <a16:creationId xmlns:a16="http://schemas.microsoft.com/office/drawing/2014/main" id="{5555D414-C788-4BD7-AEAD-C4BCDF062E0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Case queue, evidence viewer, progress and approval actions tailored to the role.</a:t>
            </a:r>
          </a:p>
        </p:txBody>
      </p:sp>
      <p:sp>
        <p:nvSpPr>
          <p:cNvPr id="8" name="">
            <a:extLst xmlns:a="http://schemas.openxmlformats.org/drawingml/2006/main">
              <a:ext uri="{FF2B5EF4-FFF2-40B4-BE49-F238E27FC236}">
                <a16:creationId xmlns:a16="http://schemas.microsoft.com/office/drawing/2014/main" id="{43D1E8B8-3FC8-441F-BEFC-0B73ED2FE7B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C00D8B9-AF7C-4145-B332-666F7FDFB056}"/>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Reusable solutions</a:t>
            </a:r>
          </a:p>
        </p:txBody>
      </p:sp>
      <p:sp>
        <p:nvSpPr>
          <p:cNvPr id="10" name="">
            <a:extLst xmlns:a="http://schemas.openxmlformats.org/drawingml/2006/main">
              <a:ext uri="{FF2B5EF4-FFF2-40B4-BE49-F238E27FC236}">
                <a16:creationId xmlns:a16="http://schemas.microsoft.com/office/drawing/2014/main" id="{6DABD989-D97D-4A21-802C-B7614F9EDDF8}"/>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Combine an intake agent, industry pack and reporting solution in one application.</a:t>
            </a:r>
          </a:p>
        </p:txBody>
      </p:sp>
      <p:sp>
        <p:nvSpPr>
          <p:cNvPr id="11" name="">
            <a:extLst xmlns:a="http://schemas.openxmlformats.org/drawingml/2006/main">
              <a:ext uri="{FF2B5EF4-FFF2-40B4-BE49-F238E27FC236}">
                <a16:creationId xmlns:a16="http://schemas.microsoft.com/office/drawing/2014/main" id="{A568FD82-0C8B-4230-A112-140D06E62615}"/>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30B036B-3EFB-4330-98EF-44CFE65C1AED}"/>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Controlled distribution</a:t>
            </a:r>
          </a:p>
        </p:txBody>
      </p:sp>
      <p:sp>
        <p:nvSpPr>
          <p:cNvPr id="13" name="">
            <a:extLst xmlns:a="http://schemas.openxmlformats.org/drawingml/2006/main">
              <a:ext uri="{FF2B5EF4-FFF2-40B4-BE49-F238E27FC236}">
                <a16:creationId xmlns:a16="http://schemas.microsoft.com/office/drawing/2014/main" id="{1B0BBC66-C96E-42A8-9D70-77257F41A844}"/>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 the app, assign groups and enable permitted operations by business unit.</a:t>
            </a:r>
          </a:p>
        </p:txBody>
      </p:sp>
      <p:sp>
        <p:nvSpPr>
          <p:cNvPr id="14" name="">
            <a:extLst xmlns:a="http://schemas.openxmlformats.org/drawingml/2006/main">
              <a:ext uri="{FF2B5EF4-FFF2-40B4-BE49-F238E27FC236}">
                <a16:creationId xmlns:a16="http://schemas.microsoft.com/office/drawing/2014/main" id="{9FD0847C-8263-4587-A5EE-BA3B92BF1F6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5DE032CE-59FB-493D-9602-27257C50347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A70D7DF1-454C-4070-8919-E457D16125E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B5021DAC-3524-443E-A4E3-39592CBBA2A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34</a:t>
            </a:r>
          </a:p>
        </p:txBody>
      </p:sp>
    </p:spTree>
    <p:extLst>
      <p:ext uri="{BB962C8B-B14F-4D97-AF65-F5344CB8AC3E}">
        <p14:creationId xmlns:p14="http://schemas.microsoft.com/office/powerpoint/2010/main" val="2112773996"/>
      </p:ext>
    </p:extLst>
  </p:cSld>
</p:sld>
</file>

<file path=ppt/slides/slide19.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bc55e9f8ba44411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2B3A5BC-C431-4CA5-99C1-A5148AAAD78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Integrate with the systems you operate</a:t>
            </a:r>
          </a:p>
        </p:txBody>
      </p:sp>
      <p:sp>
        <p:nvSpPr>
          <p:cNvPr id="3" name="">
            <a:extLst xmlns:a="http://schemas.openxmlformats.org/drawingml/2006/main">
              <a:ext uri="{FF2B5EF4-FFF2-40B4-BE49-F238E27FC236}">
                <a16:creationId xmlns:a16="http://schemas.microsoft.com/office/drawing/2014/main" id="{BE33972C-DFC0-41CA-9EA0-0C1D8764EB0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2EB1A44-0F7A-40EA-8F90-54AC7DFFDE4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Student information · learning platforms · library · finance</a:t>
            </a:r>
          </a:p>
        </p:txBody>
      </p:sp>
      <p:sp>
        <p:nvSpPr>
          <p:cNvPr id="5" name="">
            <a:extLst xmlns:a="http://schemas.openxmlformats.org/drawingml/2006/main">
              <a:ext uri="{FF2B5EF4-FFF2-40B4-BE49-F238E27FC236}">
                <a16:creationId xmlns:a16="http://schemas.microsoft.com/office/drawing/2014/main" id="{7DD416E4-0175-4676-83C7-2E31B136EE1E}"/>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F7F632B-A59B-463A-A071-11B942140EDC}"/>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89C4D7D0-DF83-48C4-9EC2-1698D8217204}"/>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Business request</a:t>
            </a:r>
          </a:p>
        </p:txBody>
      </p:sp>
      <p:sp>
        <p:nvSpPr>
          <p:cNvPr id="8" name="">
            <a:extLst xmlns:a="http://schemas.openxmlformats.org/drawingml/2006/main">
              <a:ext uri="{FF2B5EF4-FFF2-40B4-BE49-F238E27FC236}">
                <a16:creationId xmlns:a16="http://schemas.microsoft.com/office/drawing/2014/main" id="{D1D0AE63-121A-487A-B122-FA25F7930456}"/>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Portal, application, event or scheduled job.</a:t>
            </a:r>
          </a:p>
        </p:txBody>
      </p:sp>
      <p:sp>
        <p:nvSpPr>
          <p:cNvPr id="9" name="">
            <a:extLst xmlns:a="http://schemas.openxmlformats.org/drawingml/2006/main">
              <a:ext uri="{FF2B5EF4-FFF2-40B4-BE49-F238E27FC236}">
                <a16:creationId xmlns:a16="http://schemas.microsoft.com/office/drawing/2014/main" id="{CDABFB46-1D2E-4DDD-8D4B-3896A8DC6CA8}"/>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F03184A-96D3-4018-B580-B61F452D38D0}"/>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BFD8131D-C93D-4CE1-98F6-AD844810FD81}"/>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Cortex control</a:t>
            </a:r>
          </a:p>
        </p:txBody>
      </p:sp>
      <p:sp>
        <p:nvSpPr>
          <p:cNvPr id="12" name="">
            <a:extLst xmlns:a="http://schemas.openxmlformats.org/drawingml/2006/main">
              <a:ext uri="{FF2B5EF4-FFF2-40B4-BE49-F238E27FC236}">
                <a16:creationId xmlns:a16="http://schemas.microsoft.com/office/drawing/2014/main" id="{7C334A57-5D99-48E3-89A9-0B1766445701}"/>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Identity, role, purpose and permitted action.</a:t>
            </a:r>
          </a:p>
        </p:txBody>
      </p:sp>
      <p:sp>
        <p:nvSpPr>
          <p:cNvPr id="13" name="">
            <a:extLst xmlns:a="http://schemas.openxmlformats.org/drawingml/2006/main">
              <a:ext uri="{FF2B5EF4-FFF2-40B4-BE49-F238E27FC236}">
                <a16:creationId xmlns:a16="http://schemas.microsoft.com/office/drawing/2014/main" id="{1C2E74CB-1ED7-428F-86F7-F6570435BA3B}"/>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9BD7BF9-80DE-4BDE-8F90-037A07C6BC40}"/>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AF85633D-EB85-4913-9DEE-CB97690E22AD}"/>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API / MCP</a:t>
            </a:r>
          </a:p>
        </p:txBody>
      </p:sp>
      <p:sp>
        <p:nvSpPr>
          <p:cNvPr id="16" name="">
            <a:extLst xmlns:a="http://schemas.openxmlformats.org/drawingml/2006/main">
              <a:ext uri="{FF2B5EF4-FFF2-40B4-BE49-F238E27FC236}">
                <a16:creationId xmlns:a16="http://schemas.microsoft.com/office/drawing/2014/main" id="{75E2F462-8E32-4CA1-8374-005EF96C4F86}"/>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Typed contract, explicit tool allowlist and scoped credentials.</a:t>
            </a:r>
          </a:p>
        </p:txBody>
      </p:sp>
      <p:sp>
        <p:nvSpPr>
          <p:cNvPr id="17" name="">
            <a:extLst xmlns:a="http://schemas.openxmlformats.org/drawingml/2006/main">
              <a:ext uri="{FF2B5EF4-FFF2-40B4-BE49-F238E27FC236}">
                <a16:creationId xmlns:a16="http://schemas.microsoft.com/office/drawing/2014/main" id="{DDF047E1-D389-4744-9027-BE06A08B0CCD}"/>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2B95BDE-4219-4C0C-9B0A-FB504B7BC88D}"/>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A087F80A-95B5-470C-A977-9047A7112568}"/>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System of record</a:t>
            </a:r>
          </a:p>
        </p:txBody>
      </p:sp>
      <p:sp>
        <p:nvSpPr>
          <p:cNvPr id="20" name="">
            <a:extLst xmlns:a="http://schemas.openxmlformats.org/drawingml/2006/main">
              <a:ext uri="{FF2B5EF4-FFF2-40B4-BE49-F238E27FC236}">
                <a16:creationId xmlns:a16="http://schemas.microsoft.com/office/drawing/2014/main" id="{CB94F5A8-7159-43B4-A680-B6990C92A789}"/>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Execute approved action; return status and receipt.</a:t>
            </a:r>
          </a:p>
        </p:txBody>
      </p:sp>
      <p:sp>
        <p:nvSpPr>
          <p:cNvPr id="24" name="">
            <a:extLst xmlns:a="http://schemas.openxmlformats.org/drawingml/2006/main">
              <a:ext uri="{FF2B5EF4-FFF2-40B4-BE49-F238E27FC236}">
                <a16:creationId xmlns:a16="http://schemas.microsoft.com/office/drawing/2014/main" id="{6161F33D-2A4B-4D8D-B3DD-9905BF95430E}"/>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Preserve the system of record. Legacy applications may need adapters or controlled batch interfaces.</a:t>
            </a:r>
          </a:p>
        </p:txBody>
      </p:sp>
      <p:sp>
        <p:nvSpPr>
          <p:cNvPr id="25" name="">
            <a:extLst xmlns:a="http://schemas.openxmlformats.org/drawingml/2006/main">
              <a:ext uri="{FF2B5EF4-FFF2-40B4-BE49-F238E27FC236}">
                <a16:creationId xmlns:a16="http://schemas.microsoft.com/office/drawing/2014/main" id="{75DCD939-21E0-481F-AD6E-926EBFDC4EC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372E506E-DCF7-43DE-A37C-5F426152D14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DE415B43-659A-40B4-A57C-A80E0CB7CBB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73ECEAD4-FC66-4A86-A8B1-4DF2B9EE0FF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19 / 34</a:t>
            </a:r>
          </a:p>
        </p:txBody>
      </p:sp>
    </p:spTree>
    <p:extLst>
      <p:ext uri="{BB962C8B-B14F-4D97-AF65-F5344CB8AC3E}">
        <p14:creationId xmlns:p14="http://schemas.microsoft.com/office/powerpoint/2010/main" val="2138053218"/>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5e01494e55d423c"/>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8B3209C-ED95-46CB-B7B9-C9FD520B5D3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API and MCP integration choices</a:t>
            </a:r>
          </a:p>
        </p:txBody>
      </p:sp>
      <p:sp>
        <p:nvSpPr>
          <p:cNvPr id="3" name="">
            <a:extLst xmlns:a="http://schemas.openxmlformats.org/drawingml/2006/main">
              <a:ext uri="{FF2B5EF4-FFF2-40B4-BE49-F238E27FC236}">
                <a16:creationId xmlns:a16="http://schemas.microsoft.com/office/drawing/2014/main" id="{108DF2C8-9EBB-4956-AB44-B76166C52FF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2748A4D-4066-4D07-B357-75665F2C54C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Select the interface that fits the task and the control requirements.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Interface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Business fit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Required control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REST / OpenAPI</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Known operations with typed contracts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Scoped identity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MCP tools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Discoverable approved tools for agents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Explicit allowlist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Events / queues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Long-running work and asynchronous results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Replay protection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Legacy adapters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Batch or older system access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Reconciliation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6C19F1E5-8C1F-4E58-B998-2E16331DC1F6}"/>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B8D1771-48F3-4D88-AEC2-711E2D01EE5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113B6FD9-29E8-418F-985A-FE64F0C230F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29EA1936-A9A5-4C07-A3FD-36CC5F661DA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58B1041D-E79B-4088-83A6-CC17EAE9035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34</a:t>
            </a:r>
          </a:p>
        </p:txBody>
      </p:sp>
    </p:spTree>
    <p:extLst>
      <p:ext uri="{BB962C8B-B14F-4D97-AF65-F5344CB8AC3E}">
        <p14:creationId xmlns:p14="http://schemas.microsoft.com/office/powerpoint/2010/main" val="383035688"/>
      </p:ext>
    </p:extLst>
  </p:cSld>
</p:sld>
</file>

<file path=ppt/slides/slide2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53323dd7236f444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61C9B23-6102-4F40-AE18-50A68DD7110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Bring your own agent into the control model</a:t>
            </a:r>
          </a:p>
        </p:txBody>
      </p:sp>
      <p:sp>
        <p:nvSpPr>
          <p:cNvPr id="3" name="">
            <a:extLst xmlns:a="http://schemas.openxmlformats.org/drawingml/2006/main">
              <a:ext uri="{FF2B5EF4-FFF2-40B4-BE49-F238E27FC236}">
                <a16:creationId xmlns:a16="http://schemas.microsoft.com/office/drawing/2014/main" id="{3A01DFCB-03E7-4B9A-9BED-DF9E423707C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9D7D1A0-1E25-48FD-81FB-FFD490B0F31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Retain specialist logic while introducing consistent governance.</a:t>
            </a:r>
          </a:p>
        </p:txBody>
      </p:sp>
      <p:sp>
        <p:nvSpPr>
          <p:cNvPr id="5" name="">
            <a:extLst xmlns:a="http://schemas.openxmlformats.org/drawingml/2006/main">
              <a:ext uri="{FF2B5EF4-FFF2-40B4-BE49-F238E27FC236}">
                <a16:creationId xmlns:a16="http://schemas.microsoft.com/office/drawing/2014/main" id="{DAF1C92F-3AD3-4561-9DB7-B1468648968E}"/>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7872DFB-D7E5-48E6-A0FF-6D75C75DF358}"/>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74F74595-FDC3-4995-A89C-4334951CE016}"/>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Register</a:t>
            </a:r>
          </a:p>
        </p:txBody>
      </p:sp>
      <p:sp>
        <p:nvSpPr>
          <p:cNvPr id="8" name="">
            <a:extLst xmlns:a="http://schemas.openxmlformats.org/drawingml/2006/main">
              <a:ext uri="{FF2B5EF4-FFF2-40B4-BE49-F238E27FC236}">
                <a16:creationId xmlns:a16="http://schemas.microsoft.com/office/drawing/2014/main" id="{DD84FD29-DD63-4F04-AEDC-2707C766E47B}"/>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Record owner, purpose, model, dependencies and version.</a:t>
            </a:r>
          </a:p>
        </p:txBody>
      </p:sp>
      <p:sp>
        <p:nvSpPr>
          <p:cNvPr id="9" name="">
            <a:extLst xmlns:a="http://schemas.openxmlformats.org/drawingml/2006/main">
              <a:ext uri="{FF2B5EF4-FFF2-40B4-BE49-F238E27FC236}">
                <a16:creationId xmlns:a16="http://schemas.microsoft.com/office/drawing/2014/main" id="{BBBD6BD0-097B-434D-9568-A0B58402FB82}"/>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2AA7A0D-92ED-4D1F-AA96-864DBC2F0C87}"/>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C548B6AB-D4D9-46E4-8F71-A80193D77F2D}"/>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Connect</a:t>
            </a:r>
          </a:p>
        </p:txBody>
      </p:sp>
      <p:sp>
        <p:nvSpPr>
          <p:cNvPr id="12" name="">
            <a:extLst xmlns:a="http://schemas.openxmlformats.org/drawingml/2006/main">
              <a:ext uri="{FF2B5EF4-FFF2-40B4-BE49-F238E27FC236}">
                <a16:creationId xmlns:a16="http://schemas.microsoft.com/office/drawing/2014/main" id="{E087A489-71BB-42B8-96BB-41DADD249AC6}"/>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Route permitted tools and data through governed interfaces.</a:t>
            </a:r>
          </a:p>
        </p:txBody>
      </p:sp>
      <p:sp>
        <p:nvSpPr>
          <p:cNvPr id="13" name="">
            <a:extLst xmlns:a="http://schemas.openxmlformats.org/drawingml/2006/main">
              <a:ext uri="{FF2B5EF4-FFF2-40B4-BE49-F238E27FC236}">
                <a16:creationId xmlns:a16="http://schemas.microsoft.com/office/drawing/2014/main" id="{9C672049-0317-4E10-9E2D-C4493911F1AC}"/>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A3AF2A2-9EE0-47EE-B3E2-6023CE15635D}"/>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1BD9D53D-1AEF-4525-800D-FFC998540412}"/>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Evaluate</a:t>
            </a:r>
          </a:p>
        </p:txBody>
      </p:sp>
      <p:sp>
        <p:nvSpPr>
          <p:cNvPr id="16" name="">
            <a:extLst xmlns:a="http://schemas.openxmlformats.org/drawingml/2006/main">
              <a:ext uri="{FF2B5EF4-FFF2-40B4-BE49-F238E27FC236}">
                <a16:creationId xmlns:a16="http://schemas.microsoft.com/office/drawing/2014/main" id="{C2864279-4AFF-4EC1-A85A-9462C702FC38}"/>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Test quality, leakage, permissions and failure behavior.</a:t>
            </a:r>
          </a:p>
        </p:txBody>
      </p:sp>
      <p:sp>
        <p:nvSpPr>
          <p:cNvPr id="17" name="">
            <a:extLst xmlns:a="http://schemas.openxmlformats.org/drawingml/2006/main">
              <a:ext uri="{FF2B5EF4-FFF2-40B4-BE49-F238E27FC236}">
                <a16:creationId xmlns:a16="http://schemas.microsoft.com/office/drawing/2014/main" id="{5E92D102-BFA5-4AE5-BAFF-A6A7C1E98ED8}"/>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24D1E47-DDE4-4B3E-80E9-7B936CE7B6ED}"/>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F78B9909-FBFC-4C5A-8DAF-714368FC4808}"/>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Operate</a:t>
            </a:r>
          </a:p>
        </p:txBody>
      </p:sp>
      <p:sp>
        <p:nvSpPr>
          <p:cNvPr id="20" name="">
            <a:extLst xmlns:a="http://schemas.openxmlformats.org/drawingml/2006/main">
              <a:ext uri="{FF2B5EF4-FFF2-40B4-BE49-F238E27FC236}">
                <a16:creationId xmlns:a16="http://schemas.microsoft.com/office/drawing/2014/main" id="{D73910BB-81D2-49E0-933A-E23D2B927066}"/>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Approve release, monitor traces and revoke access if needed.</a:t>
            </a:r>
          </a:p>
        </p:txBody>
      </p:sp>
      <p:sp>
        <p:nvSpPr>
          <p:cNvPr id="24" name="">
            <a:extLst xmlns:a="http://schemas.openxmlformats.org/drawingml/2006/main">
              <a:ext uri="{FF2B5EF4-FFF2-40B4-BE49-F238E27FC236}">
                <a16:creationId xmlns:a16="http://schemas.microsoft.com/office/drawing/2014/main" id="{52260D02-5540-401C-A7F6-9156710385AD}"/>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Governance covers traffic routed through the boundary; remove direct bypass credentials.</a:t>
            </a:r>
          </a:p>
        </p:txBody>
      </p:sp>
      <p:sp>
        <p:nvSpPr>
          <p:cNvPr id="25" name="">
            <a:extLst xmlns:a="http://schemas.openxmlformats.org/drawingml/2006/main">
              <a:ext uri="{FF2B5EF4-FFF2-40B4-BE49-F238E27FC236}">
                <a16:creationId xmlns:a16="http://schemas.microsoft.com/office/drawing/2014/main" id="{18AC9F5A-3917-4B2F-93DC-AC4651887AD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44FEF68A-26C7-4722-996A-9CBEE505EAB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3310DEC3-8072-4E33-9C75-71775257ADB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36BE6939-4114-4E8C-B4D8-4257346C4AD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21 / 34</a:t>
            </a:r>
          </a:p>
        </p:txBody>
      </p:sp>
    </p:spTree>
    <p:extLst>
      <p:ext uri="{BB962C8B-B14F-4D97-AF65-F5344CB8AC3E}">
        <p14:creationId xmlns:p14="http://schemas.microsoft.com/office/powerpoint/2010/main" val="802004364"/>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7736524620a4f2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0FE47A-D060-4ECD-B8D5-C6F2F7757E0E}"/>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Authority is explicit at every step</a:t>
            </a:r>
          </a:p>
        </p:txBody>
      </p:sp>
      <p:sp>
        <p:nvSpPr>
          <p:cNvPr id="3" name="">
            <a:extLst xmlns:a="http://schemas.openxmlformats.org/drawingml/2006/main">
              <a:ext uri="{FF2B5EF4-FFF2-40B4-BE49-F238E27FC236}">
                <a16:creationId xmlns:a16="http://schemas.microsoft.com/office/drawing/2014/main" id="{A85EDBB1-AC69-4E63-A739-C89CDEF25F7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7CC98AB-8ECF-4414-9E87-0ED3EE73CF0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Separate assistance, approval and system execution.</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Operation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Policy for this application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Accountable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Retrieve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Only permitted sources and records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Data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Draft recommendation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Citations and limitations required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reviewer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Commit a change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Exact action and evidence approved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Authorized approver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Change an agent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Version, evaluate and approve release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Product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A9C071C2-7B9F-492B-AF1E-6052CA757D62}"/>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B9F8C98-DDE0-4AC8-8FEC-4E7F46DB60D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0EBCB1F6-52F7-480F-9457-1F9EA56A108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E93F51D5-0E60-4A1D-AC48-890A7E25AC3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7047E8C7-8315-4E7C-8216-AB2E1B4BF95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34</a:t>
            </a:r>
          </a:p>
        </p:txBody>
      </p:sp>
    </p:spTree>
    <p:extLst>
      <p:ext uri="{BB962C8B-B14F-4D97-AF65-F5344CB8AC3E}">
        <p14:creationId xmlns:p14="http://schemas.microsoft.com/office/powerpoint/2010/main" val="655950907"/>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9aad21c47824ba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AA9D072-B436-4CB0-898F-7F8539AA332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Risk controls that fit the industry</a:t>
            </a:r>
          </a:p>
        </p:txBody>
      </p:sp>
      <p:sp>
        <p:nvSpPr>
          <p:cNvPr id="3" name="">
            <a:extLst xmlns:a="http://schemas.openxmlformats.org/drawingml/2006/main">
              <a:ext uri="{FF2B5EF4-FFF2-40B4-BE49-F238E27FC236}">
                <a16:creationId xmlns:a16="http://schemas.microsoft.com/office/drawing/2014/main" id="{6B41E8C4-88FA-41C3-9A08-430E153CC32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610164F-AE16-4849-90D8-34EAC652E60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Sensitive student data or misleading guidance</a:t>
            </a:r>
          </a:p>
        </p:txBody>
      </p:sp>
      <p:sp>
        <p:nvSpPr>
          <p:cNvPr id="5" name="">
            <a:extLst xmlns:a="http://schemas.openxmlformats.org/drawingml/2006/main">
              <a:ext uri="{FF2B5EF4-FFF2-40B4-BE49-F238E27FC236}">
                <a16:creationId xmlns:a16="http://schemas.microsoft.com/office/drawing/2014/main" id="{0FB4C64C-E547-46D2-B083-20AA29DA353C}"/>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985161F-2D44-424E-B954-18765BF57306}"/>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Prevent</a:t>
            </a:r>
          </a:p>
        </p:txBody>
      </p:sp>
      <p:sp>
        <p:nvSpPr>
          <p:cNvPr id="7" name="">
            <a:extLst xmlns:a="http://schemas.openxmlformats.org/drawingml/2006/main">
              <a:ext uri="{FF2B5EF4-FFF2-40B4-BE49-F238E27FC236}">
                <a16:creationId xmlns:a16="http://schemas.microsoft.com/office/drawing/2014/main" id="{89DAE1F3-D4B8-4729-A766-3AD30A445012}"/>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Limit personal context; cite current policy; route welfare matters to trained staff.</a:t>
            </a:r>
          </a:p>
        </p:txBody>
      </p:sp>
      <p:sp>
        <p:nvSpPr>
          <p:cNvPr id="8" name="">
            <a:extLst xmlns:a="http://schemas.openxmlformats.org/drawingml/2006/main">
              <a:ext uri="{FF2B5EF4-FFF2-40B4-BE49-F238E27FC236}">
                <a16:creationId xmlns:a16="http://schemas.microsoft.com/office/drawing/2014/main" id="{D944A30A-BFED-4B1E-A6BF-0475B827EB8C}"/>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3EB50357-EDFD-4B11-A5BE-B6D9AEFFD29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Detect</a:t>
            </a:r>
          </a:p>
        </p:txBody>
      </p:sp>
      <p:sp>
        <p:nvSpPr>
          <p:cNvPr id="10" name="">
            <a:extLst xmlns:a="http://schemas.openxmlformats.org/drawingml/2006/main">
              <a:ext uri="{FF2B5EF4-FFF2-40B4-BE49-F238E27FC236}">
                <a16:creationId xmlns:a16="http://schemas.microsoft.com/office/drawing/2014/main" id="{1CF8F9FC-F8B3-4460-96D7-43417B2401A5}"/>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independent checks, source comparisons and policy telemetry. Investigate near misses.</a:t>
            </a:r>
          </a:p>
        </p:txBody>
      </p:sp>
      <p:sp>
        <p:nvSpPr>
          <p:cNvPr id="11" name="">
            <a:extLst xmlns:a="http://schemas.openxmlformats.org/drawingml/2006/main">
              <a:ext uri="{FF2B5EF4-FFF2-40B4-BE49-F238E27FC236}">
                <a16:creationId xmlns:a16="http://schemas.microsoft.com/office/drawing/2014/main" id="{72C3164C-9107-44A1-8A23-1C78A570B8D0}"/>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9687E9F-F252-43D5-8AD3-32BFB0ECE27E}"/>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Respond</a:t>
            </a:r>
          </a:p>
        </p:txBody>
      </p:sp>
      <p:sp>
        <p:nvSpPr>
          <p:cNvPr id="13" name="">
            <a:extLst xmlns:a="http://schemas.openxmlformats.org/drawingml/2006/main">
              <a:ext uri="{FF2B5EF4-FFF2-40B4-BE49-F238E27FC236}">
                <a16:creationId xmlns:a16="http://schemas.microsoft.com/office/drawing/2014/main" id="{56AB1B2D-9A9F-40DF-86A7-D68BBE38D7A7}"/>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Hold the workflow, notify the owner and preserve evidence. Recover through the system’s supported process.</a:t>
            </a:r>
          </a:p>
        </p:txBody>
      </p:sp>
      <p:sp>
        <p:nvSpPr>
          <p:cNvPr id="14" name="">
            <a:extLst xmlns:a="http://schemas.openxmlformats.org/drawingml/2006/main">
              <a:ext uri="{FF2B5EF4-FFF2-40B4-BE49-F238E27FC236}">
                <a16:creationId xmlns:a16="http://schemas.microsoft.com/office/drawing/2014/main" id="{4F2251CE-38E4-4E64-8EC6-0F574C0228D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2E66F5A8-37BF-47C9-BF42-BF14F68B021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97AE518-DD49-45A6-A7B1-2F53605D852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055EC0E9-A450-46CB-8B20-C1FA60A1546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34</a:t>
            </a:r>
          </a:p>
        </p:txBody>
      </p:sp>
    </p:spTree>
    <p:extLst>
      <p:ext uri="{BB962C8B-B14F-4D97-AF65-F5344CB8AC3E}">
        <p14:creationId xmlns:p14="http://schemas.microsoft.com/office/powerpoint/2010/main" val="1311358861"/>
      </p:ext>
    </p:extLst>
  </p:cSld>
</p:sld>
</file>

<file path=ppt/slides/slide2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19f95c365b546f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99C52DA-88BC-4513-A7B9-E275F573AB0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Evaluate before every release</a:t>
            </a:r>
          </a:p>
        </p:txBody>
      </p:sp>
      <p:sp>
        <p:nvSpPr>
          <p:cNvPr id="3" name="">
            <a:extLst xmlns:a="http://schemas.openxmlformats.org/drawingml/2006/main">
              <a:ext uri="{FF2B5EF4-FFF2-40B4-BE49-F238E27FC236}">
                <a16:creationId xmlns:a16="http://schemas.microsoft.com/office/drawing/2014/main" id="{01E5A1F1-8C34-47ED-82AC-B1FC1C6E6FC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86E9D78-DE10-4BE6-AB6D-0EF25D3E4CD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Promote a version only when the business and control owners accept the evidence.</a:t>
            </a:r>
          </a:p>
        </p:txBody>
      </p:sp>
      <p:sp>
        <p:nvSpPr>
          <p:cNvPr id="5" name="">
            <a:extLst xmlns:a="http://schemas.openxmlformats.org/drawingml/2006/main">
              <a:ext uri="{FF2B5EF4-FFF2-40B4-BE49-F238E27FC236}">
                <a16:creationId xmlns:a16="http://schemas.microsoft.com/office/drawing/2014/main" id="{A6F01ACB-7C3D-4F06-8B98-4E48F0A4FB41}"/>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E5F562F-15B1-4A92-A110-C2DBC96E005B}"/>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quality</a:t>
            </a:r>
          </a:p>
        </p:txBody>
      </p:sp>
      <p:sp>
        <p:nvSpPr>
          <p:cNvPr id="7" name="">
            <a:extLst xmlns:a="http://schemas.openxmlformats.org/drawingml/2006/main">
              <a:ext uri="{FF2B5EF4-FFF2-40B4-BE49-F238E27FC236}">
                <a16:creationId xmlns:a16="http://schemas.microsoft.com/office/drawing/2014/main" id="{7407A4E1-68ED-40F3-B9B6-0B2E6884DE62}"/>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representative cases, edge cases, missing data and conflicting evidence. Compare to a human-reviewed reference.</a:t>
            </a:r>
          </a:p>
        </p:txBody>
      </p:sp>
      <p:sp>
        <p:nvSpPr>
          <p:cNvPr id="8" name="">
            <a:extLst xmlns:a="http://schemas.openxmlformats.org/drawingml/2006/main">
              <a:ext uri="{FF2B5EF4-FFF2-40B4-BE49-F238E27FC236}">
                <a16:creationId xmlns:a16="http://schemas.microsoft.com/office/drawing/2014/main" id="{3729B912-01DB-4C1A-9E17-D56F30F950D0}"/>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99F2B59E-F903-45D8-9557-28FD6C39956B}"/>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behavior</a:t>
            </a:r>
          </a:p>
        </p:txBody>
      </p:sp>
      <p:sp>
        <p:nvSpPr>
          <p:cNvPr id="10" name="">
            <a:extLst xmlns:a="http://schemas.openxmlformats.org/drawingml/2006/main">
              <a:ext uri="{FF2B5EF4-FFF2-40B4-BE49-F238E27FC236}">
                <a16:creationId xmlns:a16="http://schemas.microsoft.com/office/drawing/2014/main" id="{45A6DD1C-94D1-4425-942D-6022205D06E5}"/>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denied access, injected instructions, approval changes and repeated requests.</a:t>
            </a:r>
          </a:p>
        </p:txBody>
      </p:sp>
      <p:sp>
        <p:nvSpPr>
          <p:cNvPr id="11" name="">
            <a:extLst xmlns:a="http://schemas.openxmlformats.org/drawingml/2006/main">
              <a:ext uri="{FF2B5EF4-FFF2-40B4-BE49-F238E27FC236}">
                <a16:creationId xmlns:a16="http://schemas.microsoft.com/office/drawing/2014/main" id="{D78E61DF-FE22-4782-9749-51B308F5B925}"/>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8484D3B-52E2-415A-944F-185F6026CBDE}"/>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Operational fitness</a:t>
            </a:r>
          </a:p>
        </p:txBody>
      </p:sp>
      <p:sp>
        <p:nvSpPr>
          <p:cNvPr id="13" name="">
            <a:extLst xmlns:a="http://schemas.openxmlformats.org/drawingml/2006/main">
              <a:ext uri="{FF2B5EF4-FFF2-40B4-BE49-F238E27FC236}">
                <a16:creationId xmlns:a16="http://schemas.microsoft.com/office/drawing/2014/main" id="{0A504604-9BC4-4A8B-B67C-195CC3B6DD9B}"/>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latency, service failure, escalation and recovery under expected workload.</a:t>
            </a:r>
          </a:p>
        </p:txBody>
      </p:sp>
      <p:sp>
        <p:nvSpPr>
          <p:cNvPr id="14" name="">
            <a:extLst xmlns:a="http://schemas.openxmlformats.org/drawingml/2006/main">
              <a:ext uri="{FF2B5EF4-FFF2-40B4-BE49-F238E27FC236}">
                <a16:creationId xmlns:a16="http://schemas.microsoft.com/office/drawing/2014/main" id="{E4B67CD2-358A-4F0E-8C79-A0B97242DAF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1BB1679D-5B54-4A4B-BE7D-EE9A3F1DD66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D147ADD-C855-4683-9EC5-2FEF14FCF62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FA7A956E-E608-4BF3-A76A-AE6E20E8A4B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24 / 34</a:t>
            </a:r>
          </a:p>
        </p:txBody>
      </p:sp>
    </p:spTree>
    <p:extLst>
      <p:ext uri="{BB962C8B-B14F-4D97-AF65-F5344CB8AC3E}">
        <p14:creationId xmlns:p14="http://schemas.microsoft.com/office/powerpoint/2010/main" val="1791571975"/>
      </p:ext>
    </p:extLst>
  </p:cSld>
</p:sld>
</file>

<file path=ppt/slides/slide2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796e119e15d4f2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1B45CDA-6A3E-447A-A6B7-DCEB54E6992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Operate with a named owner</a:t>
            </a:r>
          </a:p>
        </p:txBody>
      </p:sp>
      <p:sp>
        <p:nvSpPr>
          <p:cNvPr id="3" name="">
            <a:extLst xmlns:a="http://schemas.openxmlformats.org/drawingml/2006/main">
              <a:ext uri="{FF2B5EF4-FFF2-40B4-BE49-F238E27FC236}">
                <a16:creationId xmlns:a16="http://schemas.microsoft.com/office/drawing/2014/main" id="{A0D6B128-E7CA-4A84-8FD3-A9748409027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505F663-BF19-45FD-B499-026E8C5B0C1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One case should be understandable from request to final outcome.</a:t>
            </a:r>
          </a:p>
        </p:txBody>
      </p:sp>
      <p:sp>
        <p:nvSpPr>
          <p:cNvPr id="5" name="">
            <a:extLst xmlns:a="http://schemas.openxmlformats.org/drawingml/2006/main">
              <a:ext uri="{FF2B5EF4-FFF2-40B4-BE49-F238E27FC236}">
                <a16:creationId xmlns:a16="http://schemas.microsoft.com/office/drawing/2014/main" id="{B2809CD2-72EA-407A-94A9-4D97272E0035}"/>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762472F-52E7-4B01-A9A2-8A0FE4BBA377}"/>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Observe</a:t>
            </a:r>
          </a:p>
        </p:txBody>
      </p:sp>
      <p:sp>
        <p:nvSpPr>
          <p:cNvPr id="7" name="">
            <a:extLst xmlns:a="http://schemas.openxmlformats.org/drawingml/2006/main">
              <a:ext uri="{FF2B5EF4-FFF2-40B4-BE49-F238E27FC236}">
                <a16:creationId xmlns:a16="http://schemas.microsoft.com/office/drawing/2014/main" id="{AF13B78F-A984-4402-83F9-5C0D4DD7A748}"/>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Trace source retrieval, tool calls, policy decisions, cost and response time.</a:t>
            </a:r>
          </a:p>
        </p:txBody>
      </p:sp>
      <p:sp>
        <p:nvSpPr>
          <p:cNvPr id="8" name="">
            <a:extLst xmlns:a="http://schemas.openxmlformats.org/drawingml/2006/main">
              <a:ext uri="{FF2B5EF4-FFF2-40B4-BE49-F238E27FC236}">
                <a16:creationId xmlns:a16="http://schemas.microsoft.com/office/drawing/2014/main" id="{63683D33-FEC9-4E79-877B-96AC7A355F83}"/>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8EA646D-46AA-4184-85C3-C97743045D8D}"/>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Manage exceptions</a:t>
            </a:r>
          </a:p>
        </p:txBody>
      </p:sp>
      <p:sp>
        <p:nvSpPr>
          <p:cNvPr id="10" name="">
            <a:extLst xmlns:a="http://schemas.openxmlformats.org/drawingml/2006/main">
              <a:ext uri="{FF2B5EF4-FFF2-40B4-BE49-F238E27FC236}">
                <a16:creationId xmlns:a16="http://schemas.microsoft.com/office/drawing/2014/main" id="{C9A84F31-1FB8-48AC-91DC-7E3D1EDFAD3D}"/>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Route failures to a staffed queue with ownership, due dates and safe retry rules.</a:t>
            </a:r>
          </a:p>
        </p:txBody>
      </p:sp>
      <p:sp>
        <p:nvSpPr>
          <p:cNvPr id="11" name="">
            <a:extLst xmlns:a="http://schemas.openxmlformats.org/drawingml/2006/main">
              <a:ext uri="{FF2B5EF4-FFF2-40B4-BE49-F238E27FC236}">
                <a16:creationId xmlns:a16="http://schemas.microsoft.com/office/drawing/2014/main" id="{1F90DE79-BA92-4685-9BD4-194BAE150A70}"/>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9D0A42C-B53B-4F5B-B01E-ACAF61CB65B1}"/>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Improve</a:t>
            </a:r>
          </a:p>
        </p:txBody>
      </p:sp>
      <p:sp>
        <p:nvSpPr>
          <p:cNvPr id="13" name="">
            <a:extLst xmlns:a="http://schemas.openxmlformats.org/drawingml/2006/main">
              <a:ext uri="{FF2B5EF4-FFF2-40B4-BE49-F238E27FC236}">
                <a16:creationId xmlns:a16="http://schemas.microsoft.com/office/drawing/2014/main" id="{BCB6E332-5C6F-403E-9139-8768C7923DB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errors, retrain staff and release tested changes with a rollback plan.</a:t>
            </a:r>
          </a:p>
        </p:txBody>
      </p:sp>
      <p:sp>
        <p:nvSpPr>
          <p:cNvPr id="14" name="">
            <a:extLst xmlns:a="http://schemas.openxmlformats.org/drawingml/2006/main">
              <a:ext uri="{FF2B5EF4-FFF2-40B4-BE49-F238E27FC236}">
                <a16:creationId xmlns:a16="http://schemas.microsoft.com/office/drawing/2014/main" id="{F785243C-FD0F-455C-A1FB-A6736EEF7E6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60064768-7D7F-49D0-B6EC-3B27E5252F8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491044E-B803-4FE4-8DC9-805F524965A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C5734CBE-0625-4A8C-A6DB-7E1AA8A5DD6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25 / 34</a:t>
            </a:r>
          </a:p>
        </p:txBody>
      </p:sp>
    </p:spTree>
    <p:extLst>
      <p:ext uri="{BB962C8B-B14F-4D97-AF65-F5344CB8AC3E}">
        <p14:creationId xmlns:p14="http://schemas.microsoft.com/office/powerpoint/2010/main" val="2070413246"/>
      </p:ext>
    </p:extLst>
  </p:cSld>
</p:sld>
</file>

<file path=ppt/slides/slide2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c4d9729b4ea436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DC6628A-96D1-49C0-A8A5-F9AB3A0299F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balanced scorecard</a:t>
            </a:r>
          </a:p>
        </p:txBody>
      </p:sp>
      <p:sp>
        <p:nvSpPr>
          <p:cNvPr id="3" name="">
            <a:extLst xmlns:a="http://schemas.openxmlformats.org/drawingml/2006/main">
              <a:ext uri="{FF2B5EF4-FFF2-40B4-BE49-F238E27FC236}">
                <a16:creationId xmlns:a16="http://schemas.microsoft.com/office/drawing/2014/main" id="{25A8DA6E-1715-435C-BDCD-8159335280D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3A90B7A-23D5-4DF1-B137-D14A4EE7C80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Faster handling matters only when quality and control remain acceptable.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How to calculate 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Review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Staff preparation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consistent baseline and live cohorts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Verified answer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Sample completed work and retained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Quality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Sensitive-case referral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Track exceptions and reviewer corrections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Control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Cost per completion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All run costs / accepted completed cases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CC736496-4E9E-477F-BD0B-141B401B371A}"/>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1D22E77-3C3A-4848-94C0-1FC999E0D87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C84C883C-9574-4792-8FCD-653C63B8BB4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1EFC0ACC-DFD9-47D6-8505-DD77086C604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1177F57C-9364-4C89-A87F-B83D6452887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26 / 34</a:t>
            </a:r>
          </a:p>
        </p:txBody>
      </p:sp>
    </p:spTree>
    <p:extLst>
      <p:ext uri="{BB962C8B-B14F-4D97-AF65-F5344CB8AC3E}">
        <p14:creationId xmlns:p14="http://schemas.microsoft.com/office/powerpoint/2010/main" val="1268617651"/>
      </p:ext>
    </p:extLst>
  </p:cSld>
</p:sld>
</file>

<file path=ppt/slides/slide2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56c7ee80756430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7BB4489-2008-4BD1-95EB-124A8E8F705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Illustrative capacity case</a:t>
            </a:r>
          </a:p>
        </p:txBody>
      </p:sp>
      <p:sp>
        <p:nvSpPr>
          <p:cNvPr id="3" name="">
            <a:extLst xmlns:a="http://schemas.openxmlformats.org/drawingml/2006/main">
              <a:ext uri="{FF2B5EF4-FFF2-40B4-BE49-F238E27FC236}">
                <a16:creationId xmlns:a16="http://schemas.microsoft.com/office/drawing/2014/main" id="{ECBED15B-27EC-4D4E-AAA4-5E2E7EF027A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85D0BCF-9C90-4325-BF6C-085F0A0DBC0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transparent planning example to replace with your own measurements.</a:t>
            </a:r>
          </a:p>
        </p:txBody>
      </p:sp>
      <p:sp>
        <p:nvSpPr>
          <p:cNvPr id="5" name="">
            <a:extLst xmlns:a="http://schemas.openxmlformats.org/drawingml/2006/main">
              <a:ext uri="{FF2B5EF4-FFF2-40B4-BE49-F238E27FC236}">
                <a16:creationId xmlns:a16="http://schemas.microsoft.com/office/drawing/2014/main" id="{750DB2CD-E440-47CA-8E0F-6FA85F43A30E}"/>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CD00506-423E-481E-89FB-502808045BC5}"/>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MONTHLY STAFF HOURS · SYNTHETIC ASSUMPTIONS</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54d08ef6bdbc4f89"/>
          </a:graphicData>
        </a:graphic>
      </p:graphicFrame>
      <p:sp>
        <p:nvSpPr>
          <p:cNvPr id="8" name="">
            <a:extLst xmlns:a="http://schemas.openxmlformats.org/drawingml/2006/main">
              <a:ext uri="{FF2B5EF4-FFF2-40B4-BE49-F238E27FC236}">
                <a16:creationId xmlns:a16="http://schemas.microsoft.com/office/drawing/2014/main" id="{3713A486-3B95-469E-A336-7DF8ADEBAE58}"/>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438 hours</a:t>
            </a:r>
          </a:p>
        </p:txBody>
      </p:sp>
      <p:sp>
        <p:nvSpPr>
          <p:cNvPr id="9" name="">
            <a:extLst xmlns:a="http://schemas.openxmlformats.org/drawingml/2006/main">
              <a:ext uri="{FF2B5EF4-FFF2-40B4-BE49-F238E27FC236}">
                <a16:creationId xmlns:a16="http://schemas.microsoft.com/office/drawing/2014/main" id="{A8268387-4F95-494D-9DA1-40AAF310ABD4}"/>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Potential capacity released each month</a:t>
            </a:r>
          </a:p>
        </p:txBody>
      </p:sp>
      <p:sp>
        <p:nvSpPr>
          <p:cNvPr id="10" name="">
            <a:extLst xmlns:a="http://schemas.openxmlformats.org/drawingml/2006/main">
              <a:ext uri="{FF2B5EF4-FFF2-40B4-BE49-F238E27FC236}">
                <a16:creationId xmlns:a16="http://schemas.microsoft.com/office/drawing/2014/main" id="{3C20B3D5-D5EC-46B9-A434-27AC6605481D}"/>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35% handling-time reduction is an assumption, not a measured Cortex result.</a:t>
            </a:r>
          </a:p>
        </p:txBody>
      </p:sp>
      <p:sp>
        <p:nvSpPr>
          <p:cNvPr id="11" name="">
            <a:extLst xmlns:a="http://schemas.openxmlformats.org/drawingml/2006/main">
              <a:ext uri="{FF2B5EF4-FFF2-40B4-BE49-F238E27FC236}">
                <a16:creationId xmlns:a16="http://schemas.microsoft.com/office/drawing/2014/main" id="{B6FE8A73-F876-4566-A746-927C518857C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only · capacity is not automatically a cash saving</a:t>
            </a:r>
          </a:p>
        </p:txBody>
      </p:sp>
      <p:sp>
        <p:nvSpPr>
          <p:cNvPr id="12" name="">
            <a:extLst xmlns:a="http://schemas.openxmlformats.org/drawingml/2006/main">
              <a:ext uri="{FF2B5EF4-FFF2-40B4-BE49-F238E27FC236}">
                <a16:creationId xmlns:a16="http://schemas.microsoft.com/office/drawing/2014/main" id="{9341717F-A746-46BB-93AF-6FC4AF2FFFF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E9F4A266-35F4-41A7-B65C-55A389E99E1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9AC5F062-F729-424A-9804-AE30304D6F2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27 / 34</a:t>
            </a:r>
          </a:p>
        </p:txBody>
      </p:sp>
    </p:spTree>
    <p:extLst>
      <p:ext uri="{BB962C8B-B14F-4D97-AF65-F5344CB8AC3E}">
        <p14:creationId xmlns:p14="http://schemas.microsoft.com/office/powerpoint/2010/main" val="1108142565"/>
      </p:ext>
    </p:extLst>
  </p:cSld>
</p:sld>
</file>

<file path=ppt/slides/slide2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f45bfbce1cf4f2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E81E5A6-FDA6-498F-8CE5-A31457B40CA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Translate capacity into a financial case</a:t>
            </a:r>
          </a:p>
        </p:txBody>
      </p:sp>
      <p:sp>
        <p:nvSpPr>
          <p:cNvPr id="3" name="">
            <a:extLst xmlns:a="http://schemas.openxmlformats.org/drawingml/2006/main">
              <a:ext uri="{FF2B5EF4-FFF2-40B4-BE49-F238E27FC236}">
                <a16:creationId xmlns:a16="http://schemas.microsoft.com/office/drawing/2014/main" id="{282D2D48-10C8-4146-A98E-04BF03A21AD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CFF020B-444A-4117-9EDA-496FDBCEB6B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Include delivery, human review and ongoing operating costs.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Model input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Calculation or required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Why it matters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Released capacity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Volume × time change × hourly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Gross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Realization share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Finance-approved redeployment or cost action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Cash vs capacity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Recurring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Platform + model + integration +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Net annual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One-time investment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Design + data + integration + adoption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Payback timing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0F7FDEDE-25CA-4DF0-AAEA-FA9863093915}"/>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28084E9-2D41-4608-9F11-26F23120984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01A2274E-A598-4DFF-83D6-BE425AA2682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3439E2FB-BE93-490E-A608-E388E5D129B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A32C022F-672F-4525-A4C6-F199F72AF4C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28 / 34</a:t>
            </a:r>
          </a:p>
        </p:txBody>
      </p:sp>
    </p:spTree>
    <p:extLst>
      <p:ext uri="{BB962C8B-B14F-4D97-AF65-F5344CB8AC3E}">
        <p14:creationId xmlns:p14="http://schemas.microsoft.com/office/powerpoint/2010/main" val="1207263900"/>
      </p:ext>
    </p:extLst>
  </p:cSld>
</p:sld>
</file>

<file path=ppt/slides/slide2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893c1054726461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C80F90-EC5C-4C57-BA6B-66B0EB50D98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Design for failure and recovery</a:t>
            </a:r>
          </a:p>
        </p:txBody>
      </p:sp>
      <p:sp>
        <p:nvSpPr>
          <p:cNvPr id="3" name="">
            <a:extLst xmlns:a="http://schemas.openxmlformats.org/drawingml/2006/main">
              <a:ext uri="{FF2B5EF4-FFF2-40B4-BE49-F238E27FC236}">
                <a16:creationId xmlns:a16="http://schemas.microsoft.com/office/drawing/2014/main" id="{EAE0AEDB-A2A9-42AC-B910-5B063E29253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07B80C2-9FD5-48FE-84DF-4DBA24C6D61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application must be useful when a dependency is unavailable.</a:t>
            </a:r>
          </a:p>
        </p:txBody>
      </p:sp>
      <p:sp>
        <p:nvSpPr>
          <p:cNvPr id="5" name="">
            <a:extLst xmlns:a="http://schemas.openxmlformats.org/drawingml/2006/main">
              <a:ext uri="{FF2B5EF4-FFF2-40B4-BE49-F238E27FC236}">
                <a16:creationId xmlns:a16="http://schemas.microsoft.com/office/drawing/2014/main" id="{4452A771-3BE0-46B3-AF0F-79087721B8AD}"/>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6E5C2DA-A224-474E-A5CC-1CDB67933BD7}"/>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Unavailable source</a:t>
            </a:r>
          </a:p>
        </p:txBody>
      </p:sp>
      <p:sp>
        <p:nvSpPr>
          <p:cNvPr id="7" name="">
            <a:extLst xmlns:a="http://schemas.openxmlformats.org/drawingml/2006/main">
              <a:ext uri="{FF2B5EF4-FFF2-40B4-BE49-F238E27FC236}">
                <a16:creationId xmlns:a16="http://schemas.microsoft.com/office/drawing/2014/main" id="{B311D154-B035-41E6-95CC-D2EBC8D9D29D}"/>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Show the missing dependency. Queue or refer the case instead of manufacturing evidence.</a:t>
            </a:r>
          </a:p>
        </p:txBody>
      </p:sp>
      <p:sp>
        <p:nvSpPr>
          <p:cNvPr id="8" name="">
            <a:extLst xmlns:a="http://schemas.openxmlformats.org/drawingml/2006/main">
              <a:ext uri="{FF2B5EF4-FFF2-40B4-BE49-F238E27FC236}">
                <a16:creationId xmlns:a16="http://schemas.microsoft.com/office/drawing/2014/main" id="{B08C8C35-94E9-465A-BB22-6EA532E2C57C}"/>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1947134-195A-414D-BEA9-0946140088D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Uncertain outcome</a:t>
            </a:r>
          </a:p>
        </p:txBody>
      </p:sp>
      <p:sp>
        <p:nvSpPr>
          <p:cNvPr id="10" name="">
            <a:extLst xmlns:a="http://schemas.openxmlformats.org/drawingml/2006/main">
              <a:ext uri="{FF2B5EF4-FFF2-40B4-BE49-F238E27FC236}">
                <a16:creationId xmlns:a16="http://schemas.microsoft.com/office/drawing/2014/main" id="{FF7A3FDF-22DF-4BE0-9ADF-6663507799C4}"/>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Escalate with context and preserve completed work. Let the reviewer correct the record.</a:t>
            </a:r>
          </a:p>
        </p:txBody>
      </p:sp>
      <p:sp>
        <p:nvSpPr>
          <p:cNvPr id="11" name="">
            <a:extLst xmlns:a="http://schemas.openxmlformats.org/drawingml/2006/main">
              <a:ext uri="{FF2B5EF4-FFF2-40B4-BE49-F238E27FC236}">
                <a16:creationId xmlns:a16="http://schemas.microsoft.com/office/drawing/2014/main" id="{C0218286-A415-42A7-9EC9-D1A34325774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F749E28-83AF-40A8-AD1F-3F5C8DE08611}"/>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Failed write</a:t>
            </a:r>
          </a:p>
        </p:txBody>
      </p:sp>
      <p:sp>
        <p:nvSpPr>
          <p:cNvPr id="13" name="">
            <a:extLst xmlns:a="http://schemas.openxmlformats.org/drawingml/2006/main">
              <a:ext uri="{FF2B5EF4-FFF2-40B4-BE49-F238E27FC236}">
                <a16:creationId xmlns:a16="http://schemas.microsoft.com/office/drawing/2014/main" id="{3604B1AD-FD7E-44B7-A033-234271D72F99}"/>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the system receipt before retrying. Use idempotency and reconcile final state.</a:t>
            </a:r>
          </a:p>
        </p:txBody>
      </p:sp>
      <p:sp>
        <p:nvSpPr>
          <p:cNvPr id="14" name="">
            <a:extLst xmlns:a="http://schemas.openxmlformats.org/drawingml/2006/main">
              <a:ext uri="{FF2B5EF4-FFF2-40B4-BE49-F238E27FC236}">
                <a16:creationId xmlns:a16="http://schemas.microsoft.com/office/drawing/2014/main" id="{F8F4556E-B389-41CC-8A46-697C6F43D00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09876D60-F8CB-4000-BAAF-546BD62880A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B934A19-011E-4488-84EE-7A8A54EECBC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33DCBD39-6B38-4EB4-AD67-8D750095A43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29 / 34</a:t>
            </a:r>
          </a:p>
        </p:txBody>
      </p:sp>
    </p:spTree>
    <p:extLst>
      <p:ext uri="{BB962C8B-B14F-4D97-AF65-F5344CB8AC3E}">
        <p14:creationId xmlns:p14="http://schemas.microsoft.com/office/powerpoint/2010/main" val="800751956"/>
      </p:ext>
    </p:extLst>
  </p:cSld>
</p:sld>
</file>

<file path=ppt/slides/slide3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7b45ff128d8e4091"/>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2FBCA19-32B0-4246-A517-68B2DC8E8E5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A focused MVP within six weeks</a:t>
            </a:r>
          </a:p>
        </p:txBody>
      </p:sp>
      <p:sp>
        <p:nvSpPr>
          <p:cNvPr id="3" name="">
            <a:extLst xmlns:a="http://schemas.openxmlformats.org/drawingml/2006/main">
              <a:ext uri="{FF2B5EF4-FFF2-40B4-BE49-F238E27FC236}">
                <a16:creationId xmlns:a16="http://schemas.microsoft.com/office/drawing/2014/main" id="{DE6CCA6F-C705-44BE-AAA7-9345BD35678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425EC0B-B262-4649-AC76-28A4619334F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A scoped delivery plan, subject to timely access, data readiness and agreed approvals.</a:t>
            </a:r>
          </a:p>
        </p:txBody>
      </p:sp>
      <p:sp>
        <p:nvSpPr>
          <p:cNvPr id="5" name="">
            <a:extLst xmlns:a="http://schemas.openxmlformats.org/drawingml/2006/main">
              <a:ext uri="{FF2B5EF4-FFF2-40B4-BE49-F238E27FC236}">
                <a16:creationId xmlns:a16="http://schemas.microsoft.com/office/drawing/2014/main" id="{8567A878-92D7-4CC2-B917-2175E76FE1A6}"/>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A94945F-9104-47FF-BA7F-E30B7F36F7DE}"/>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9E6ADD0F-C43E-47CC-9112-DDC8181B1846}"/>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1</a:t>
            </a:r>
          </a:p>
        </p:txBody>
      </p:sp>
      <p:sp>
        <p:nvSpPr>
          <p:cNvPr id="8" name="">
            <a:extLst xmlns:a="http://schemas.openxmlformats.org/drawingml/2006/main">
              <a:ext uri="{FF2B5EF4-FFF2-40B4-BE49-F238E27FC236}">
                <a16:creationId xmlns:a16="http://schemas.microsoft.com/office/drawing/2014/main" id="{59D66AB4-A108-435D-AEB0-E3E67F02A20D}"/>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Choose one workflow, owner and measurable baseline.</a:t>
            </a:r>
          </a:p>
        </p:txBody>
      </p:sp>
      <p:sp>
        <p:nvSpPr>
          <p:cNvPr id="9" name="">
            <a:extLst xmlns:a="http://schemas.openxmlformats.org/drawingml/2006/main">
              <a:ext uri="{FF2B5EF4-FFF2-40B4-BE49-F238E27FC236}">
                <a16:creationId xmlns:a16="http://schemas.microsoft.com/office/drawing/2014/main" id="{F8CAD56A-0127-4625-88AA-3C0AC3E2CBA0}"/>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3BCFA79-C8FC-4301-8A59-F28DB3A5599C}"/>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FF06EB64-826A-4DC6-B5E1-8E61415A9EC6}"/>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2–3</a:t>
            </a:r>
          </a:p>
        </p:txBody>
      </p:sp>
      <p:sp>
        <p:nvSpPr>
          <p:cNvPr id="12" name="">
            <a:extLst xmlns:a="http://schemas.openxmlformats.org/drawingml/2006/main">
              <a:ext uri="{FF2B5EF4-FFF2-40B4-BE49-F238E27FC236}">
                <a16:creationId xmlns:a16="http://schemas.microsoft.com/office/drawing/2014/main" id="{A5AECF05-63AF-4DC2-AFE2-0932C42C7337}"/>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Connect sources and configure agents, policies and app.</a:t>
            </a:r>
          </a:p>
        </p:txBody>
      </p:sp>
      <p:sp>
        <p:nvSpPr>
          <p:cNvPr id="13" name="">
            <a:extLst xmlns:a="http://schemas.openxmlformats.org/drawingml/2006/main">
              <a:ext uri="{FF2B5EF4-FFF2-40B4-BE49-F238E27FC236}">
                <a16:creationId xmlns:a16="http://schemas.microsoft.com/office/drawing/2014/main" id="{B04F3CB8-41D5-4273-8B67-EBF985D77BC3}"/>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650304D7-423A-4DE4-87FF-98CFCFFF9134}"/>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AA47387-5632-4939-A470-71DA0C1B3579}"/>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4–5</a:t>
            </a:r>
          </a:p>
        </p:txBody>
      </p:sp>
      <p:sp>
        <p:nvSpPr>
          <p:cNvPr id="16" name="">
            <a:extLst xmlns:a="http://schemas.openxmlformats.org/drawingml/2006/main">
              <a:ext uri="{FF2B5EF4-FFF2-40B4-BE49-F238E27FC236}">
                <a16:creationId xmlns:a16="http://schemas.microsoft.com/office/drawing/2014/main" id="{456FF8A8-F046-4D7B-8120-120EA11D1A0D}"/>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Evaluate, test exceptions and train reviewers.</a:t>
            </a:r>
          </a:p>
        </p:txBody>
      </p:sp>
      <p:sp>
        <p:nvSpPr>
          <p:cNvPr id="17" name="">
            <a:extLst xmlns:a="http://schemas.openxmlformats.org/drawingml/2006/main">
              <a:ext uri="{FF2B5EF4-FFF2-40B4-BE49-F238E27FC236}">
                <a16:creationId xmlns:a16="http://schemas.microsoft.com/office/drawing/2014/main" id="{C19DBC17-8AA8-49FF-9701-1E2153418091}"/>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B5C8F2C-C26B-458B-97A6-AF9978C9A5A5}"/>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05A28D34-B735-46EE-819D-D0DDD9E73851}"/>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6</a:t>
            </a:r>
          </a:p>
        </p:txBody>
      </p:sp>
      <p:sp>
        <p:nvSpPr>
          <p:cNvPr id="20" name="">
            <a:extLst xmlns:a="http://schemas.openxmlformats.org/drawingml/2006/main">
              <a:ext uri="{FF2B5EF4-FFF2-40B4-BE49-F238E27FC236}">
                <a16:creationId xmlns:a16="http://schemas.microsoft.com/office/drawing/2014/main" id="{A0B88DDA-591C-4104-BDB8-99B4DCE73873}"/>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Release a bounded MVP with monitored support.</a:t>
            </a:r>
          </a:p>
        </p:txBody>
      </p:sp>
      <p:sp>
        <p:nvSpPr>
          <p:cNvPr id="24" name="">
            <a:extLst xmlns:a="http://schemas.openxmlformats.org/drawingml/2006/main">
              <a:ext uri="{FF2B5EF4-FFF2-40B4-BE49-F238E27FC236}">
                <a16:creationId xmlns:a16="http://schemas.microsoft.com/office/drawing/2014/main" id="{F5570673-67CB-4B14-8B91-774D61154AEC}"/>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Complex migrations, certification and enterprise-wide rollout require their own delivery plan.</a:t>
            </a:r>
          </a:p>
        </p:txBody>
      </p:sp>
      <p:sp>
        <p:nvSpPr>
          <p:cNvPr id="25" name="">
            <a:extLst xmlns:a="http://schemas.openxmlformats.org/drawingml/2006/main">
              <a:ext uri="{FF2B5EF4-FFF2-40B4-BE49-F238E27FC236}">
                <a16:creationId xmlns:a16="http://schemas.microsoft.com/office/drawing/2014/main" id="{48E3421B-8E68-48C5-9734-0E08983BF9B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123C5129-6289-42E8-8EEA-E3B13EFAF71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9737A1B7-FF58-4C5E-BA7F-00BB2009EB3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7327A67C-8F7E-4DFB-A7DA-D426480E741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30 / 34</a:t>
            </a:r>
          </a:p>
        </p:txBody>
      </p:sp>
    </p:spTree>
    <p:extLst>
      <p:ext uri="{BB962C8B-B14F-4D97-AF65-F5344CB8AC3E}">
        <p14:creationId xmlns:p14="http://schemas.microsoft.com/office/powerpoint/2010/main" val="1824507913"/>
      </p:ext>
    </p:extLst>
  </p:cSld>
</p:sld>
</file>

<file path=ppt/slides/slide3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047ddf4403a411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4D574F7-C2D2-4F52-A034-CD07AF29826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Expand across the organization</a:t>
            </a:r>
          </a:p>
        </p:txBody>
      </p:sp>
      <p:sp>
        <p:nvSpPr>
          <p:cNvPr id="3" name="">
            <a:extLst xmlns:a="http://schemas.openxmlformats.org/drawingml/2006/main">
              <a:ext uri="{FF2B5EF4-FFF2-40B4-BE49-F238E27FC236}">
                <a16:creationId xmlns:a16="http://schemas.microsoft.com/office/drawing/2014/main" id="{7674D68C-5C2B-419F-B9FB-E1557A0C99D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919116F-7D5E-4B49-8642-3FAF8372126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Reuse proven components while respecting local authority and data boundaries.</a:t>
            </a:r>
          </a:p>
        </p:txBody>
      </p:sp>
      <p:sp>
        <p:nvSpPr>
          <p:cNvPr id="5" name="">
            <a:extLst xmlns:a="http://schemas.openxmlformats.org/drawingml/2006/main">
              <a:ext uri="{FF2B5EF4-FFF2-40B4-BE49-F238E27FC236}">
                <a16:creationId xmlns:a16="http://schemas.microsoft.com/office/drawing/2014/main" id="{548B9523-2CE4-4E05-AEC6-6784F63205D3}"/>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A833D88-36AA-441B-A2F0-3E4D53242FC9}"/>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Standardize</a:t>
            </a:r>
          </a:p>
        </p:txBody>
      </p:sp>
      <p:sp>
        <p:nvSpPr>
          <p:cNvPr id="7" name="">
            <a:extLst xmlns:a="http://schemas.openxmlformats.org/drawingml/2006/main">
              <a:ext uri="{FF2B5EF4-FFF2-40B4-BE49-F238E27FC236}">
                <a16:creationId xmlns:a16="http://schemas.microsoft.com/office/drawing/2014/main" id="{32B0B49B-5D0F-4BE8-AA51-0A88F7BB3E29}"/>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Share approved agent versions, evaluation cases and application patterns.</a:t>
            </a:r>
          </a:p>
        </p:txBody>
      </p:sp>
      <p:sp>
        <p:nvSpPr>
          <p:cNvPr id="8" name="">
            <a:extLst xmlns:a="http://schemas.openxmlformats.org/drawingml/2006/main">
              <a:ext uri="{FF2B5EF4-FFF2-40B4-BE49-F238E27FC236}">
                <a16:creationId xmlns:a16="http://schemas.microsoft.com/office/drawing/2014/main" id="{3360F3D4-A776-487B-801D-DB9E1AEA7A19}"/>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F2AE3F0-DC5E-4E61-9192-500BE868A627}"/>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Localize</a:t>
            </a:r>
          </a:p>
        </p:txBody>
      </p:sp>
      <p:sp>
        <p:nvSpPr>
          <p:cNvPr id="10" name="">
            <a:extLst xmlns:a="http://schemas.openxmlformats.org/drawingml/2006/main">
              <a:ext uri="{FF2B5EF4-FFF2-40B4-BE49-F238E27FC236}">
                <a16:creationId xmlns:a16="http://schemas.microsoft.com/office/drawing/2014/main" id="{A7058140-5323-4813-86C0-48DECEBBD9B8}"/>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language, product rules, permissions and jurisdiction-specific decisions.</a:t>
            </a:r>
          </a:p>
        </p:txBody>
      </p:sp>
      <p:sp>
        <p:nvSpPr>
          <p:cNvPr id="11" name="">
            <a:extLst xmlns:a="http://schemas.openxmlformats.org/drawingml/2006/main">
              <a:ext uri="{FF2B5EF4-FFF2-40B4-BE49-F238E27FC236}">
                <a16:creationId xmlns:a16="http://schemas.microsoft.com/office/drawing/2014/main" id="{C39400FD-45BB-46E9-9203-C70AD11ED7E7}"/>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A4404FE-9B8C-431C-B04E-D32E7A60BD27}"/>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expansion</a:t>
            </a:r>
          </a:p>
        </p:txBody>
      </p:sp>
      <p:sp>
        <p:nvSpPr>
          <p:cNvPr id="13" name="">
            <a:extLst xmlns:a="http://schemas.openxmlformats.org/drawingml/2006/main">
              <a:ext uri="{FF2B5EF4-FFF2-40B4-BE49-F238E27FC236}">
                <a16:creationId xmlns:a16="http://schemas.microsoft.com/office/drawing/2014/main" id="{0B0306B4-4EEF-42D8-BB47-EAB184205A78}"/>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Release by team or business unit. Compare outcomes and keep a withdrawal path.</a:t>
            </a:r>
          </a:p>
        </p:txBody>
      </p:sp>
      <p:sp>
        <p:nvSpPr>
          <p:cNvPr id="14" name="">
            <a:extLst xmlns:a="http://schemas.openxmlformats.org/drawingml/2006/main">
              <a:ext uri="{FF2B5EF4-FFF2-40B4-BE49-F238E27FC236}">
                <a16:creationId xmlns:a16="http://schemas.microsoft.com/office/drawing/2014/main" id="{A4C65D84-DD5D-4799-86FD-BED3150110B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50970EE4-46C8-4333-A1EF-38550153AFE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6BBEC59-3B50-4232-BF09-FEB0A212E1C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16EDBCD3-EFEB-4C75-84DA-9326701F78C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31 / 34</a:t>
            </a:r>
          </a:p>
        </p:txBody>
      </p:sp>
    </p:spTree>
    <p:extLst>
      <p:ext uri="{BB962C8B-B14F-4D97-AF65-F5344CB8AC3E}">
        <p14:creationId xmlns:p14="http://schemas.microsoft.com/office/powerpoint/2010/main" val="684365783"/>
      </p:ext>
    </p:extLst>
  </p:cSld>
</p:sld>
</file>

<file path=ppt/slides/slide3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785f14968f146f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88CB709-6490-4487-8D46-F8C76671F16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Define your first Cortex application</a:t>
            </a:r>
          </a:p>
        </p:txBody>
      </p:sp>
      <p:sp>
        <p:nvSpPr>
          <p:cNvPr id="3" name="">
            <a:extLst xmlns:a="http://schemas.openxmlformats.org/drawingml/2006/main">
              <a:ext uri="{FF2B5EF4-FFF2-40B4-BE49-F238E27FC236}">
                <a16:creationId xmlns:a16="http://schemas.microsoft.com/office/drawing/2014/main" id="{63C20AAB-3DB4-4167-9930-8A1D5189512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94D22CB-8408-4EDE-A7C4-AE9F58C605D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working session with Genellipse turns the opportunity into a delivery scope.</a:t>
            </a:r>
          </a:p>
        </p:txBody>
      </p:sp>
      <p:sp>
        <p:nvSpPr>
          <p:cNvPr id="5" name="">
            <a:extLst xmlns:a="http://schemas.openxmlformats.org/drawingml/2006/main">
              <a:ext uri="{FF2B5EF4-FFF2-40B4-BE49-F238E27FC236}">
                <a16:creationId xmlns:a16="http://schemas.microsoft.com/office/drawing/2014/main" id="{7E6AB35C-0EB8-4314-942F-9BF45C45691C}"/>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AA74C8D-AD79-4C16-8955-84D5DFEB24A2}"/>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workflow</a:t>
            </a:r>
          </a:p>
        </p:txBody>
      </p:sp>
      <p:sp>
        <p:nvSpPr>
          <p:cNvPr id="7" name="">
            <a:extLst xmlns:a="http://schemas.openxmlformats.org/drawingml/2006/main">
              <a:ext uri="{FF2B5EF4-FFF2-40B4-BE49-F238E27FC236}">
                <a16:creationId xmlns:a16="http://schemas.microsoft.com/office/drawing/2014/main" id="{878F79D7-9C4C-467F-B794-E6F731390456}"/>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process map, representative cases and the systems that hold the evidence.</a:t>
            </a:r>
          </a:p>
        </p:txBody>
      </p:sp>
      <p:sp>
        <p:nvSpPr>
          <p:cNvPr id="8" name="">
            <a:extLst xmlns:a="http://schemas.openxmlformats.org/drawingml/2006/main">
              <a:ext uri="{FF2B5EF4-FFF2-40B4-BE49-F238E27FC236}">
                <a16:creationId xmlns:a16="http://schemas.microsoft.com/office/drawing/2014/main" id="{0C69222D-309D-4EC7-B635-D7DDFC29576F}"/>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45E6F63-B200-4C5A-BBF6-EFD78E6C29C8}"/>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owners</a:t>
            </a:r>
          </a:p>
        </p:txBody>
      </p:sp>
      <p:sp>
        <p:nvSpPr>
          <p:cNvPr id="10" name="">
            <a:extLst xmlns:a="http://schemas.openxmlformats.org/drawingml/2006/main">
              <a:ext uri="{FF2B5EF4-FFF2-40B4-BE49-F238E27FC236}">
                <a16:creationId xmlns:a16="http://schemas.microsoft.com/office/drawing/2014/main" id="{42DEC326-F298-4B06-9C99-91052585EAAA}"/>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Business sponsor, operations reviewer, technology lead and control owner.</a:t>
            </a:r>
          </a:p>
        </p:txBody>
      </p:sp>
      <p:sp>
        <p:nvSpPr>
          <p:cNvPr id="11" name="">
            <a:extLst xmlns:a="http://schemas.openxmlformats.org/drawingml/2006/main">
              <a:ext uri="{FF2B5EF4-FFF2-40B4-BE49-F238E27FC236}">
                <a16:creationId xmlns:a16="http://schemas.microsoft.com/office/drawing/2014/main" id="{46C82D3F-DDBE-4EF7-BC8E-A587DDC7DC0E}"/>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14F969C7-6BCD-4B1D-9E97-476558AF2C7A}"/>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Leave with a plan</a:t>
            </a:r>
          </a:p>
        </p:txBody>
      </p:sp>
      <p:sp>
        <p:nvSpPr>
          <p:cNvPr id="13" name="">
            <a:extLst xmlns:a="http://schemas.openxmlformats.org/drawingml/2006/main">
              <a:ext uri="{FF2B5EF4-FFF2-40B4-BE49-F238E27FC236}">
                <a16:creationId xmlns:a16="http://schemas.microsoft.com/office/drawing/2014/main" id="{AAEEF9F1-11A2-4A00-819F-9F34891D7036}"/>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An agreed app scope, integration approach, acceptance measures and MVP sequence.</a:t>
            </a:r>
          </a:p>
        </p:txBody>
      </p:sp>
      <p:sp>
        <p:nvSpPr>
          <p:cNvPr id="14" name="">
            <a:extLst xmlns:a="http://schemas.openxmlformats.org/drawingml/2006/main">
              <a:ext uri="{FF2B5EF4-FFF2-40B4-BE49-F238E27FC236}">
                <a16:creationId xmlns:a16="http://schemas.microsoft.com/office/drawing/2014/main" id="{0CAC228D-C413-456A-8FF2-0058981314C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86CD8045-5C17-49E3-936A-67BFB89B04B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B1ABE76-7B86-4A78-9AA4-93794BAE1D6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1E2E997F-5FB1-4D9A-9EB6-D7759F71118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32 / 34</a:t>
            </a:r>
          </a:p>
        </p:txBody>
      </p:sp>
    </p:spTree>
    <p:extLst>
      <p:ext uri="{BB962C8B-B14F-4D97-AF65-F5344CB8AC3E}">
        <p14:creationId xmlns:p14="http://schemas.microsoft.com/office/powerpoint/2010/main" val="1868805205"/>
      </p:ext>
    </p:extLst>
  </p:cSld>
</p:sld>
</file>

<file path=ppt/slides/slide3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21815323444466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AE93611-EC55-4083-A981-E658A110B46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Sources and interpretation</a:t>
            </a:r>
          </a:p>
        </p:txBody>
      </p:sp>
      <p:sp>
        <p:nvSpPr>
          <p:cNvPr id="3" name="">
            <a:extLst xmlns:a="http://schemas.openxmlformats.org/drawingml/2006/main">
              <a:ext uri="{FF2B5EF4-FFF2-40B4-BE49-F238E27FC236}">
                <a16:creationId xmlns:a16="http://schemas.microsoft.com/office/drawing/2014/main" id="{2D41F715-6023-41C9-9660-0B5BAD378DF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B628F52-581A-4126-9F92-C6D9CB776CB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Primary sources inform the market context; the solution designs are Genellipse proposals.</a:t>
            </a:r>
          </a:p>
        </p:txBody>
      </p:sp>
      <p:sp>
        <p:nvSpPr>
          <p:cNvPr id="5" name="">
            <a:extLst xmlns:a="http://schemas.openxmlformats.org/drawingml/2006/main">
              <a:ext uri="{FF2B5EF4-FFF2-40B4-BE49-F238E27FC236}">
                <a16:creationId xmlns:a16="http://schemas.microsoft.com/office/drawing/2014/main" id="{17F13567-5D9E-4B6E-8B51-AE3D56AA0A45}"/>
              </a:ext>
            </a:extLst>
          </p:cNvPr>
          <p:cNvSpPr>
            <a:spLocks xmlns:a="http://schemas.openxmlformats.org/drawingml/2006/main" noGrp="1"/>
          </p:cNvSpPr>
          <p:nvPr/>
        </p:nvSpPr>
        <p:spPr>
          <a:xfrm xmlns:a="http://schemas.openxmlformats.org/drawingml/2006/main">
            <a:off x="695325" y="31337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Industry context</a:t>
            </a:r>
          </a:p>
        </p:txBody>
      </p:sp>
      <p:sp>
        <p:nvSpPr>
          <p:cNvPr id="6" name="">
            <a:extLst xmlns:a="http://schemas.openxmlformats.org/drawingml/2006/main">
              <a:ext uri="{FF2B5EF4-FFF2-40B4-BE49-F238E27FC236}">
                <a16:creationId xmlns:a16="http://schemas.microsoft.com/office/drawing/2014/main" id="{5435E6B5-BC61-4147-AE28-0270770D4B35}"/>
              </a:ext>
            </a:extLst>
          </p:cNvPr>
          <p:cNvSpPr>
            <a:spLocks xmlns:a="http://schemas.openxmlformats.org/drawingml/2006/main" noGrp="1"/>
          </p:cNvSpPr>
          <p:nvPr/>
        </p:nvSpPr>
        <p:spPr>
          <a:xfrm xmlns:a="http://schemas.openxmlformats.org/drawingml/2006/main">
            <a:off x="3619500" y="31337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Official sources listed in the notes and website transcript.</a:t>
            </a:r>
          </a:p>
        </p:txBody>
      </p:sp>
      <p:sp>
        <p:nvSpPr>
          <p:cNvPr id="7" name="">
            <a:extLst xmlns:a="http://schemas.openxmlformats.org/drawingml/2006/main">
              <a:ext uri="{FF2B5EF4-FFF2-40B4-BE49-F238E27FC236}">
                <a16:creationId xmlns:a16="http://schemas.microsoft.com/office/drawing/2014/main" id="{510E196F-ACB5-44F3-B141-8EE95D795290}"/>
              </a:ext>
            </a:extLst>
          </p:cNvPr>
          <p:cNvSpPr>
            <a:spLocks xmlns:a="http://schemas.openxmlformats.org/drawingml/2006/main" noGrp="1"/>
          </p:cNvSpPr>
          <p:nvPr/>
        </p:nvSpPr>
        <p:spPr>
          <a:xfrm xmlns:a="http://schemas.openxmlformats.org/drawingml/2006/main">
            <a:off x="695325" y="38576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Cortex capabilities</a:t>
            </a:r>
          </a:p>
        </p:txBody>
      </p:sp>
      <p:sp>
        <p:nvSpPr>
          <p:cNvPr id="8" name="">
            <a:extLst xmlns:a="http://schemas.openxmlformats.org/drawingml/2006/main">
              <a:ext uri="{FF2B5EF4-FFF2-40B4-BE49-F238E27FC236}">
                <a16:creationId xmlns:a16="http://schemas.microsoft.com/office/drawing/2014/main" id="{AFE596D7-70CC-421C-9FCB-7270DCD5330B}"/>
              </a:ext>
            </a:extLst>
          </p:cNvPr>
          <p:cNvSpPr>
            <a:spLocks xmlns:a="http://schemas.openxmlformats.org/drawingml/2006/main" noGrp="1"/>
          </p:cNvSpPr>
          <p:nvPr/>
        </p:nvSpPr>
        <p:spPr>
          <a:xfrm xmlns:a="http://schemas.openxmlformats.org/drawingml/2006/main">
            <a:off x="3619500" y="38576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product materials: Agent Studio, integrations and MCP gateway.</a:t>
            </a:r>
          </a:p>
        </p:txBody>
      </p:sp>
      <p:sp>
        <p:nvSpPr>
          <p:cNvPr id="9" name="">
            <a:extLst xmlns:a="http://schemas.openxmlformats.org/drawingml/2006/main">
              <a:ext uri="{FF2B5EF4-FFF2-40B4-BE49-F238E27FC236}">
                <a16:creationId xmlns:a16="http://schemas.microsoft.com/office/drawing/2014/main" id="{9DA6636D-18BE-4610-AFC9-5AA90B0414DB}"/>
              </a:ext>
            </a:extLst>
          </p:cNvPr>
          <p:cNvSpPr>
            <a:spLocks xmlns:a="http://schemas.openxmlformats.org/drawingml/2006/main" noGrp="1"/>
          </p:cNvSpPr>
          <p:nvPr/>
        </p:nvSpPr>
        <p:spPr>
          <a:xfrm xmlns:a="http://schemas.openxmlformats.org/drawingml/2006/main">
            <a:off x="695325" y="45815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Integration standard</a:t>
            </a:r>
          </a:p>
        </p:txBody>
      </p:sp>
      <p:sp>
        <p:nvSpPr>
          <p:cNvPr id="10" name="">
            <a:extLst xmlns:a="http://schemas.openxmlformats.org/drawingml/2006/main">
              <a:ext uri="{FF2B5EF4-FFF2-40B4-BE49-F238E27FC236}">
                <a16:creationId xmlns:a16="http://schemas.microsoft.com/office/drawing/2014/main" id="{049916B1-39F5-4C1F-8FCF-F8F907CAE18C}"/>
              </a:ext>
            </a:extLst>
          </p:cNvPr>
          <p:cNvSpPr>
            <a:spLocks xmlns:a="http://schemas.openxmlformats.org/drawingml/2006/main" noGrp="1"/>
          </p:cNvSpPr>
          <p:nvPr/>
        </p:nvSpPr>
        <p:spPr>
          <a:xfrm xmlns:a="http://schemas.openxmlformats.org/drawingml/2006/main">
            <a:off x="3619500" y="45815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Model Context Protocol tool specification.</a:t>
            </a:r>
          </a:p>
        </p:txBody>
      </p:sp>
      <p:sp>
        <p:nvSpPr>
          <p:cNvPr id="11" name="">
            <a:extLst xmlns:a="http://schemas.openxmlformats.org/drawingml/2006/main">
              <a:ext uri="{FF2B5EF4-FFF2-40B4-BE49-F238E27FC236}">
                <a16:creationId xmlns:a16="http://schemas.microsoft.com/office/drawing/2014/main" id="{66D89A22-E6E8-49E9-A50C-1B9A4D803F7A}"/>
              </a:ext>
            </a:extLst>
          </p:cNvPr>
          <p:cNvSpPr>
            <a:spLocks xmlns:a="http://schemas.openxmlformats.org/drawingml/2006/main" noGrp="1"/>
          </p:cNvSpPr>
          <p:nvPr/>
        </p:nvSpPr>
        <p:spPr>
          <a:xfrm xmlns:a="http://schemas.openxmlformats.org/drawingml/2006/main">
            <a:off x="695325" y="53054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Business examples</a:t>
            </a:r>
          </a:p>
        </p:txBody>
      </p:sp>
      <p:sp>
        <p:nvSpPr>
          <p:cNvPr id="12" name="">
            <a:extLst xmlns:a="http://schemas.openxmlformats.org/drawingml/2006/main">
              <a:ext uri="{FF2B5EF4-FFF2-40B4-BE49-F238E27FC236}">
                <a16:creationId xmlns:a16="http://schemas.microsoft.com/office/drawing/2014/main" id="{E212C552-D00C-460F-843C-457A3208F2A8}"/>
              </a:ext>
            </a:extLst>
          </p:cNvPr>
          <p:cNvSpPr>
            <a:spLocks xmlns:a="http://schemas.openxmlformats.org/drawingml/2006/main" noGrp="1"/>
          </p:cNvSpPr>
          <p:nvPr/>
        </p:nvSpPr>
        <p:spPr>
          <a:xfrm xmlns:a="http://schemas.openxmlformats.org/drawingml/2006/main">
            <a:off x="3619500" y="53054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Original designs and explicitly illustrative capacity assumptions.</a:t>
            </a:r>
          </a:p>
        </p:txBody>
      </p:sp>
      <p:sp>
        <p:nvSpPr>
          <p:cNvPr id="13" name="">
            <a:extLst xmlns:a="http://schemas.openxmlformats.org/drawingml/2006/main">
              <a:ext uri="{FF2B5EF4-FFF2-40B4-BE49-F238E27FC236}">
                <a16:creationId xmlns:a16="http://schemas.microsoft.com/office/drawing/2014/main" id="{D3490599-4545-4CED-9F69-2599ED628A8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Reviewed September 2026 · no endorsement by cited organizations</a:t>
            </a:r>
          </a:p>
        </p:txBody>
      </p:sp>
      <p:sp>
        <p:nvSpPr>
          <p:cNvPr id="14" name="">
            <a:extLst xmlns:a="http://schemas.openxmlformats.org/drawingml/2006/main">
              <a:ext uri="{FF2B5EF4-FFF2-40B4-BE49-F238E27FC236}">
                <a16:creationId xmlns:a16="http://schemas.microsoft.com/office/drawing/2014/main" id="{5AD1E9A9-DD88-41D2-9F4F-4BFEBDF267E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16C43804-92CC-4596-BD08-DBA75740345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6" name="">
            <a:extLst xmlns:a="http://schemas.openxmlformats.org/drawingml/2006/main">
              <a:ext uri="{FF2B5EF4-FFF2-40B4-BE49-F238E27FC236}">
                <a16:creationId xmlns:a16="http://schemas.microsoft.com/office/drawing/2014/main" id="{1D454BF3-E9C0-4626-A787-8FE6856372D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33 / 34</a:t>
            </a:r>
          </a:p>
        </p:txBody>
      </p:sp>
    </p:spTree>
    <p:extLst>
      <p:ext uri="{BB962C8B-B14F-4D97-AF65-F5344CB8AC3E}">
        <p14:creationId xmlns:p14="http://schemas.microsoft.com/office/powerpoint/2010/main" val="758404052"/>
      </p:ext>
    </p:extLst>
  </p:cSld>
</p:sld>
</file>

<file path=ppt/slides/slide3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9cee71f7e83494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d9eb61067824e20"/>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653F072-B5EF-4F23-913A-23A78A6105F6}"/>
              </a:ext>
            </a:extLst>
          </p:cNvPr>
          <p:cNvSpPr>
            <a:spLocks xmlns:a="http://schemas.openxmlformats.org/drawingml/2006/main" noGrp="1"/>
          </p:cNvSpPr>
          <p:nvPr/>
        </p:nvSpPr>
        <p:spPr>
          <a:xfrm xmlns:a="http://schemas.openxmlformats.org/drawingml/2006/main">
            <a:off x="666750" y="1657350"/>
            <a:ext cx="108585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Build your education</a:t>
            </a:r>
          </a:p>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application with Cortex AI OS</a:t>
            </a:r>
          </a:p>
        </p:txBody>
      </p:sp>
      <p:sp>
        <p:nvSpPr>
          <p:cNvPr id="4" name="">
            <a:extLst xmlns:a="http://schemas.openxmlformats.org/drawingml/2006/main">
              <a:ext uri="{FF2B5EF4-FFF2-40B4-BE49-F238E27FC236}">
                <a16:creationId xmlns:a16="http://schemas.microsoft.com/office/drawing/2014/main" id="{66049652-7119-4A49-B61C-FB4440EE3559}"/>
              </a:ext>
            </a:extLst>
          </p:cNvPr>
          <p:cNvSpPr>
            <a:spLocks xmlns:a="http://schemas.openxmlformats.org/drawingml/2006/main" noGrp="1"/>
          </p:cNvSpPr>
          <p:nvPr/>
        </p:nvSpPr>
        <p:spPr>
          <a:xfrm xmlns:a="http://schemas.openxmlformats.org/drawingml/2006/main">
            <a:off x="695325" y="3562350"/>
            <a:ext cx="10287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Connect your expertise, agents and systems.</a:t>
            </a:r>
          </a:p>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Make governance part of the work.</a:t>
            </a:r>
          </a:p>
        </p:txBody>
      </p:sp>
      <p:sp>
        <p:nvSpPr>
          <p:cNvPr id="5" name="">
            <a:extLst xmlns:a="http://schemas.openxmlformats.org/drawingml/2006/main">
              <a:ext uri="{FF2B5EF4-FFF2-40B4-BE49-F238E27FC236}">
                <a16:creationId xmlns:a16="http://schemas.microsoft.com/office/drawing/2014/main" id="{C2E6FFA4-B58C-4C86-B772-F67D4AE8B444}"/>
              </a:ext>
            </a:extLst>
          </p:cNvPr>
          <p:cNvSpPr>
            <a:spLocks xmlns:a="http://schemas.openxmlformats.org/drawingml/2006/main" noGrp="1"/>
          </p:cNvSpPr>
          <p:nvPr/>
        </p:nvSpPr>
        <p:spPr>
          <a:xfrm xmlns:a="http://schemas.openxmlformats.org/drawingml/2006/main">
            <a:off x="695325" y="49244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feb7c1d9658d46f9"/>
              </a:rPr>
              <a:t>Genellipse.com</a:t>
            </a:r>
          </a:p>
        </p:txBody>
      </p:sp>
      <p:sp>
        <p:nvSpPr>
          <p:cNvPr id="6" name="">
            <a:extLst xmlns:a="http://schemas.openxmlformats.org/drawingml/2006/main">
              <a:ext uri="{FF2B5EF4-FFF2-40B4-BE49-F238E27FC236}">
                <a16:creationId xmlns:a16="http://schemas.microsoft.com/office/drawing/2014/main" id="{217F9848-7AA6-4338-A1CE-5A161ECB5409}"/>
              </a:ext>
            </a:extLst>
          </p:cNvPr>
          <p:cNvSpPr>
            <a:spLocks xmlns:a="http://schemas.openxmlformats.org/drawingml/2006/main" noGrp="1"/>
          </p:cNvSpPr>
          <p:nvPr/>
        </p:nvSpPr>
        <p:spPr>
          <a:xfrm xmlns:a="http://schemas.openxmlformats.org/drawingml/2006/main">
            <a:off x="5810250" y="49244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eee289d865e34a2b"/>
              </a:rPr>
              <a:t>info@genellipse.com</a:t>
            </a:r>
          </a:p>
        </p:txBody>
      </p:sp>
      <p:sp>
        <p:nvSpPr>
          <p:cNvPr id="7" name="">
            <a:extLst xmlns:a="http://schemas.openxmlformats.org/drawingml/2006/main">
              <a:ext uri="{FF2B5EF4-FFF2-40B4-BE49-F238E27FC236}">
                <a16:creationId xmlns:a16="http://schemas.microsoft.com/office/drawing/2014/main" id="{5BFAC147-564A-485C-9DFA-410CF953EA9F}"/>
              </a:ext>
            </a:extLst>
          </p:cNvPr>
          <p:cNvSpPr>
            <a:spLocks xmlns:a="http://schemas.openxmlformats.org/drawingml/2006/main" noGrp="1"/>
          </p:cNvSpPr>
          <p:nvPr/>
        </p:nvSpPr>
        <p:spPr>
          <a:xfrm xmlns:a="http://schemas.openxmlformats.org/drawingml/2006/main">
            <a:off x="695325" y="5638800"/>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88945"/>
                </a:solidFill>
                <a:latin typeface="Liberation Sans"/>
                <a:ea typeface="Liberation Sans"/>
                <a:cs typeface="Liberation Sans"/>
              </a:defRPr>
            </a:pPr>
            <a:r>
              <a:rPr sz="2100" b="0">
                <a:solidFill>
                  <a:srgbClr val="B88945"/>
                </a:solidFill>
                <a:latin typeface="Liberation Sans"/>
                <a:ea typeface="Liberation Sans"/>
                <a:cs typeface="Liberation Sans"/>
                <a:hlinkClick xmlns:r="http://schemas.openxmlformats.org/officeDocument/2006/relationships" r:id="R14798e2445184713"/>
              </a:rPr>
              <a:t>Explore Cortex AI</a:t>
            </a:r>
          </a:p>
        </p:txBody>
      </p:sp>
      <p:sp>
        <p:nvSpPr>
          <p:cNvPr id="8" name="">
            <a:extLst xmlns:a="http://schemas.openxmlformats.org/drawingml/2006/main">
              <a:ext uri="{FF2B5EF4-FFF2-40B4-BE49-F238E27FC236}">
                <a16:creationId xmlns:a16="http://schemas.microsoft.com/office/drawing/2014/main" id="{AB97F097-5006-479F-8FDA-46A90F11E1E6}"/>
              </a:ext>
            </a:extLst>
          </p:cNvPr>
          <p:cNvSpPr>
            <a:spLocks xmlns:a="http://schemas.openxmlformats.org/drawingml/2006/main" noGrp="1"/>
          </p:cNvSpPr>
          <p:nvPr/>
        </p:nvSpPr>
        <p:spPr>
          <a:xfrm xmlns:a="http://schemas.openxmlformats.org/drawingml/2006/main">
            <a:off x="8858250" y="5657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B88945"/>
                </a:solidFill>
                <a:latin typeface="Liberation Sans"/>
                <a:ea typeface="Liberation Sans"/>
                <a:cs typeface="Liberation Sans"/>
              </a:defRPr>
            </a:pPr>
            <a:r>
              <a:rPr sz="1650" b="0">
                <a:solidFill>
                  <a:srgbClr val="B88945"/>
                </a:solidFill>
                <a:latin typeface="Liberation Sans"/>
                <a:ea typeface="Liberation Sans"/>
                <a:cs typeface="Liberation Sans"/>
                <a:hlinkClick xmlns:ns0="http://schemas.openxmlformats.org/officeDocument/2006/relationships" action="ppaction://hlinksldjump" ns0:id="rIdInsuranceStory3"/>
              </a:rPr>
              <a:t>Back to contents</a:t>
            </a:r>
          </a:p>
        </p:txBody>
      </p:sp>
      <p:sp>
        <p:nvSpPr>
          <p:cNvPr id="9" name="">
            <a:extLst xmlns:a="http://schemas.openxmlformats.org/drawingml/2006/main">
              <a:ext uri="{FF2B5EF4-FFF2-40B4-BE49-F238E27FC236}">
                <a16:creationId xmlns:a16="http://schemas.microsoft.com/office/drawing/2014/main" id="{7173E160-C690-45CE-A182-C07677B68C3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Contact Genellipse to define the first application</a:t>
            </a:r>
          </a:p>
        </p:txBody>
      </p:sp>
      <p:sp>
        <p:nvSpPr>
          <p:cNvPr id="10" name="">
            <a:extLst xmlns:a="http://schemas.openxmlformats.org/drawingml/2006/main">
              <a:ext uri="{FF2B5EF4-FFF2-40B4-BE49-F238E27FC236}">
                <a16:creationId xmlns:a16="http://schemas.microsoft.com/office/drawing/2014/main" id="{C71EFFCC-9A64-49A3-8658-920450F92C0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AAE95448-9468-419E-B4F1-724E11C4AB4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34 / 34</a:t>
            </a:r>
          </a:p>
        </p:txBody>
      </p:sp>
    </p:spTree>
    <p:extLst>
      <p:ext uri="{BB962C8B-B14F-4D97-AF65-F5344CB8AC3E}">
        <p14:creationId xmlns:p14="http://schemas.microsoft.com/office/powerpoint/2010/main" val="12154301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2026-09-27T18:23:35.3290000Z</dcterms:created>
  <dcterms:modified xsi:type="dcterms:W3CDTF">2026-09-27T18:23:35.3290000Z</dcterms:modified>
</coreProperties>
</file>