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charts/chart1.xml" ContentType="application/vnd.openxmlformats-officedocument.drawingml.chart+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71c293730bff4ce7" /><Relationship Type="http://schemas.openxmlformats.org/officeDocument/2006/relationships/extended-properties" Target="/docProps/app.xml" Id="R351d0754d88e4774" /><Relationship Type="http://schemas.openxmlformats.org/officeDocument/2006/relationships/officeDocument" Target="/ppt/presentation.xml" Id="R0646be44333f4745" /></Relationships>
</file>

<file path=ppt/presentation.xml><?xml version="1.0" encoding="utf-8"?>
<p:presentation xmlns:p="http://schemas.openxmlformats.org/presentationml/2006/main">
  <p:sldMasterIdLst>
    <p:sldMasterId xmlns:r="http://schemas.openxmlformats.org/officeDocument/2006/relationships" id="2147483648" r:id="R060b24694b614b11"/>
  </p:sldMasterIdLst>
  <p:notesMasterIdLst>
    <p:notesMasterId xmlns:r="http://schemas.openxmlformats.org/officeDocument/2006/relationships" r:id="R34746e4faa6644b7"/>
  </p:notesMasterIdLst>
  <p:sldIdLst>
    <p:sldId xmlns:r="http://schemas.openxmlformats.org/officeDocument/2006/relationships" id="256" r:id="R134ebc216eb24565"/>
    <p:sldId xmlns:r="http://schemas.openxmlformats.org/officeDocument/2006/relationships" id="257" r:id="R1bc7fb7430e04710"/>
    <p:sldId xmlns:r="http://schemas.openxmlformats.org/officeDocument/2006/relationships" id="258" r:id="R16fde76de1e84116"/>
    <p:sldId xmlns:r="http://schemas.openxmlformats.org/officeDocument/2006/relationships" id="259" r:id="R33b926412c0b413a"/>
    <p:sldId xmlns:r="http://schemas.openxmlformats.org/officeDocument/2006/relationships" id="260" r:id="R20c9d24daa814973"/>
    <p:sldId xmlns:r="http://schemas.openxmlformats.org/officeDocument/2006/relationships" id="261" r:id="R209f5ddaff804d36"/>
    <p:sldId xmlns:r="http://schemas.openxmlformats.org/officeDocument/2006/relationships" id="262" r:id="R54dbd7da1f6a4157"/>
    <p:sldId xmlns:r="http://schemas.openxmlformats.org/officeDocument/2006/relationships" id="263" r:id="Rd9ec91dcadb9456f"/>
    <p:sldId xmlns:r="http://schemas.openxmlformats.org/officeDocument/2006/relationships" id="264" r:id="R41dd9df8217843c9"/>
    <p:sldId xmlns:r="http://schemas.openxmlformats.org/officeDocument/2006/relationships" id="265" r:id="R43cafda655d54942"/>
    <p:sldId xmlns:r="http://schemas.openxmlformats.org/officeDocument/2006/relationships" id="266" r:id="R450e9d260b574265"/>
    <p:sldId xmlns:r="http://schemas.openxmlformats.org/officeDocument/2006/relationships" id="267" r:id="R021dde46be844a22"/>
    <p:sldId xmlns:r="http://schemas.openxmlformats.org/officeDocument/2006/relationships" id="268" r:id="Rd87de294c68d4142"/>
    <p:sldId xmlns:r="http://schemas.openxmlformats.org/officeDocument/2006/relationships" id="269" r:id="Rf88222ebadda4194"/>
    <p:sldId xmlns:r="http://schemas.openxmlformats.org/officeDocument/2006/relationships" id="270" r:id="R91817d102a7a47e2"/>
    <p:sldId xmlns:r="http://schemas.openxmlformats.org/officeDocument/2006/relationships" id="271" r:id="R4e9fe78960244c23"/>
    <p:sldId xmlns:r="http://schemas.openxmlformats.org/officeDocument/2006/relationships" id="272" r:id="R5e147caec065484c"/>
    <p:sldId xmlns:r="http://schemas.openxmlformats.org/officeDocument/2006/relationships" id="273" r:id="Raaaef83f391c4c33"/>
    <p:sldId xmlns:r="http://schemas.openxmlformats.org/officeDocument/2006/relationships" id="274" r:id="R46399aba92554f7c"/>
    <p:sldId xmlns:r="http://schemas.openxmlformats.org/officeDocument/2006/relationships" id="275" r:id="R63d41cc7f8fe4652"/>
    <p:sldId xmlns:r="http://schemas.openxmlformats.org/officeDocument/2006/relationships" id="276" r:id="R31ba540ca00c4499"/>
    <p:sldId xmlns:r="http://schemas.openxmlformats.org/officeDocument/2006/relationships" id="277" r:id="R650f02045bff4ae6"/>
    <p:sldId xmlns:r="http://schemas.openxmlformats.org/officeDocument/2006/relationships" id="278" r:id="Rd75f5a7851a6499d"/>
    <p:sldId xmlns:r="http://schemas.openxmlformats.org/officeDocument/2006/relationships" id="279" r:id="Rc2815d65ed064bd5"/>
    <p:sldId xmlns:r="http://schemas.openxmlformats.org/officeDocument/2006/relationships" id="280" r:id="Ra0e315443975480f"/>
    <p:sldId xmlns:r="http://schemas.openxmlformats.org/officeDocument/2006/relationships" id="281" r:id="R06dda6818a2b4c59"/>
    <p:sldId xmlns:r="http://schemas.openxmlformats.org/officeDocument/2006/relationships" id="282" r:id="R3ca60c3b47aa45cd"/>
    <p:sldId xmlns:r="http://schemas.openxmlformats.org/officeDocument/2006/relationships" id="283" r:id="R12360e54ed0e4969"/>
    <p:sldId xmlns:r="http://schemas.openxmlformats.org/officeDocument/2006/relationships" id="284" r:id="R25ad8c8f36114892"/>
    <p:sldId xmlns:r="http://schemas.openxmlformats.org/officeDocument/2006/relationships" id="285" r:id="Ra46612112c6a4059"/>
    <p:sldId xmlns:r="http://schemas.openxmlformats.org/officeDocument/2006/relationships" id="286" r:id="R91138341af7b4f7e"/>
    <p:sldId xmlns:r="http://schemas.openxmlformats.org/officeDocument/2006/relationships" id="287" r:id="R9c24b0e170af4b16"/>
    <p:sldId xmlns:r="http://schemas.openxmlformats.org/officeDocument/2006/relationships" id="288" r:id="Rc3c0ba98beca46fd"/>
    <p:sldId xmlns:r="http://schemas.openxmlformats.org/officeDocument/2006/relationships" id="289" r:id="Rf4cb75ef27be4f8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d8bb296807a4013" /><Relationship Type="http://schemas.openxmlformats.org/officeDocument/2006/relationships/slideMaster" Target="/ppt/slideMasters/slideMaster1.xml" Id="R060b24694b614b11" /><Relationship Type="http://schemas.openxmlformats.org/officeDocument/2006/relationships/notesMaster" Target="/ppt/notesMasters/notesMaster1.xml" Id="R34746e4faa6644b7" /><Relationship Type="http://schemas.openxmlformats.org/officeDocument/2006/relationships/presProps" Target="/ppt/presProps.xml" Id="R7446bffe761b4448" /><Relationship Type="http://schemas.openxmlformats.org/officeDocument/2006/relationships/tableStyles" Target="/ppt/tableStyles.xml" Id="R1abd9a2c8d7f4a8c" /><Relationship Type="http://schemas.openxmlformats.org/officeDocument/2006/relationships/slide" Target="/ppt/slides/slide1.xml" Id="R134ebc216eb24565" /><Relationship Type="http://schemas.openxmlformats.org/officeDocument/2006/relationships/slide" Target="/ppt/slides/slide2.xml" Id="R1bc7fb7430e04710" /><Relationship Type="http://schemas.openxmlformats.org/officeDocument/2006/relationships/slide" Target="/ppt/slides/slide3.xml" Id="R16fde76de1e84116" /><Relationship Type="http://schemas.openxmlformats.org/officeDocument/2006/relationships/slide" Target="/ppt/slides/slide4.xml" Id="R33b926412c0b413a" /><Relationship Type="http://schemas.openxmlformats.org/officeDocument/2006/relationships/slide" Target="/ppt/slides/slide5.xml" Id="R20c9d24daa814973" /><Relationship Type="http://schemas.openxmlformats.org/officeDocument/2006/relationships/slide" Target="/ppt/slides/slide6.xml" Id="R209f5ddaff804d36" /><Relationship Type="http://schemas.openxmlformats.org/officeDocument/2006/relationships/slide" Target="/ppt/slides/slide7.xml" Id="R54dbd7da1f6a4157" /><Relationship Type="http://schemas.openxmlformats.org/officeDocument/2006/relationships/slide" Target="/ppt/slides/slide8.xml" Id="Rd9ec91dcadb9456f" /><Relationship Type="http://schemas.openxmlformats.org/officeDocument/2006/relationships/slide" Target="/ppt/slides/slide9.xml" Id="R41dd9df8217843c9" /><Relationship Type="http://schemas.openxmlformats.org/officeDocument/2006/relationships/slide" Target="/ppt/slides/slide10.xml" Id="R43cafda655d54942" /><Relationship Type="http://schemas.openxmlformats.org/officeDocument/2006/relationships/slide" Target="/ppt/slides/slide11.xml" Id="R450e9d260b574265" /><Relationship Type="http://schemas.openxmlformats.org/officeDocument/2006/relationships/slide" Target="/ppt/slides/slide12.xml" Id="R021dde46be844a22" /><Relationship Type="http://schemas.openxmlformats.org/officeDocument/2006/relationships/slide" Target="/ppt/slides/slide13.xml" Id="Rd87de294c68d4142" /><Relationship Type="http://schemas.openxmlformats.org/officeDocument/2006/relationships/slide" Target="/ppt/slides/slide14.xml" Id="Rf88222ebadda4194" /><Relationship Type="http://schemas.openxmlformats.org/officeDocument/2006/relationships/slide" Target="/ppt/slides/slide15.xml" Id="R91817d102a7a47e2" /><Relationship Type="http://schemas.openxmlformats.org/officeDocument/2006/relationships/slide" Target="/ppt/slides/slide16.xml" Id="R4e9fe78960244c23" /><Relationship Type="http://schemas.openxmlformats.org/officeDocument/2006/relationships/slide" Target="/ppt/slides/slide17.xml" Id="R5e147caec065484c" /><Relationship Type="http://schemas.openxmlformats.org/officeDocument/2006/relationships/slide" Target="/ppt/slides/slide18.xml" Id="Raaaef83f391c4c33" /><Relationship Type="http://schemas.openxmlformats.org/officeDocument/2006/relationships/slide" Target="/ppt/slides/slide19.xml" Id="R46399aba92554f7c" /><Relationship Type="http://schemas.openxmlformats.org/officeDocument/2006/relationships/slide" Target="/ppt/slides/slide20.xml" Id="R63d41cc7f8fe4652" /><Relationship Type="http://schemas.openxmlformats.org/officeDocument/2006/relationships/slide" Target="/ppt/slides/slide21.xml" Id="R31ba540ca00c4499" /><Relationship Type="http://schemas.openxmlformats.org/officeDocument/2006/relationships/slide" Target="/ppt/slides/slide22.xml" Id="R650f02045bff4ae6" /><Relationship Type="http://schemas.openxmlformats.org/officeDocument/2006/relationships/slide" Target="/ppt/slides/slide23.xml" Id="Rd75f5a7851a6499d" /><Relationship Type="http://schemas.openxmlformats.org/officeDocument/2006/relationships/slide" Target="/ppt/slides/slide24.xml" Id="Rc2815d65ed064bd5" /><Relationship Type="http://schemas.openxmlformats.org/officeDocument/2006/relationships/slide" Target="/ppt/slides/slide25.xml" Id="Ra0e315443975480f" /><Relationship Type="http://schemas.openxmlformats.org/officeDocument/2006/relationships/slide" Target="/ppt/slides/slide26.xml" Id="R06dda6818a2b4c59" /><Relationship Type="http://schemas.openxmlformats.org/officeDocument/2006/relationships/slide" Target="/ppt/slides/slide27.xml" Id="R3ca60c3b47aa45cd" /><Relationship Type="http://schemas.openxmlformats.org/officeDocument/2006/relationships/slide" Target="/ppt/slides/slide28.xml" Id="R12360e54ed0e4969" /><Relationship Type="http://schemas.openxmlformats.org/officeDocument/2006/relationships/slide" Target="/ppt/slides/slide29.xml" Id="R25ad8c8f36114892" /><Relationship Type="http://schemas.openxmlformats.org/officeDocument/2006/relationships/slide" Target="/ppt/slides/slide30.xml" Id="Ra46612112c6a4059" /><Relationship Type="http://schemas.openxmlformats.org/officeDocument/2006/relationships/slide" Target="/ppt/slides/slide31.xml" Id="R91138341af7b4f7e" /><Relationship Type="http://schemas.openxmlformats.org/officeDocument/2006/relationships/slide" Target="/ppt/slides/slide32.xml" Id="R9c24b0e170af4b16" /><Relationship Type="http://schemas.openxmlformats.org/officeDocument/2006/relationships/slide" Target="/ppt/slides/slide33.xml" Id="Rc3c0ba98beca46fd" /><Relationship Type="http://schemas.openxmlformats.org/officeDocument/2006/relationships/slide" Target="/ppt/slides/slide34.xml" Id="Rf4cb75ef27be4f8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79b8354487c47e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a5ce7d8392249fb" /><Relationship Type="http://schemas.openxmlformats.org/officeDocument/2006/relationships/notesMaster" Target="/ppt/notesMasters/notesMaster1.xml" Id="R61680057078347a9" /></Relationships>
</file>

<file path=ppt/notesSlides/_rels/notesSlide2.xml.rels>&#65279;<?xml version="1.0" encoding="utf-8"?><Relationships xmlns="http://schemas.openxmlformats.org/package/2006/relationships"><Relationship Type="http://schemas.openxmlformats.org/officeDocument/2006/relationships/slide" Target="/ppt/slides/slide2.xml" Id="Rb9644261734943ac" /><Relationship Type="http://schemas.openxmlformats.org/officeDocument/2006/relationships/notesMaster" Target="/ppt/notesMasters/notesMaster1.xml" Id="Ra46d7b8db1764995" /></Relationships>
</file>

<file path=ppt/notesSlides/_rels/notesSlide3.xml.rels>&#65279;<?xml version="1.0" encoding="utf-8"?><Relationships xmlns="http://schemas.openxmlformats.org/package/2006/relationships"><Relationship Type="http://schemas.openxmlformats.org/officeDocument/2006/relationships/slide" Target="/ppt/slides/slide3.xml" Id="R8335c4f9d7cf4cf6" /><Relationship Type="http://schemas.openxmlformats.org/officeDocument/2006/relationships/notesMaster" Target="/ppt/notesMasters/notesMaster1.xml" Id="R3f2ef11377e5435f" /></Relationships>
</file>

<file path=ppt/notesSlides/_rels/notesSlide4.xml.rels>&#65279;<?xml version="1.0" encoding="utf-8"?><Relationships xmlns="http://schemas.openxmlformats.org/package/2006/relationships"><Relationship Type="http://schemas.openxmlformats.org/officeDocument/2006/relationships/slide" Target="/ppt/slides/slide4.xml" Id="R7fbbe3de4862409d" /><Relationship Type="http://schemas.openxmlformats.org/officeDocument/2006/relationships/notesMaster" Target="/ppt/notesMasters/notesMaster1.xml" Id="Rd6ad52fd360c4d64" /></Relationships>
</file>

<file path=ppt/notesSlides/_rels/notesSlide5.xml.rels>&#65279;<?xml version="1.0" encoding="utf-8"?><Relationships xmlns="http://schemas.openxmlformats.org/package/2006/relationships"><Relationship Type="http://schemas.openxmlformats.org/officeDocument/2006/relationships/slide" Target="/ppt/slides/slide5.xml" Id="Ra4c67342f9514498" /><Relationship Type="http://schemas.openxmlformats.org/officeDocument/2006/relationships/notesMaster" Target="/ppt/notesMasters/notesMaster1.xml" Id="R10db4d97a1724afa" /></Relationships>
</file>

<file path=ppt/notesSlides/_rels/notesSlide6.xml.rels>&#65279;<?xml version="1.0" encoding="utf-8"?><Relationships xmlns="http://schemas.openxmlformats.org/package/2006/relationships"><Relationship Type="http://schemas.openxmlformats.org/officeDocument/2006/relationships/slide" Target="/ppt/slides/slide6.xml" Id="R4242aab8d8ad4699" /><Relationship Type="http://schemas.openxmlformats.org/officeDocument/2006/relationships/notesMaster" Target="/ppt/notesMasters/notesMaster1.xml" Id="R4c40c6030dc24e54" /></Relationships>
</file>

<file path=ppt/notesSlides/_rels/notesSlide7.xml.rels>&#65279;<?xml version="1.0" encoding="utf-8"?><Relationships xmlns="http://schemas.openxmlformats.org/package/2006/relationships"><Relationship Type="http://schemas.openxmlformats.org/officeDocument/2006/relationships/slide" Target="/ppt/slides/slide7.xml" Id="R2a0e2624c73643a8" /><Relationship Type="http://schemas.openxmlformats.org/officeDocument/2006/relationships/notesMaster" Target="/ppt/notesMasters/notesMaster1.xml" Id="Rf47c742498b046f9" /></Relationships>
</file>

<file path=ppt/notesSlides/_rels/notesSlide8.xml.rels>&#65279;<?xml version="1.0" encoding="utf-8"?><Relationships xmlns="http://schemas.openxmlformats.org/package/2006/relationships"><Relationship Type="http://schemas.openxmlformats.org/officeDocument/2006/relationships/slide" Target="/ppt/slides/slide8.xml" Id="R948c026c34ae4506" /><Relationship Type="http://schemas.openxmlformats.org/officeDocument/2006/relationships/notesMaster" Target="/ppt/notesMasters/notesMaster1.xml" Id="R94a06144ff56469c" /></Relationships>
</file>

<file path=ppt/notesSlides/_rels/notesSlide9.xml.rels>&#65279;<?xml version="1.0" encoding="utf-8"?><Relationships xmlns="http://schemas.openxmlformats.org/package/2006/relationships"><Relationship Type="http://schemas.openxmlformats.org/officeDocument/2006/relationships/slide" Target="/ppt/slides/slide9.xml" Id="R7e3ecf0d1a5344a4" /><Relationship Type="http://schemas.openxmlformats.org/officeDocument/2006/relationships/notesMaster" Target="/ppt/notesMasters/notesMaster1.xml" Id="R8d27354533c94b5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5d0d7972c684189" /><Relationship Type="http://schemas.openxmlformats.org/officeDocument/2006/relationships/notesMaster" Target="/ppt/notesMasters/notesMaster1.xml" Id="R4d49fcbc65a3438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2aa858308744f5e" /><Relationship Type="http://schemas.openxmlformats.org/officeDocument/2006/relationships/notesMaster" Target="/ppt/notesMasters/notesMaster1.xml" Id="R1991057be24046a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b9d67fe78094d51" /><Relationship Type="http://schemas.openxmlformats.org/officeDocument/2006/relationships/notesMaster" Target="/ppt/notesMasters/notesMaster1.xml" Id="Rfc2cd11f071c4a1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bd3510a4267480b" /><Relationship Type="http://schemas.openxmlformats.org/officeDocument/2006/relationships/notesMaster" Target="/ppt/notesMasters/notesMaster1.xml" Id="Race59d55b07b4c6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d236768741d4b75" /><Relationship Type="http://schemas.openxmlformats.org/officeDocument/2006/relationships/notesMaster" Target="/ppt/notesMasters/notesMaster1.xml" Id="Rf25395db8ed24d5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4d0f6b8ec6b4ec8" /><Relationship Type="http://schemas.openxmlformats.org/officeDocument/2006/relationships/notesMaster" Target="/ppt/notesMasters/notesMaster1.xml" Id="Ra3bd8da75c494f2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9d6e477002e4ddc" /><Relationship Type="http://schemas.openxmlformats.org/officeDocument/2006/relationships/notesMaster" Target="/ppt/notesMasters/notesMaster1.xml" Id="R35940b6ab6fe4cd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8614d606bf64a36" /><Relationship Type="http://schemas.openxmlformats.org/officeDocument/2006/relationships/notesMaster" Target="/ppt/notesMasters/notesMaster1.xml" Id="Rb48f6d74bb7641e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608fcccd0634f3a" /><Relationship Type="http://schemas.openxmlformats.org/officeDocument/2006/relationships/notesMaster" Target="/ppt/notesMasters/notesMaster1.xml" Id="R211e4cab1bcc404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df6abb77f32480b" /><Relationship Type="http://schemas.openxmlformats.org/officeDocument/2006/relationships/notesMaster" Target="/ppt/notesMasters/notesMaster1.xml" Id="Rd5d8f148a48f47e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9793334d7564418" /><Relationship Type="http://schemas.openxmlformats.org/officeDocument/2006/relationships/notesMaster" Target="/ppt/notesMasters/notesMaster1.xml" Id="Re48264f82154471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f19d9d7a1924e2f" /><Relationship Type="http://schemas.openxmlformats.org/officeDocument/2006/relationships/notesMaster" Target="/ppt/notesMasters/notesMaster1.xml" Id="Rb69171be7aa944e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f12b6011d664eca" /><Relationship Type="http://schemas.openxmlformats.org/officeDocument/2006/relationships/notesMaster" Target="/ppt/notesMasters/notesMaster1.xml" Id="R7faacc2bd6d8417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cc3c5808a9940db" /><Relationship Type="http://schemas.openxmlformats.org/officeDocument/2006/relationships/notesMaster" Target="/ppt/notesMasters/notesMaster1.xml" Id="Rd7c28d5e2a664ca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fe5588414374875" /><Relationship Type="http://schemas.openxmlformats.org/officeDocument/2006/relationships/notesMaster" Target="/ppt/notesMasters/notesMaster1.xml" Id="R5cee79bacb2149e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6255e0a04fa4ba7" /><Relationship Type="http://schemas.openxmlformats.org/officeDocument/2006/relationships/notesMaster" Target="/ppt/notesMasters/notesMaster1.xml" Id="Re2f94b8ae9ea4e2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452b2bd1ea34c37" /><Relationship Type="http://schemas.openxmlformats.org/officeDocument/2006/relationships/notesMaster" Target="/ppt/notesMasters/notesMaster1.xml" Id="R5bb2f82ed1bd4fb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c0e96936d6d4206" /><Relationship Type="http://schemas.openxmlformats.org/officeDocument/2006/relationships/notesMaster" Target="/ppt/notesMasters/notesMaster1.xml" Id="R29bab10cca01482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fe1880a43784b65" /><Relationship Type="http://schemas.openxmlformats.org/officeDocument/2006/relationships/notesMaster" Target="/ppt/notesMasters/notesMaster1.xml" Id="Refc18091b1f94c9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e14f6261fbb462b" /><Relationship Type="http://schemas.openxmlformats.org/officeDocument/2006/relationships/notesMaster" Target="/ppt/notesMasters/notesMaster1.xml" Id="Rca6d6c81d1a6439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4914a11969443d9" /><Relationship Type="http://schemas.openxmlformats.org/officeDocument/2006/relationships/notesMaster" Target="/ppt/notesMasters/notesMaster1.xml" Id="Rc4ea5959cb5d403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690738119124b8e" /><Relationship Type="http://schemas.openxmlformats.org/officeDocument/2006/relationships/notesMaster" Target="/ppt/notesMasters/notesMaster1.xml" Id="Reb3061886a744b0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cd13dd4b1774217" /><Relationship Type="http://schemas.openxmlformats.org/officeDocument/2006/relationships/notesMaster" Target="/ppt/notesMasters/notesMaster1.xml" Id="R4344459496ce4c0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5a7871d5ce14aba" /><Relationship Type="http://schemas.openxmlformats.org/officeDocument/2006/relationships/notesMaster" Target="/ppt/notesMasters/notesMaster1.xml" Id="R71846668c4dd499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b173d91c5e54ede" /><Relationship Type="http://schemas.openxmlformats.org/officeDocument/2006/relationships/notesMaster" Target="/ppt/notesMasters/notesMaster1.xml" Id="Rc4885f3a0a28492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Industry capabilities · English · September 2026</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industry scenarios in this deck describe configurable Cortex solution designs, not claims of completed customer deployments. Platform integration and policy behavior must be verified for the contracted edition.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sources reviewed September 2026. This is Genellipse’s interpretation of the industry opportunity; the cited organizations do not endorse Cortex AI. NAIC guidance expects insurers to govern AI and remain accountable for consumer decisions. Requirements depend on jurisdiction.</a:t>
            </a:r>
          </a:p>
          <a:p xmlns:a="http://schemas.openxmlformats.org/drawingml/2006/main">
            <a:r>
              <a:t/>
            </a:r>
          </a:p>
          <a:p xmlns:a="http://schemas.openxmlformats.org/drawingml/2006/main">
            <a:r>
              <a:t>Market context · sources and publication dates in speaker notes</a:t>
            </a:r>
          </a:p>
          <a:p xmlns:a="http://schemas.openxmlformats.org/drawingml/2006/main">
            <a:r>
              <a:t/>
            </a:r>
          </a:p>
          <a:p xmlns:a="http://schemas.openxmlformats.org/drawingml/2006/main">
            <a:r>
              <a:t>Sources reviewed 27 September 2026:</a:t>
            </a:r>
          </a:p>
          <a:p xmlns:a="http://schemas.openxmlformats.org/drawingml/2006/main">
            <a:r>
              <a:t>https://content.naic.org/insurance-topics/artificial-intelligence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Platform descriptions are based on Cortex public product materials and user-provided positioning. Specific modules, connectors, deployment options and support are confirmed for the engagement. This deck does not present Claims or KYC/AML packs as shipping products.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application is the user-facing experience around one or more solutions. Customer-specific packaging may require application development and integration work. Agent coordination must define state, timeouts, retries and human ownership.</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Genellipse solution designs for discovery and configuration. They do not imply that all listed workflows are packaged, deployed or certified. Baselines and target metrics are agreed with the business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Single-agent adoption can begin without granting write permissions. Provide document dates, source identifiers and extraction confidence. Missing evidence is an explicit outcome, not a reason to guess.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MCP exposes tools but does not itself provide business authorization. Verify user identity, per-tool policy and transaction semantics. Retries must not duplicate a financial or operational action.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Submission, policy forms and approved guidelines. Output: Evidence-backed underwriting file and referral.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No autonomous decline, pricing or medical judgment; cite missing and contradictory evidence.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Expiring policy and current account evidence. Output: Renewal worklist and approved communication.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Coverage changes require licensed or delegated authority; bind only through approved systems.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Inputs: Verified request and policy record. Output: Controlled service transaction and receipt. Each agent has a bounded role. The orchestrator records state, failed dependencies and an escalation owner. This is a configurable industry solution design, not an assertion of an out-of-box production pack.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queue time, active work, rework and reviewer corrections separately. Review a representative sample against the existing process before wider release. Ambiguous instructions, beneficiaries or high-risk changes go to a specialist.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Application packaging is solution design and delivery work. Confirm supported deployment targets, identity integration, accessibility and operational support. A policy change must be assessed across every app that uses the affected agent.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API contracts should include request identity, correlation ID, allowed fields, schema validation, rate limits and idempotency keys. MCP is a standard tool interface, not a substitute for an integration agreement or data authorization.</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MCP server approval and explicit tool allowlists are important. Do not use an empty allowlist as a deny-all assumption. Put secrets in managed connection storage and apply output validation. Event and legacy patterns describe integration design, not a claim that every adapter is prebuilt.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BYOA onboarding requires a compatible API/runtime adapter and an enforceable deployment boundary. Cortex cannot govern hidden calls made with unmanaged credentials. Validate egress, token scopes, network policy and audit completeness before claiming coverage.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Configure approval roles to preserve segregation of duties. An approval is bound to the exact proposed action and evidence version; material changes require renewed approval. Do not rely solely on an agent-generated confidence score.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Suspending an agent prevents future operations; it does not undo already committed transactions. Define compensating actions and authority separately. Control configuration is tested against realistic exception cases.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Acceptance thresholds are agreed before testing. Use held-out cases and measure false approvals and false escalations. Include subgroup and accessibility reviews where relevant. No numeric results on this slide are claimed.</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Retain only necessary information in logs; redact sensitive fields and align retention with policy. Provide business and technical dashboards that distinguish completed, escalated, failed and cancelled work.</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Track volume and case mix alongside every measure. Exclude failed cases from accepted completions, but include their costs. Separate business effects from seasonality and staffing changes. Do not use model confidence as a quality outcome.</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Assumptions: 6,000 policy service tasks per month; current average 24 minutes; target average 15.6 minutes including human review. Current hours = volume × minutes / 60 = 2400. Target = 1560. Difference = 840. Holding volume and case mix constant. No customer performance claim.</a:t>
            </a:r>
          </a:p>
          <a:p xmlns:a="http://schemas.openxmlformats.org/drawingml/2006/main">
            <a:r>
              <a:t/>
            </a:r>
          </a:p>
          <a:p xmlns:a="http://schemas.openxmlformats.org/drawingml/2006/main">
            <a:r>
              <a:t>Illustrative only · capacity is not automatically a cash saving</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Annual net benefit = annual capacity value × realization share − recurring costs. Year-one net benefit also subtracts one-time investment and applies an explicit benefit ramp. Currency, pricing and cost assumptions are agreed for the organization. Quality remediation costs belong in the model.</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Set bounded retries, deadlines and dead-letter handling. A model response is not proof that a transaction completed. Define compensating actions for partial workflows and test them with the system owner.</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illustrative delivery plan for a narrowly scoped MVP, not a promise to complete every industry use case in six weeks. Entry criteria: sponsor, approved use case, accessible data, integration owner, security review path and available reviewers.</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defence, sensitive use requires an approved hosting and accreditation route; this deck claims no classified accreditation. For every industry, agree data residency, isolation, disaster recovery and support with the deployment owner. Review every reused pack in its new context.</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supports process design, integration, agent configuration, governance setup, evaluation and adoption. The engagement confirms product capabilities, implementation dependencies and commercial terms before delivery.</a:t>
            </a:r>
          </a:p>
          <a:p xmlns:a="http://schemas.openxmlformats.org/drawingml/2006/main">
            <a:r>
              <a:t/>
            </a:r>
          </a:p>
          <a:p xmlns:a="http://schemas.openxmlformats.org/drawingml/2006/main">
            <a:r>
              <a:t>Industry solution design · scope and configuration agreed for each engagement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URLs are preserved here and on relevant slides. Product scope is based on public materials and user-provided positioning. Configurable industry applications require validation for the selected deployment. Illustrative examples are not client case studies.</a:t>
            </a:r>
          </a:p>
          <a:p xmlns:a="http://schemas.openxmlformats.org/drawingml/2006/main">
            <a:r>
              <a:t/>
            </a:r>
          </a:p>
          <a:p xmlns:a="http://schemas.openxmlformats.org/drawingml/2006/main">
            <a:r>
              <a:t>Reviewed September 2026 · no endorsement by cited organizations</a:t>
            </a:r>
          </a:p>
          <a:p xmlns:a="http://schemas.openxmlformats.org/drawingml/2006/main">
            <a:r>
              <a:t/>
            </a:r>
          </a:p>
          <a:p xmlns:a="http://schemas.openxmlformats.org/drawingml/2006/main">
            <a:r>
              <a:t>Sources reviewed 27 September 2026:</a:t>
            </a:r>
          </a:p>
          <a:p xmlns:a="http://schemas.openxmlformats.org/drawingml/2006/main">
            <a:r>
              <a:t>https://content.naic.org/insurance-topics/artificial-intelligence</a:t>
            </a:r>
          </a:p>
          <a:p xmlns:a="http://schemas.openxmlformats.org/drawingml/2006/main">
            <a:r>
              <a:t>https://www.cortexrizi.com/platform/agent-studio</a:t>
            </a:r>
          </a:p>
          <a:p xmlns:a="http://schemas.openxmlformats.org/drawingml/2006/main">
            <a:r>
              <a:t>https://www.cortexrizi.com/platform/integrations</a:t>
            </a:r>
          </a:p>
          <a:p xmlns:a="http://schemas.openxmlformats.org/drawingml/2006/main">
            <a:r>
              <a:t>https://www.cortexrizi.com/platform/mcp-gateway</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Website: https://genellipse.com | Email: info@genellipse.com | Cortex product: https://genellipse.com/products/cortex-ai</a:t>
            </a:r>
          </a:p>
          <a:p xmlns:a="http://schemas.openxmlformats.org/drawingml/2006/main">
            <a:r>
              <a:t/>
            </a:r>
          </a:p>
          <a:p xmlns:a="http://schemas.openxmlformats.org/drawingml/2006/main">
            <a:r>
              <a:t>Contact Genellipse to define the first application</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Cortex AI OS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7ea3cd6e0ac406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d114bd8b9f348be" /><Relationship Type="http://schemas.openxmlformats.org/officeDocument/2006/relationships/slideLayout" Target="/ppt/slideLayouts/slideLayout1.xml" Id="R9b245a1080d6464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b245a1080d6464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973b28db71b0458c"/><Relationship Type="http://schemas.openxmlformats.org/officeDocument/2006/relationships/image" Target="/ppt/media/image.jpeg" Id="R017fb43bddb24588"/><Relationship Type="http://schemas.openxmlformats.org/officeDocument/2006/relationships/image" Target="/ppt/media/image.png" Id="R545581ccf1604bfd"/><Relationship Type="http://schemas.openxmlformats.org/officeDocument/2006/relationships/image" Target="/ppt/media/image2.png" Id="R7aa2649e7eb54251"/><Relationship Type="http://schemas.openxmlformats.org/officeDocument/2006/relationships/notesSlide" Target="/ppt/notesSlides/notesSlide1.xml" Id="Rfe42ca0d937f412d"/><Relationship Id="rIdInsuranceStory3" Type="http://schemas.openxmlformats.org/officeDocument/2006/relationships/slide" Target="slide3.xml"/></Relationships>
</file>

<file path=ppt/slides/_rels/slide2.xml.rels><?xml version='1.0' encoding='UTF-8' standalone='yes'?>
<Relationships xmlns="http://schemas.openxmlformats.org/package/2006/relationships"><Relationship Type="http://schemas.openxmlformats.org/officeDocument/2006/relationships/slideLayout" Target="/ppt/slideLayouts/slideLayout1.xml" Id="R006e76030c964954"/><Relationship Type="http://schemas.openxmlformats.org/officeDocument/2006/relationships/image" Target="/ppt/media/image3.png" Id="Rdab0a520d5004f4b"/><Relationship Type="http://schemas.openxmlformats.org/officeDocument/2006/relationships/notesSlide" Target="/ppt/notesSlides/notesSlide2.xml" Id="Rec2459675f244c0e"/><Relationship Id="rIdInsuranceStory3" Type="http://schemas.openxmlformats.org/officeDocument/2006/relationships/slide" Target="slide3.xml"/></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1.xml" Id="R6d66e5b4556843e5"/><Relationship Type="http://schemas.openxmlformats.org/officeDocument/2006/relationships/image" Target="/ppt/media/image4.png" Id="Rb37e7d8575cb4d03"/><Relationship Type="http://schemas.openxmlformats.org/officeDocument/2006/relationships/notesSlide" Target="/ppt/notesSlides/notesSlide3.xml" Id="R4b3e84a215204e54"/><Relationship Id="rIdInsuranceStory4" Type="http://schemas.openxmlformats.org/officeDocument/2006/relationships/slide" Target="slide4.xml"/><Relationship Id="rIdInsuranceStory10" Type="http://schemas.openxmlformats.org/officeDocument/2006/relationships/slide" Target="slide10.xml"/><Relationship Id="rIdInsuranceStory19" Type="http://schemas.openxmlformats.org/officeDocument/2006/relationships/slide" Target="slide19.xml"/><Relationship Id="rIdInsuranceStory26" Type="http://schemas.openxmlformats.org/officeDocument/2006/relationships/slide" Target="slide26.xml"/><Relationship Id="rIdInsuranceStory30" Type="http://schemas.openxmlformats.org/officeDocument/2006/relationships/slide" Target="slide30.xml"/><Relationship Id="rIdInsuranceStory32" Type="http://schemas.openxmlformats.org/officeDocument/2006/relationships/slide" Target="slide32.xml"/></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1.xml" Id="Re6bb240ba32f4c66"/><Relationship Type="http://schemas.openxmlformats.org/officeDocument/2006/relationships/image" Target="/ppt/media/image5.png" Id="Rf8fe73829ddf4e56"/><Relationship Type="http://schemas.openxmlformats.org/officeDocument/2006/relationships/notesSlide" Target="/ppt/notesSlides/notesSlide4.xml" Id="R12c5526f69234216"/><Relationship Id="rIdInsuranceStory3" Type="http://schemas.openxmlformats.org/officeDocument/2006/relationships/slide" Target="slide3.xml"/></Relationships>
</file>

<file path=ppt/slides/_rels/slide5.xml.rels><?xml version='1.0' encoding='UTF-8' standalone='yes'?>
<Relationships xmlns="http://schemas.openxmlformats.org/package/2006/relationships"><Relationship Type="http://schemas.openxmlformats.org/officeDocument/2006/relationships/slideLayout" Target="/ppt/slideLayouts/slideLayout1.xml" Id="R438cd8ef8f5a4145"/><Relationship Type="http://schemas.openxmlformats.org/officeDocument/2006/relationships/image" Target="/ppt/media/image6.png" Id="R56fcef6f847c4115"/><Relationship Type="http://schemas.openxmlformats.org/officeDocument/2006/relationships/notesSlide" Target="/ppt/notesSlides/notesSlide5.xml" Id="R6ef285e8b115489e"/><Relationship Id="rIdInsuranceStory3" Type="http://schemas.openxmlformats.org/officeDocument/2006/relationships/slide" Target="slide3.xml"/></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1.xml" Id="R2a5058d7734f447a"/><Relationship Type="http://schemas.openxmlformats.org/officeDocument/2006/relationships/image" Target="/ppt/media/image7.png" Id="Rcec2a1d426084d1d"/><Relationship Type="http://schemas.openxmlformats.org/officeDocument/2006/relationships/notesSlide" Target="/ppt/notesSlides/notesSlide6.xml" Id="Re642f3ef76bc4fc6"/><Relationship Id="rIdInsuranceStory3" Type="http://schemas.openxmlformats.org/officeDocument/2006/relationships/slide" Target="slide3.xml"/></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1.xml" Id="R056419ef9b5a4c11"/><Relationship Type="http://schemas.openxmlformats.org/officeDocument/2006/relationships/image" Target="/ppt/media/image8.png" Id="Rc1a64c008c2d4952"/><Relationship Type="http://schemas.openxmlformats.org/officeDocument/2006/relationships/notesSlide" Target="/ppt/notesSlides/notesSlide7.xml" Id="R8e6c5f7d41b040da"/><Relationship Id="rIdInsuranceStory3" Type="http://schemas.openxmlformats.org/officeDocument/2006/relationships/slide" Target="slide3.xml"/></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1.xml" Id="R08217af4ec524cd8"/><Relationship Type="http://schemas.openxmlformats.org/officeDocument/2006/relationships/image" Target="/ppt/media/image9.png" Id="R0b354f56b4414717"/><Relationship Type="http://schemas.openxmlformats.org/officeDocument/2006/relationships/notesSlide" Target="/ppt/notesSlides/notesSlide8.xml" Id="Rc122587791dd4105"/><Relationship Id="rIdInsuranceStory3" Type="http://schemas.openxmlformats.org/officeDocument/2006/relationships/slide" Target="slide3.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1.xml" Id="Rb4954032b6e44906"/><Relationship Type="http://schemas.openxmlformats.org/officeDocument/2006/relationships/image" Target="/ppt/media/image10.png" Id="R64f95ed491fa47ab"/><Relationship Type="http://schemas.openxmlformats.org/officeDocument/2006/relationships/notesSlide" Target="/ppt/notesSlides/notesSlide9.xml" Id="R935737a026ba4fc0"/><Relationship Id="rIdInsuranceStory3" Type="http://schemas.openxmlformats.org/officeDocument/2006/relationships/slide" Target="slide3.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1.xml" Id="Rc5cf2fad0fa44ed2"/><Relationship Type="http://schemas.openxmlformats.org/officeDocument/2006/relationships/image" Target="/ppt/media/image11.png" Id="R505c97ed565c4058"/><Relationship Type="http://schemas.openxmlformats.org/officeDocument/2006/relationships/notesSlide" Target="/ppt/notesSlides/notesSlide10.xml" Id="R54b64887390a4bd7"/><Relationship Id="rIdInsuranceStory3" Type="http://schemas.openxmlformats.org/officeDocument/2006/relationships/slide" Target="slide3.xml"/></Relationships>
</file>

<file path=ppt/slides/_rels/slide11.xml.rels><?xml version='1.0' encoding='UTF-8' standalone='yes'?>
<Relationships xmlns="http://schemas.openxmlformats.org/package/2006/relationships"><Relationship Type="http://schemas.openxmlformats.org/officeDocument/2006/relationships/slideLayout" Target="/ppt/slideLayouts/slideLayout1.xml" Id="Rfa969461610c43f1"/><Relationship Type="http://schemas.openxmlformats.org/officeDocument/2006/relationships/image" Target="/ppt/media/image12.png" Id="Rfb25452d9cd24716"/><Relationship Type="http://schemas.openxmlformats.org/officeDocument/2006/relationships/notesSlide" Target="/ppt/notesSlides/notesSlide11.xml" Id="Rbc8dfabfddc64ac6"/><Relationship Id="rIdInsuranceStory3" Type="http://schemas.openxmlformats.org/officeDocument/2006/relationships/slide" Target="slide3.xml"/></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1.xml" Id="R1b99219c9cb6429e"/><Relationship Type="http://schemas.openxmlformats.org/officeDocument/2006/relationships/image" Target="/ppt/media/image13.png" Id="R61d89ab188ef41b8"/><Relationship Type="http://schemas.openxmlformats.org/officeDocument/2006/relationships/notesSlide" Target="/ppt/notesSlides/notesSlide12.xml" Id="Rf0b1068bd14841fe"/><Relationship Id="rIdInsuranceStory3" Type="http://schemas.openxmlformats.org/officeDocument/2006/relationships/slide" Target="slide3.xml"/></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1.xml" Id="R5fa6d88aa7604619"/><Relationship Type="http://schemas.openxmlformats.org/officeDocument/2006/relationships/image" Target="/ppt/media/image14.png" Id="R75133f7f4edd4732"/><Relationship Type="http://schemas.openxmlformats.org/officeDocument/2006/relationships/notesSlide" Target="/ppt/notesSlides/notesSlide13.xml" Id="R0a935fea0096441c"/><Relationship Id="rIdInsuranceStory3" Type="http://schemas.openxmlformats.org/officeDocument/2006/relationships/slide" Target="slide3.xml"/></Relationships>
</file>

<file path=ppt/slides/_rels/slide14.xml.rels><?xml version='1.0' encoding='UTF-8' standalone='yes'?>
<Relationships xmlns="http://schemas.openxmlformats.org/package/2006/relationships"><Relationship Type="http://schemas.openxmlformats.org/officeDocument/2006/relationships/slideLayout" Target="/ppt/slideLayouts/slideLayout1.xml" Id="R01710f4e55694649"/><Relationship Type="http://schemas.openxmlformats.org/officeDocument/2006/relationships/image" Target="/ppt/media/image15.png" Id="R10b02c05bf7b4c9d"/><Relationship Type="http://schemas.openxmlformats.org/officeDocument/2006/relationships/notesSlide" Target="/ppt/notesSlides/notesSlide14.xml" Id="Rde6cf84cb6294183"/><Relationship Id="rIdInsuranceStory3" Type="http://schemas.openxmlformats.org/officeDocument/2006/relationships/slide" Target="slide3.xml"/></Relationships>
</file>

<file path=ppt/slides/_rels/slide15.xml.rels><?xml version='1.0' encoding='UTF-8' standalone='yes'?>
<Relationships xmlns="http://schemas.openxmlformats.org/package/2006/relationships"><Relationship Type="http://schemas.openxmlformats.org/officeDocument/2006/relationships/slideLayout" Target="/ppt/slideLayouts/slideLayout1.xml" Id="Rd38f0704f3fb4f8f"/><Relationship Type="http://schemas.openxmlformats.org/officeDocument/2006/relationships/image" Target="/ppt/media/image16.png" Id="R0c49945fb8534a4d"/><Relationship Type="http://schemas.openxmlformats.org/officeDocument/2006/relationships/notesSlide" Target="/ppt/notesSlides/notesSlide15.xml" Id="R023c22a5b3914f38"/><Relationship Id="rIdInsuranceStory3" Type="http://schemas.openxmlformats.org/officeDocument/2006/relationships/slide" Target="slide3.xml"/></Relationships>
</file>

<file path=ppt/slides/_rels/slide16.xml.rels><?xml version='1.0' encoding='UTF-8' standalone='yes'?>
<Relationships xmlns="http://schemas.openxmlformats.org/package/2006/relationships"><Relationship Type="http://schemas.openxmlformats.org/officeDocument/2006/relationships/slideLayout" Target="/ppt/slideLayouts/slideLayout1.xml" Id="R9cfd571d19d643be"/><Relationship Type="http://schemas.openxmlformats.org/officeDocument/2006/relationships/image" Target="/ppt/media/image17.png" Id="Rde65645dad7841f7"/><Relationship Type="http://schemas.openxmlformats.org/officeDocument/2006/relationships/notesSlide" Target="/ppt/notesSlides/notesSlide16.xml" Id="R8b558b1560fc45ae"/><Relationship Id="rIdInsuranceStory3" Type="http://schemas.openxmlformats.org/officeDocument/2006/relationships/slide" Target="slide3.xml"/></Relationships>
</file>

<file path=ppt/slides/_rels/slide17.xml.rels><?xml version='1.0' encoding='UTF-8' standalone='yes'?>
<Relationships xmlns="http://schemas.openxmlformats.org/package/2006/relationships"><Relationship Type="http://schemas.openxmlformats.org/officeDocument/2006/relationships/slideLayout" Target="/ppt/slideLayouts/slideLayout1.xml" Id="R3f98a97aeefc4e99"/><Relationship Type="http://schemas.openxmlformats.org/officeDocument/2006/relationships/image" Target="/ppt/media/image18.png" Id="Rfbda6802654c4185"/><Relationship Type="http://schemas.openxmlformats.org/officeDocument/2006/relationships/notesSlide" Target="/ppt/notesSlides/notesSlide17.xml" Id="Rdb3222ae43d14f10"/><Relationship Id="rIdInsuranceStory3" Type="http://schemas.openxmlformats.org/officeDocument/2006/relationships/slide" Target="slide3.xml"/></Relationships>
</file>

<file path=ppt/slides/_rels/slide18.xml.rels><?xml version='1.0' encoding='UTF-8' standalone='yes'?>
<Relationships xmlns="http://schemas.openxmlformats.org/package/2006/relationships"><Relationship Type="http://schemas.openxmlformats.org/officeDocument/2006/relationships/slideLayout" Target="/ppt/slideLayouts/slideLayout1.xml" Id="R5b0504375b7f4b41"/><Relationship Type="http://schemas.openxmlformats.org/officeDocument/2006/relationships/image" Target="/ppt/media/image19.png" Id="Ref95ac005bd44fa2"/><Relationship Type="http://schemas.openxmlformats.org/officeDocument/2006/relationships/notesSlide" Target="/ppt/notesSlides/notesSlide18.xml" Id="R916b1fb2bc1b46d7"/><Relationship Id="rIdInsuranceStory3" Type="http://schemas.openxmlformats.org/officeDocument/2006/relationships/slide" Target="slide3.xml"/></Relationships>
</file>

<file path=ppt/slides/_rels/slide19.xml.rels><?xml version='1.0' encoding='UTF-8' standalone='yes'?>
<Relationships xmlns="http://schemas.openxmlformats.org/package/2006/relationships"><Relationship Type="http://schemas.openxmlformats.org/officeDocument/2006/relationships/slideLayout" Target="/ppt/slideLayouts/slideLayout1.xml" Id="R1bd2c4e839aa4ffd"/><Relationship Type="http://schemas.openxmlformats.org/officeDocument/2006/relationships/image" Target="/ppt/media/image20.png" Id="R884fb28a52eb4102"/><Relationship Type="http://schemas.openxmlformats.org/officeDocument/2006/relationships/notesSlide" Target="/ppt/notesSlides/notesSlide19.xml" Id="R6561167badf247d8"/><Relationship Id="rIdInsuranceStory3" Type="http://schemas.openxmlformats.org/officeDocument/2006/relationships/slide" Target="slide3.xml"/></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1.xml" Id="R508c4415cf5f406d"/><Relationship Type="http://schemas.openxmlformats.org/officeDocument/2006/relationships/image" Target="/ppt/media/image21.png" Id="Re56761947b524619"/><Relationship Type="http://schemas.openxmlformats.org/officeDocument/2006/relationships/notesSlide" Target="/ppt/notesSlides/notesSlide20.xml" Id="R0eed612aa4804764"/><Relationship Id="rIdInsuranceStory3" Type="http://schemas.openxmlformats.org/officeDocument/2006/relationships/slide" Target="slide3.xml"/></Relationships>
</file>

<file path=ppt/slides/_rels/slide21.xml.rels><?xml version='1.0' encoding='UTF-8' standalone='yes'?>
<Relationships xmlns="http://schemas.openxmlformats.org/package/2006/relationships"><Relationship Type="http://schemas.openxmlformats.org/officeDocument/2006/relationships/slideLayout" Target="/ppt/slideLayouts/slideLayout1.xml" Id="R913aa5343867423b"/><Relationship Type="http://schemas.openxmlformats.org/officeDocument/2006/relationships/image" Target="/ppt/media/image22.png" Id="R9aba5467d9bd48b8"/><Relationship Type="http://schemas.openxmlformats.org/officeDocument/2006/relationships/notesSlide" Target="/ppt/notesSlides/notesSlide21.xml" Id="R3544b7a149204067"/><Relationship Id="rIdInsuranceStory3" Type="http://schemas.openxmlformats.org/officeDocument/2006/relationships/slide" Target="slide3.xml"/></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1.xml" Id="R77ed1515a8014fd3"/><Relationship Type="http://schemas.openxmlformats.org/officeDocument/2006/relationships/image" Target="/ppt/media/image23.png" Id="R2c747d1b92644475"/><Relationship Type="http://schemas.openxmlformats.org/officeDocument/2006/relationships/notesSlide" Target="/ppt/notesSlides/notesSlide22.xml" Id="R7224578c07244104"/><Relationship Id="rIdInsuranceStory3" Type="http://schemas.openxmlformats.org/officeDocument/2006/relationships/slide" Target="slide3.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1.xml" Id="R1a1520a7e9364fea"/><Relationship Type="http://schemas.openxmlformats.org/officeDocument/2006/relationships/image" Target="/ppt/media/image24.png" Id="Rf46b1b56177049e8"/><Relationship Type="http://schemas.openxmlformats.org/officeDocument/2006/relationships/notesSlide" Target="/ppt/notesSlides/notesSlide23.xml" Id="R5a401f45c31d4a1e"/><Relationship Id="rIdInsuranceStory3" Type="http://schemas.openxmlformats.org/officeDocument/2006/relationships/slide" Target="slide3.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1.xml" Id="R4b722d692707452a"/><Relationship Type="http://schemas.openxmlformats.org/officeDocument/2006/relationships/image" Target="/ppt/media/image25.png" Id="Rd78987c5b86c4049"/><Relationship Type="http://schemas.openxmlformats.org/officeDocument/2006/relationships/notesSlide" Target="/ppt/notesSlides/notesSlide24.xml" Id="R79c477a5a93c4306"/><Relationship Id="rIdInsuranceStory3" Type="http://schemas.openxmlformats.org/officeDocument/2006/relationships/slide" Target="slide3.xml"/></Relationships>
</file>

<file path=ppt/slides/_rels/slide25.xml.rels><?xml version='1.0' encoding='UTF-8' standalone='yes'?>
<Relationships xmlns="http://schemas.openxmlformats.org/package/2006/relationships"><Relationship Type="http://schemas.openxmlformats.org/officeDocument/2006/relationships/slideLayout" Target="/ppt/slideLayouts/slideLayout1.xml" Id="Ra016a7238d494543"/><Relationship Type="http://schemas.openxmlformats.org/officeDocument/2006/relationships/image" Target="/ppt/media/image26.png" Id="R0ac1eb227c164fea"/><Relationship Type="http://schemas.openxmlformats.org/officeDocument/2006/relationships/notesSlide" Target="/ppt/notesSlides/notesSlide25.xml" Id="Rdb9c507037f14195"/><Relationship Id="rIdInsuranceStory3" Type="http://schemas.openxmlformats.org/officeDocument/2006/relationships/slide" Target="slide3.xml"/></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1.xml" Id="R37a80f203bb546da"/><Relationship Type="http://schemas.openxmlformats.org/officeDocument/2006/relationships/image" Target="/ppt/media/image27.png" Id="R3e98ffa0f18445f7"/><Relationship Type="http://schemas.openxmlformats.org/officeDocument/2006/relationships/notesSlide" Target="/ppt/notesSlides/notesSlide26.xml" Id="R99ace669ba024f7d"/><Relationship Id="rIdInsuranceStory3" Type="http://schemas.openxmlformats.org/officeDocument/2006/relationships/slide" Target="slide3.xml"/></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1.xml" Id="R13ed202be36c4c80"/><Relationship Type="http://schemas.openxmlformats.org/officeDocument/2006/relationships/image" Target="/ppt/media/image28.png" Id="Rc64f9dd8ee6e44ea"/><Relationship Type="http://schemas.openxmlformats.org/officeDocument/2006/relationships/chart" Target="/ppt/slides/charts/chart1.xml" Id="Rdd9e6b85e2eb4396"/><Relationship Type="http://schemas.openxmlformats.org/officeDocument/2006/relationships/notesSlide" Target="/ppt/notesSlides/notesSlide27.xml" Id="R096497b2ec904aba"/><Relationship Id="rIdInsuranceStory3" Type="http://schemas.openxmlformats.org/officeDocument/2006/relationships/slide" Target="slide3.xml"/></Relationships>
</file>

<file path=ppt/slides/_rels/slide28.xml.rels><?xml version='1.0' encoding='UTF-8' standalone='yes'?>
<Relationships xmlns="http://schemas.openxmlformats.org/package/2006/relationships"><Relationship Type="http://schemas.openxmlformats.org/officeDocument/2006/relationships/slideLayout" Target="/ppt/slideLayouts/slideLayout1.xml" Id="R79786f81eebb4600"/><Relationship Type="http://schemas.openxmlformats.org/officeDocument/2006/relationships/image" Target="/ppt/media/image29.png" Id="Raa54b6c3461d4117"/><Relationship Type="http://schemas.openxmlformats.org/officeDocument/2006/relationships/notesSlide" Target="/ppt/notesSlides/notesSlide28.xml" Id="R40c82016207b43d0"/><Relationship Id="rIdInsuranceStory3" Type="http://schemas.openxmlformats.org/officeDocument/2006/relationships/slide" Target="slide3.xml"/></Relationships>
</file>

<file path=ppt/slides/_rels/slide29.xml.rels><?xml version='1.0' encoding='UTF-8' standalone='yes'?>
<Relationships xmlns="http://schemas.openxmlformats.org/package/2006/relationships"><Relationship Type="http://schemas.openxmlformats.org/officeDocument/2006/relationships/slideLayout" Target="/ppt/slideLayouts/slideLayout1.xml" Id="R31fd20447fe245c2"/><Relationship Type="http://schemas.openxmlformats.org/officeDocument/2006/relationships/image" Target="/ppt/media/image30.png" Id="R97bbbfc37ebf422f"/><Relationship Type="http://schemas.openxmlformats.org/officeDocument/2006/relationships/notesSlide" Target="/ppt/notesSlides/notesSlide29.xml" Id="R3588e0ad9e174fe5"/><Relationship Id="rIdInsuranceStory3" Type="http://schemas.openxmlformats.org/officeDocument/2006/relationships/slide" Target="slide3.xml"/></Relationships>
</file>

<file path=ppt/slides/_rels/slide30.xml.rels><?xml version='1.0' encoding='UTF-8' standalone='yes'?>
<Relationships xmlns="http://schemas.openxmlformats.org/package/2006/relationships"><Relationship Type="http://schemas.openxmlformats.org/officeDocument/2006/relationships/slideLayout" Target="/ppt/slideLayouts/slideLayout1.xml" Id="R4281cdf6ce224521"/><Relationship Type="http://schemas.openxmlformats.org/officeDocument/2006/relationships/image" Target="/ppt/media/image31.png" Id="Ra48e2a165a134669"/><Relationship Type="http://schemas.openxmlformats.org/officeDocument/2006/relationships/notesSlide" Target="/ppt/notesSlides/notesSlide30.xml" Id="R8d5a50f539a743ab"/><Relationship Id="rIdInsuranceStory3" Type="http://schemas.openxmlformats.org/officeDocument/2006/relationships/slide" Target="slide3.xml"/></Relationships>
</file>

<file path=ppt/slides/_rels/slide31.xml.rels><?xml version='1.0' encoding='UTF-8' standalone='yes'?>
<Relationships xmlns="http://schemas.openxmlformats.org/package/2006/relationships"><Relationship Type="http://schemas.openxmlformats.org/officeDocument/2006/relationships/slideLayout" Target="/ppt/slideLayouts/slideLayout1.xml" Id="Rcf7e1861436f4da7"/><Relationship Type="http://schemas.openxmlformats.org/officeDocument/2006/relationships/image" Target="/ppt/media/image32.png" Id="R76c0813aac1e4efb"/><Relationship Type="http://schemas.openxmlformats.org/officeDocument/2006/relationships/notesSlide" Target="/ppt/notesSlides/notesSlide31.xml" Id="R8dfc0199f4534e39"/><Relationship Id="rIdInsuranceStory3" Type="http://schemas.openxmlformats.org/officeDocument/2006/relationships/slide" Target="slide3.xml"/></Relationships>
</file>

<file path=ppt/slides/_rels/slide32.xml.rels><?xml version='1.0' encoding='UTF-8' standalone='yes'?>
<Relationships xmlns="http://schemas.openxmlformats.org/package/2006/relationships"><Relationship Type="http://schemas.openxmlformats.org/officeDocument/2006/relationships/slideLayout" Target="/ppt/slideLayouts/slideLayout1.xml" Id="R3cf8e6ce1c7b4928"/><Relationship Type="http://schemas.openxmlformats.org/officeDocument/2006/relationships/image" Target="/ppt/media/image33.png" Id="R8603eaa234254760"/><Relationship Type="http://schemas.openxmlformats.org/officeDocument/2006/relationships/notesSlide" Target="/ppt/notesSlides/notesSlide32.xml" Id="Rdae102aaba3e4f61"/><Relationship Id="rIdInsuranceStory3" Type="http://schemas.openxmlformats.org/officeDocument/2006/relationships/slide" Target="slide3.xml"/></Relationships>
</file>

<file path=ppt/slides/_rels/slide33.xml.rels><?xml version='1.0' encoding='UTF-8' standalone='yes'?>
<Relationships xmlns="http://schemas.openxmlformats.org/package/2006/relationships"><Relationship Type="http://schemas.openxmlformats.org/officeDocument/2006/relationships/slideLayout" Target="/ppt/slideLayouts/slideLayout1.xml" Id="Rfd30b723fdb44ad9"/><Relationship Type="http://schemas.openxmlformats.org/officeDocument/2006/relationships/image" Target="/ppt/media/image34.png" Id="R99f8642522d645e4"/><Relationship Type="http://schemas.openxmlformats.org/officeDocument/2006/relationships/notesSlide" Target="/ppt/notesSlides/notesSlide33.xml" Id="R3b2cc1f782b84c7c"/><Relationship Id="rIdInsuranceStory3" Type="http://schemas.openxmlformats.org/officeDocument/2006/relationships/slide" Target="slide3.xml"/></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1.xml" Id="Re7e8c412810e4870"/><Relationship Type="http://schemas.openxmlformats.org/officeDocument/2006/relationships/image" Target="/ppt/media/image35.png" Id="R6196dec57b114f65"/><Relationship Type="http://schemas.openxmlformats.org/officeDocument/2006/relationships/image" Target="/ppt/media/image36.png" Id="R4cebc4fe46a94f8c"/><Relationship Type="http://schemas.openxmlformats.org/officeDocument/2006/relationships/hyperlink" Target="https://genellipse.com" TargetMode="External" Id="R416dc12db7424591"/><Relationship Type="http://schemas.openxmlformats.org/officeDocument/2006/relationships/hyperlink" Target="mailto:info@genellipse.com" TargetMode="External" Id="R9bcbf6d83bff43dc"/><Relationship Type="http://schemas.openxmlformats.org/officeDocument/2006/relationships/hyperlink" Target="https://genellipse.com/products/cortex-ai" TargetMode="External" Id="Ra9517086c6934d8e"/><Relationship Type="http://schemas.openxmlformats.org/officeDocument/2006/relationships/notesSlide" Target="/ppt/notesSlides/notesSlide34.xml" Id="Ra08354cc7bde4ef5"/><Relationship Id="rIdInsuranceStory3" Type="http://schemas.openxmlformats.org/officeDocument/2006/relationships/slide" Target="slide3.xml"/></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Monthly staff hours</c:v>
          </c:tx>
          <c:spPr>
            <a:solidFill xmlns:a="http://schemas.openxmlformats.org/drawingml/2006/main">
              <a:srgbClr val="127D85"/>
            </a:solidFill>
            <a:ln xmlns:a="http://schemas.openxmlformats.org/drawingml/2006/main" w="0">
              <a:solidFill>
                <a:srgbClr val="127D85"/>
              </a:solidFill>
            </a:ln>
          </c:spPr>
          <c:cat>
            <c:strRef>
              <c:f>'Chart Data'!$A$2:$A$3</c:f>
              <c:strCache>
                <c:ptCount val="2"/>
                <c:pt idx="0">
                  <c:v>Current</c:v>
                </c:pt>
                <c:pt idx="1">
                  <c:v>With assistance</c:v>
                </c:pt>
              </c:strCache>
            </c:strRef>
          </c:cat>
          <c:val>
            <c:numRef>
              <c:f>'Chart Data'!$B$2:$B$3</c:f>
              <c:numCache>
                <c:formatCode>#,##0</c:formatCode>
                <c:ptCount val="2"/>
                <c:pt idx="0">
                  <c:v>2400</c:v>
                </c:pt>
                <c:pt idx="1">
                  <c:v>1560</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7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25">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017fb43bddb24588"/>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45581ccf1604bf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7aa2649e7eb54251"/>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FC1CE99-43B6-4CC3-9044-2DC2FF6B7A6C}"/>
              </a:ext>
            </a:extLst>
          </p:cNvPr>
          <p:cNvSpPr>
            <a:spLocks xmlns:a="http://schemas.openxmlformats.org/drawingml/2006/main" noGrp="1"/>
          </p:cNvSpPr>
          <p:nvPr/>
        </p:nvSpPr>
        <p:spPr>
          <a:xfrm xmlns:a="http://schemas.openxmlformats.org/drawingml/2006/main">
            <a:off x="666750" y="1952625"/>
            <a:ext cx="6953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0">
                <a:solidFill>
                  <a:srgbClr val="F8F4EC"/>
                </a:solidFill>
                <a:latin typeface="Liberation Sans"/>
                <a:ea typeface="Liberation Sans"/>
                <a:cs typeface="Liberation Sans"/>
              </a:defRPr>
            </a:pPr>
            <a:r>
              <a:rPr sz="4800" b="0">
                <a:solidFill>
                  <a:srgbClr val="F8F4EC"/>
                </a:solidFill>
                <a:latin typeface="Liberation Sans"/>
                <a:ea typeface="Liberation Sans"/>
                <a:cs typeface="Liberation Sans"/>
              </a:rPr>
              <a:t>Cortex AI OS</a:t>
            </a:r>
          </a:p>
          <a:p xmlns:a="http://schemas.openxmlformats.org/drawingml/2006/main">
            <a:pPr>
              <a:defRPr sz="4800" b="0">
                <a:solidFill>
                  <a:srgbClr val="F8F4EC"/>
                </a:solidFill>
                <a:latin typeface="Liberation Sans"/>
                <a:ea typeface="Liberation Sans"/>
                <a:cs typeface="Liberation Sans"/>
              </a:defRPr>
            </a:pPr>
            <a:r>
              <a:rPr sz="4800" b="0">
                <a:solidFill>
                  <a:srgbClr val="F8F4EC"/>
                </a:solidFill>
                <a:latin typeface="Liberation Sans"/>
                <a:ea typeface="Liberation Sans"/>
                <a:cs typeface="Liberation Sans"/>
              </a:rPr>
              <a:t>Insurance</a:t>
            </a:r>
          </a:p>
        </p:txBody>
      </p:sp>
      <p:sp>
        <p:nvSpPr>
          <p:cNvPr id="5" name="">
            <a:extLst xmlns:a="http://schemas.openxmlformats.org/drawingml/2006/main">
              <a:ext uri="{FF2B5EF4-FFF2-40B4-BE49-F238E27FC236}">
                <a16:creationId xmlns:a16="http://schemas.microsoft.com/office/drawing/2014/main" id="{A71F70B1-E84C-421C-9905-0B2AF4AD2707}"/>
              </a:ext>
            </a:extLst>
          </p:cNvPr>
          <p:cNvSpPr>
            <a:spLocks xmlns:a="http://schemas.openxmlformats.org/drawingml/2006/main" noGrp="1"/>
          </p:cNvSpPr>
          <p:nvPr/>
        </p:nvSpPr>
        <p:spPr>
          <a:xfrm xmlns:a="http://schemas.openxmlformats.org/drawingml/2006/main">
            <a:off x="695325" y="3952875"/>
            <a:ext cx="5905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CE8ED"/>
                </a:solidFill>
                <a:latin typeface="Liberation Sans"/>
                <a:ea typeface="Liberation Sans"/>
                <a:cs typeface="Liberation Sans"/>
              </a:defRPr>
            </a:pPr>
            <a:r>
              <a:rPr sz="2250" b="0">
                <a:solidFill>
                  <a:srgbClr val="DCE8ED"/>
                </a:solidFill>
                <a:latin typeface="Liberation Sans"/>
                <a:ea typeface="Liberation Sans"/>
                <a:cs typeface="Liberation Sans"/>
              </a:rPr>
              <a:t>Connect the work behind</a:t>
            </a:r>
          </a:p>
          <a:p xmlns:a="http://schemas.openxmlformats.org/drawingml/2006/main">
            <a:pPr>
              <a:defRPr sz="2250" b="0">
                <a:solidFill>
                  <a:srgbClr val="DCE8ED"/>
                </a:solidFill>
                <a:latin typeface="Liberation Sans"/>
                <a:ea typeface="Liberation Sans"/>
                <a:cs typeface="Liberation Sans"/>
              </a:defRPr>
            </a:pPr>
            <a:r>
              <a:rPr sz="2250" b="0">
                <a:solidFill>
                  <a:srgbClr val="DCE8ED"/>
                </a:solidFill>
                <a:latin typeface="Liberation Sans"/>
                <a:ea typeface="Liberation Sans"/>
                <a:cs typeface="Liberation Sans"/>
              </a:rPr>
              <a:t>every policy decision.</a:t>
            </a:r>
          </a:p>
        </p:txBody>
      </p:sp>
      <p:sp>
        <p:nvSpPr>
          <p:cNvPr id="6" name="">
            <a:extLst xmlns:a="http://schemas.openxmlformats.org/drawingml/2006/main">
              <a:ext uri="{FF2B5EF4-FFF2-40B4-BE49-F238E27FC236}">
                <a16:creationId xmlns:a16="http://schemas.microsoft.com/office/drawing/2014/main" id="{B11B72B0-A482-4AEB-B6A1-2FD20EBD08B6}"/>
              </a:ext>
            </a:extLst>
          </p:cNvPr>
          <p:cNvSpPr>
            <a:spLocks xmlns:a="http://schemas.openxmlformats.org/drawingml/2006/main" noGrp="1"/>
          </p:cNvSpPr>
          <p:nvPr/>
        </p:nvSpPr>
        <p:spPr>
          <a:xfrm xmlns:a="http://schemas.openxmlformats.org/drawingml/2006/main">
            <a:off x="695325" y="5514975"/>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B88945"/>
                </a:solidFill>
                <a:latin typeface="Liberation Sans"/>
                <a:ea typeface="Liberation Sans"/>
                <a:cs typeface="Liberation Sans"/>
              </a:defRPr>
            </a:pPr>
            <a:r>
              <a:rPr sz="1875" b="0">
                <a:solidFill>
                  <a:srgbClr val="B88945"/>
                </a:solidFill>
                <a:latin typeface="Liberation Sans"/>
                <a:ea typeface="Liberation Sans"/>
                <a:cs typeface="Liberation Sans"/>
                <a:hlinkClick xmlns:ns0="http://schemas.openxmlformats.org/officeDocument/2006/relationships" action="ppaction://hlinksldjump" ns0:id="rIdInsuranceStory3"/>
              </a:rPr>
              <a:t>Explore the presentation</a:t>
            </a:r>
          </a:p>
        </p:txBody>
      </p:sp>
      <p:sp>
        <p:nvSpPr>
          <p:cNvPr id="7" name="">
            <a:extLst xmlns:a="http://schemas.openxmlformats.org/drawingml/2006/main">
              <a:ext uri="{FF2B5EF4-FFF2-40B4-BE49-F238E27FC236}">
                <a16:creationId xmlns:a16="http://schemas.microsoft.com/office/drawing/2014/main" id="{B7EE6531-AA38-4D56-9BC2-7B438B96F68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capabilities · English · September 2026</a:t>
            </a:r>
          </a:p>
        </p:txBody>
      </p:sp>
      <p:sp>
        <p:nvSpPr>
          <p:cNvPr id="8" name="">
            <a:extLst xmlns:a="http://schemas.openxmlformats.org/drawingml/2006/main">
              <a:ext uri="{FF2B5EF4-FFF2-40B4-BE49-F238E27FC236}">
                <a16:creationId xmlns:a16="http://schemas.microsoft.com/office/drawing/2014/main" id="{F300338E-37C0-4CC2-B647-9EC5306E5A27}"/>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F5055BBC-4773-41E7-8E43-C0BA3BABFB2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01 / 34</a:t>
            </a:r>
          </a:p>
        </p:txBody>
      </p:sp>
    </p:spTree>
    <p:extLst>
      <p:ext uri="{BB962C8B-B14F-4D97-AF65-F5344CB8AC3E}">
        <p14:creationId xmlns:p14="http://schemas.microsoft.com/office/powerpoint/2010/main" val="1270206043"/>
      </p:ext>
    </p:extLst>
  </p:cSld>
</p:sld>
</file>

<file path=ppt/slides/slide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ab0a520d5004f4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6F1FB97-3404-4A27-BFAA-115EC0C4BD67}"/>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business operating layer for AI</a:t>
            </a:r>
          </a:p>
        </p:txBody>
      </p:sp>
      <p:sp>
        <p:nvSpPr>
          <p:cNvPr id="3" name="">
            <a:extLst xmlns:a="http://schemas.openxmlformats.org/drawingml/2006/main">
              <a:ext uri="{FF2B5EF4-FFF2-40B4-BE49-F238E27FC236}">
                <a16:creationId xmlns:a16="http://schemas.microsoft.com/office/drawing/2014/main" id="{304A2F03-67B2-4373-BBA2-20EB26DEC4B3}"/>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C9D10F5-29A1-494C-A1C8-E33280E8B944}"/>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For the Chief Operating Officer and the teams accountable for delivery.</a:t>
            </a:r>
          </a:p>
        </p:txBody>
      </p:sp>
      <p:sp>
        <p:nvSpPr>
          <p:cNvPr id="5" name="">
            <a:extLst xmlns:a="http://schemas.openxmlformats.org/drawingml/2006/main">
              <a:ext uri="{FF2B5EF4-FFF2-40B4-BE49-F238E27FC236}">
                <a16:creationId xmlns:a16="http://schemas.microsoft.com/office/drawing/2014/main" id="{9ABA960F-6988-4F60-932A-3FFF833A0406}"/>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A6D12886-04A7-49A4-BEBB-05132C0FA17E}"/>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Useful work</a:t>
            </a:r>
          </a:p>
        </p:txBody>
      </p:sp>
      <p:sp>
        <p:nvSpPr>
          <p:cNvPr id="7" name="">
            <a:extLst xmlns:a="http://schemas.openxmlformats.org/drawingml/2006/main">
              <a:ext uri="{FF2B5EF4-FFF2-40B4-BE49-F238E27FC236}">
                <a16:creationId xmlns:a16="http://schemas.microsoft.com/office/drawing/2014/main" id="{0529D49D-A2C0-42F2-82C9-18D7D0E9A419}"/>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Use agents to prepare evidence and complete permitted tasks in the systems your teams already use.</a:t>
            </a:r>
          </a:p>
        </p:txBody>
      </p:sp>
      <p:sp>
        <p:nvSpPr>
          <p:cNvPr id="8" name="">
            <a:extLst xmlns:a="http://schemas.openxmlformats.org/drawingml/2006/main">
              <a:ext uri="{FF2B5EF4-FFF2-40B4-BE49-F238E27FC236}">
                <a16:creationId xmlns:a16="http://schemas.microsoft.com/office/drawing/2014/main" id="{25B856D3-014D-42A3-97E8-DC4F53EFC70E}"/>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E9FA54EE-CAB1-4D43-8B47-8AD8F51B4CB6}"/>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Accountable decisions</a:t>
            </a:r>
          </a:p>
        </p:txBody>
      </p:sp>
      <p:sp>
        <p:nvSpPr>
          <p:cNvPr id="10" name="">
            <a:extLst xmlns:a="http://schemas.openxmlformats.org/drawingml/2006/main">
              <a:ext uri="{FF2B5EF4-FFF2-40B4-BE49-F238E27FC236}">
                <a16:creationId xmlns:a16="http://schemas.microsoft.com/office/drawing/2014/main" id="{65B20CFB-EC12-44C1-82D1-4BBDB8E6D673}"/>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An authorized underwriter approves material terms and coverage decisions.</a:t>
            </a:r>
          </a:p>
        </p:txBody>
      </p:sp>
      <p:sp>
        <p:nvSpPr>
          <p:cNvPr id="11" name="">
            <a:extLst xmlns:a="http://schemas.openxmlformats.org/drawingml/2006/main">
              <a:ext uri="{FF2B5EF4-FFF2-40B4-BE49-F238E27FC236}">
                <a16:creationId xmlns:a16="http://schemas.microsoft.com/office/drawing/2014/main" id="{2EB941C7-662A-4372-97E1-42FEB582D733}"/>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7BDCD805-2048-409D-8B9B-FB236D3DA92C}"/>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Measured value</a:t>
            </a:r>
          </a:p>
        </p:txBody>
      </p:sp>
      <p:sp>
        <p:nvSpPr>
          <p:cNvPr id="13" name="">
            <a:extLst xmlns:a="http://schemas.openxmlformats.org/drawingml/2006/main">
              <a:ext uri="{FF2B5EF4-FFF2-40B4-BE49-F238E27FC236}">
                <a16:creationId xmlns:a16="http://schemas.microsoft.com/office/drawing/2014/main" id="{7D2BC133-EF08-4F9F-BC3D-F79DFF4EEF79}"/>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Track quality, time and cost per completed task. Expand only when the evidence supports it.</a:t>
            </a:r>
          </a:p>
        </p:txBody>
      </p:sp>
      <p:sp>
        <p:nvSpPr>
          <p:cNvPr id="14" name="">
            <a:extLst xmlns:a="http://schemas.openxmlformats.org/drawingml/2006/main">
              <a:ext uri="{FF2B5EF4-FFF2-40B4-BE49-F238E27FC236}">
                <a16:creationId xmlns:a16="http://schemas.microsoft.com/office/drawing/2014/main" id="{A52DE077-C7AB-4804-BADE-C80AF7BFE8D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1182D595-CE61-4AEE-A6F6-5E0FDC466F3D}"/>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0F9AEE35-D41A-4261-A4C3-90D7BB460416}"/>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F6BB8DD2-14A2-400A-89C7-17A64C87097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02 / 34</a:t>
            </a:r>
          </a:p>
        </p:txBody>
      </p:sp>
    </p:spTree>
    <p:extLst>
      <p:ext uri="{BB962C8B-B14F-4D97-AF65-F5344CB8AC3E}">
        <p14:creationId xmlns:p14="http://schemas.microsoft.com/office/powerpoint/2010/main" val="1043616750"/>
      </p:ext>
    </p:extLst>
  </p:cSld>
</p:sld>
</file>

<file path=ppt/slides/slide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37e7d8575cb4d03"/>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7D1FB86-FAEC-4BC9-989F-4E8A18783D34}"/>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Explore the industry story</a:t>
            </a:r>
          </a:p>
        </p:txBody>
      </p:sp>
      <p:sp>
        <p:nvSpPr>
          <p:cNvPr id="3" name="">
            <a:extLst xmlns:a="http://schemas.openxmlformats.org/drawingml/2006/main">
              <a:ext uri="{FF2B5EF4-FFF2-40B4-BE49-F238E27FC236}">
                <a16:creationId xmlns:a16="http://schemas.microsoft.com/office/drawing/2014/main" id="{9944BC15-DBD5-4005-8765-9E936D90683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E5DD0A4-DDA6-45DD-8788-E044D26EEF3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Choose a chapter. Every section connects business work to delivery controls.</a:t>
            </a:r>
          </a:p>
        </p:txBody>
      </p:sp>
      <p:sp>
        <p:nvSpPr>
          <p:cNvPr id="5" name="">
            <a:extLst xmlns:a="http://schemas.openxmlformats.org/drawingml/2006/main">
              <a:ext uri="{FF2B5EF4-FFF2-40B4-BE49-F238E27FC236}">
                <a16:creationId xmlns:a16="http://schemas.microsoft.com/office/drawing/2014/main" id="{20ADBCE7-84C1-4B1A-8143-1C35B5E38CC4}"/>
              </a:ext>
            </a:extLst>
          </p:cNvPr>
          <p:cNvSpPr>
            <a:spLocks xmlns:a="http://schemas.openxmlformats.org/drawingml/2006/main" noGrp="1"/>
          </p:cNvSpPr>
          <p:nvPr/>
        </p:nvSpPr>
        <p:spPr>
          <a:xfrm xmlns:a="http://schemas.openxmlformats.org/drawingml/2006/main">
            <a:off x="695325" y="3124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0="http://schemas.openxmlformats.org/officeDocument/2006/relationships" action="ppaction://hlinksldjump" ns0:id="rIdInsuranceStory4"/>
              </a:rPr>
              <a:t>Industry opportunities</a:t>
            </a:r>
          </a:p>
        </p:txBody>
      </p:sp>
      <p:sp>
        <p:nvSpPr>
          <p:cNvPr id="6" name="">
            <a:extLst xmlns:a="http://schemas.openxmlformats.org/drawingml/2006/main">
              <a:ext uri="{FF2B5EF4-FFF2-40B4-BE49-F238E27FC236}">
                <a16:creationId xmlns:a16="http://schemas.microsoft.com/office/drawing/2014/main" id="{3FC736E8-6711-4986-A458-1ADAF696DC2D}"/>
              </a:ext>
            </a:extLst>
          </p:cNvPr>
          <p:cNvSpPr>
            <a:spLocks xmlns:a="http://schemas.openxmlformats.org/drawingml/2006/main" noGrp="1"/>
          </p:cNvSpPr>
          <p:nvPr/>
        </p:nvSpPr>
        <p:spPr>
          <a:xfrm xmlns:a="http://schemas.openxmlformats.org/drawingml/2006/main">
            <a:off x="695325" y="350520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Market context and twelve use cases</a:t>
            </a:r>
          </a:p>
        </p:txBody>
      </p:sp>
      <p:sp>
        <p:nvSpPr>
          <p:cNvPr id="7" name="">
            <a:extLst xmlns:a="http://schemas.openxmlformats.org/drawingml/2006/main">
              <a:ext uri="{FF2B5EF4-FFF2-40B4-BE49-F238E27FC236}">
                <a16:creationId xmlns:a16="http://schemas.microsoft.com/office/drawing/2014/main" id="{91199CE6-670D-410E-B123-F462940751D5}"/>
              </a:ext>
            </a:extLst>
          </p:cNvPr>
          <p:cNvSpPr>
            <a:spLocks xmlns:a="http://schemas.openxmlformats.org/drawingml/2006/main" noGrp="1"/>
          </p:cNvSpPr>
          <p:nvPr/>
        </p:nvSpPr>
        <p:spPr>
          <a:xfrm xmlns:a="http://schemas.openxmlformats.org/drawingml/2006/main">
            <a:off x="6315075" y="3124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1="http://schemas.openxmlformats.org/officeDocument/2006/relationships" action="ppaction://hlinksldjump" ns1:id="rIdInsuranceStory10"/>
              </a:rPr>
              <a:t>Agent and solution packs</a:t>
            </a:r>
          </a:p>
        </p:txBody>
      </p:sp>
      <p:sp>
        <p:nvSpPr>
          <p:cNvPr id="8" name="">
            <a:extLst xmlns:a="http://schemas.openxmlformats.org/drawingml/2006/main">
              <a:ext uri="{FF2B5EF4-FFF2-40B4-BE49-F238E27FC236}">
                <a16:creationId xmlns:a16="http://schemas.microsoft.com/office/drawing/2014/main" id="{5A006D50-3C14-4DCB-997E-8A1B9540062A}"/>
              </a:ext>
            </a:extLst>
          </p:cNvPr>
          <p:cNvSpPr>
            <a:spLocks xmlns:a="http://schemas.openxmlformats.org/drawingml/2006/main" noGrp="1"/>
          </p:cNvSpPr>
          <p:nvPr/>
        </p:nvSpPr>
        <p:spPr>
          <a:xfrm xmlns:a="http://schemas.openxmlformats.org/drawingml/2006/main">
            <a:off x="6315075" y="350520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Detailed workflows and human decisions</a:t>
            </a:r>
          </a:p>
        </p:txBody>
      </p:sp>
      <p:sp>
        <p:nvSpPr>
          <p:cNvPr id="9" name="">
            <a:extLst xmlns:a="http://schemas.openxmlformats.org/drawingml/2006/main">
              <a:ext uri="{FF2B5EF4-FFF2-40B4-BE49-F238E27FC236}">
                <a16:creationId xmlns:a16="http://schemas.microsoft.com/office/drawing/2014/main" id="{060850F1-973A-4221-BF2F-2AFDC1797EC4}"/>
              </a:ext>
            </a:extLst>
          </p:cNvPr>
          <p:cNvSpPr>
            <a:spLocks xmlns:a="http://schemas.openxmlformats.org/drawingml/2006/main" noGrp="1"/>
          </p:cNvSpPr>
          <p:nvPr/>
        </p:nvSpPr>
        <p:spPr>
          <a:xfrm xmlns:a="http://schemas.openxmlformats.org/drawingml/2006/main">
            <a:off x="695325" y="4105275"/>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2="http://schemas.openxmlformats.org/officeDocument/2006/relationships" action="ppaction://hlinksldjump" ns2:id="rIdInsuranceStory19"/>
              </a:rPr>
              <a:t>Integration and governance</a:t>
            </a:r>
          </a:p>
        </p:txBody>
      </p:sp>
      <p:sp>
        <p:nvSpPr>
          <p:cNvPr id="10" name="">
            <a:extLst xmlns:a="http://schemas.openxmlformats.org/drawingml/2006/main">
              <a:ext uri="{FF2B5EF4-FFF2-40B4-BE49-F238E27FC236}">
                <a16:creationId xmlns:a16="http://schemas.microsoft.com/office/drawing/2014/main" id="{26E0A6CF-B62C-43E5-AD14-2078E6C53753}"/>
              </a:ext>
            </a:extLst>
          </p:cNvPr>
          <p:cNvSpPr>
            <a:spLocks xmlns:a="http://schemas.openxmlformats.org/drawingml/2006/main" noGrp="1"/>
          </p:cNvSpPr>
          <p:nvPr/>
        </p:nvSpPr>
        <p:spPr>
          <a:xfrm xmlns:a="http://schemas.openxmlformats.org/drawingml/2006/main">
            <a:off x="695325" y="4486275"/>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APIs, MCP and your own agents</a:t>
            </a:r>
          </a:p>
        </p:txBody>
      </p:sp>
      <p:sp>
        <p:nvSpPr>
          <p:cNvPr id="11" name="">
            <a:extLst xmlns:a="http://schemas.openxmlformats.org/drawingml/2006/main">
              <a:ext uri="{FF2B5EF4-FFF2-40B4-BE49-F238E27FC236}">
                <a16:creationId xmlns:a16="http://schemas.microsoft.com/office/drawing/2014/main" id="{F0579552-5793-4494-9BA3-697E75FB7319}"/>
              </a:ext>
            </a:extLst>
          </p:cNvPr>
          <p:cNvSpPr>
            <a:spLocks xmlns:a="http://schemas.openxmlformats.org/drawingml/2006/main" noGrp="1"/>
          </p:cNvSpPr>
          <p:nvPr/>
        </p:nvSpPr>
        <p:spPr>
          <a:xfrm xmlns:a="http://schemas.openxmlformats.org/drawingml/2006/main">
            <a:off x="6315075" y="4105275"/>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3="http://schemas.openxmlformats.org/officeDocument/2006/relationships" action="ppaction://hlinksldjump" ns3:id="rIdInsuranceStory26"/>
              </a:rPr>
              <a:t>Business value</a:t>
            </a:r>
          </a:p>
        </p:txBody>
      </p:sp>
      <p:sp>
        <p:nvSpPr>
          <p:cNvPr id="12" name="">
            <a:extLst xmlns:a="http://schemas.openxmlformats.org/drawingml/2006/main">
              <a:ext uri="{FF2B5EF4-FFF2-40B4-BE49-F238E27FC236}">
                <a16:creationId xmlns:a16="http://schemas.microsoft.com/office/drawing/2014/main" id="{ABE80F93-BBFC-47D5-9966-971BCC765A24}"/>
              </a:ext>
            </a:extLst>
          </p:cNvPr>
          <p:cNvSpPr>
            <a:spLocks xmlns:a="http://schemas.openxmlformats.org/drawingml/2006/main" noGrp="1"/>
          </p:cNvSpPr>
          <p:nvPr/>
        </p:nvSpPr>
        <p:spPr>
          <a:xfrm xmlns:a="http://schemas.openxmlformats.org/drawingml/2006/main">
            <a:off x="6315075" y="4486275"/>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Quality, capacity and financial case</a:t>
            </a:r>
          </a:p>
        </p:txBody>
      </p:sp>
      <p:sp>
        <p:nvSpPr>
          <p:cNvPr id="13" name="">
            <a:extLst xmlns:a="http://schemas.openxmlformats.org/drawingml/2006/main">
              <a:ext uri="{FF2B5EF4-FFF2-40B4-BE49-F238E27FC236}">
                <a16:creationId xmlns:a16="http://schemas.microsoft.com/office/drawing/2014/main" id="{62B8D75C-1DF4-4AB4-A8CE-A59585BFA2E5}"/>
              </a:ext>
            </a:extLst>
          </p:cNvPr>
          <p:cNvSpPr>
            <a:spLocks xmlns:a="http://schemas.openxmlformats.org/drawingml/2006/main" noGrp="1"/>
          </p:cNvSpPr>
          <p:nvPr/>
        </p:nvSpPr>
        <p:spPr>
          <a:xfrm xmlns:a="http://schemas.openxmlformats.org/drawingml/2006/main">
            <a:off x="695325" y="50863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4="http://schemas.openxmlformats.org/officeDocument/2006/relationships" action="ppaction://hlinksldjump" ns4:id="rIdInsuranceStory30"/>
              </a:rPr>
              <a:t>Adoption and deployment</a:t>
            </a:r>
          </a:p>
        </p:txBody>
      </p:sp>
      <p:sp>
        <p:nvSpPr>
          <p:cNvPr id="14" name="">
            <a:extLst xmlns:a="http://schemas.openxmlformats.org/drawingml/2006/main">
              <a:ext uri="{FF2B5EF4-FFF2-40B4-BE49-F238E27FC236}">
                <a16:creationId xmlns:a16="http://schemas.microsoft.com/office/drawing/2014/main" id="{080C09EE-7E78-4C44-BE6E-B5A77DD29A43}"/>
              </a:ext>
            </a:extLst>
          </p:cNvPr>
          <p:cNvSpPr>
            <a:spLocks xmlns:a="http://schemas.openxmlformats.org/drawingml/2006/main" noGrp="1"/>
          </p:cNvSpPr>
          <p:nvPr/>
        </p:nvSpPr>
        <p:spPr>
          <a:xfrm xmlns:a="http://schemas.openxmlformats.org/drawingml/2006/main">
            <a:off x="695325" y="546735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 focused MVP and organization rollout</a:t>
            </a:r>
          </a:p>
        </p:txBody>
      </p:sp>
      <p:sp>
        <p:nvSpPr>
          <p:cNvPr id="15" name="">
            <a:extLst xmlns:a="http://schemas.openxmlformats.org/drawingml/2006/main">
              <a:ext uri="{FF2B5EF4-FFF2-40B4-BE49-F238E27FC236}">
                <a16:creationId xmlns:a16="http://schemas.microsoft.com/office/drawing/2014/main" id="{297948AD-47A4-4E8A-8AA2-A402084DBA9D}"/>
              </a:ext>
            </a:extLst>
          </p:cNvPr>
          <p:cNvSpPr>
            <a:spLocks xmlns:a="http://schemas.openxmlformats.org/drawingml/2006/main" noGrp="1"/>
          </p:cNvSpPr>
          <p:nvPr/>
        </p:nvSpPr>
        <p:spPr>
          <a:xfrm xmlns:a="http://schemas.openxmlformats.org/drawingml/2006/main">
            <a:off x="6315075" y="50863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5="http://schemas.openxmlformats.org/officeDocument/2006/relationships" action="ppaction://hlinksldjump" ns5:id="rIdInsuranceStory32"/>
              </a:rPr>
              <a:t>Next conversation</a:t>
            </a:r>
          </a:p>
        </p:txBody>
      </p:sp>
      <p:sp>
        <p:nvSpPr>
          <p:cNvPr id="16" name="">
            <a:extLst xmlns:a="http://schemas.openxmlformats.org/drawingml/2006/main">
              <a:ext uri="{FF2B5EF4-FFF2-40B4-BE49-F238E27FC236}">
                <a16:creationId xmlns:a16="http://schemas.microsoft.com/office/drawing/2014/main" id="{E8342E3C-20C5-4E7C-BAAE-4BE4E4FC54DC}"/>
              </a:ext>
            </a:extLst>
          </p:cNvPr>
          <p:cNvSpPr>
            <a:spLocks xmlns:a="http://schemas.openxmlformats.org/drawingml/2006/main" noGrp="1"/>
          </p:cNvSpPr>
          <p:nvPr/>
        </p:nvSpPr>
        <p:spPr>
          <a:xfrm xmlns:a="http://schemas.openxmlformats.org/drawingml/2006/main">
            <a:off x="6315075" y="546735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Scope your first application</a:t>
            </a:r>
          </a:p>
        </p:txBody>
      </p:sp>
      <p:sp>
        <p:nvSpPr>
          <p:cNvPr id="17" name="">
            <a:extLst xmlns:a="http://schemas.openxmlformats.org/drawingml/2006/main">
              <a:ext uri="{FF2B5EF4-FFF2-40B4-BE49-F238E27FC236}">
                <a16:creationId xmlns:a16="http://schemas.microsoft.com/office/drawing/2014/main" id="{A485EB67-EF6C-4D8E-91EB-5580195D4A8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8" name="">
            <a:extLst xmlns:a="http://schemas.openxmlformats.org/drawingml/2006/main">
              <a:ext uri="{FF2B5EF4-FFF2-40B4-BE49-F238E27FC236}">
                <a16:creationId xmlns:a16="http://schemas.microsoft.com/office/drawing/2014/main" id="{B7CEECCB-4F15-4ED9-B7CF-C8B8EC6C5CB7}"/>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9" name="">
            <a:extLst xmlns:a="http://schemas.openxmlformats.org/drawingml/2006/main">
              <a:ext uri="{FF2B5EF4-FFF2-40B4-BE49-F238E27FC236}">
                <a16:creationId xmlns:a16="http://schemas.microsoft.com/office/drawing/2014/main" id="{EDC43048-E491-4973-B679-AB631996C30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03 / 34</a:t>
            </a:r>
          </a:p>
        </p:txBody>
      </p:sp>
    </p:spTree>
    <p:extLst>
      <p:ext uri="{BB962C8B-B14F-4D97-AF65-F5344CB8AC3E}">
        <p14:creationId xmlns:p14="http://schemas.microsoft.com/office/powerpoint/2010/main" val="337771203"/>
      </p:ext>
    </p:extLst>
  </p:cSld>
</p:sld>
</file>

<file path=ppt/slides/slide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8fe73829ddf4e56"/>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839D11C-FD6C-4412-8242-F9D9A5129F84}"/>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Insurance automation must preserve fair treatment</a:t>
            </a:r>
          </a:p>
        </p:txBody>
      </p:sp>
      <p:sp>
        <p:nvSpPr>
          <p:cNvPr id="3" name="">
            <a:extLst xmlns:a="http://schemas.openxmlformats.org/drawingml/2006/main">
              <a:ext uri="{FF2B5EF4-FFF2-40B4-BE49-F238E27FC236}">
                <a16:creationId xmlns:a16="http://schemas.microsoft.com/office/drawing/2014/main" id="{E6372926-159C-4D49-8A7D-3AE284CF9133}"/>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705464B-F98B-4FE6-BDFF-F4130626C815}"/>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NAIC guidance expects insurers to govern AI and remain accountable for consumer decisions. Requirements depend on jurisdiction.</a:t>
            </a:r>
          </a:p>
        </p:txBody>
      </p:sp>
      <p:sp>
        <p:nvSpPr>
          <p:cNvPr id="5" name="">
            <a:extLst xmlns:a="http://schemas.openxmlformats.org/drawingml/2006/main">
              <a:ext uri="{FF2B5EF4-FFF2-40B4-BE49-F238E27FC236}">
                <a16:creationId xmlns:a16="http://schemas.microsoft.com/office/drawing/2014/main" id="{8962EC78-B427-4FB0-93D9-95C9649F39C7}"/>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366490FC-7A41-4FD0-AB69-C189C4582E7C}"/>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implication</a:t>
            </a:r>
          </a:p>
        </p:txBody>
      </p:sp>
      <p:sp>
        <p:nvSpPr>
          <p:cNvPr id="7" name="">
            <a:extLst xmlns:a="http://schemas.openxmlformats.org/drawingml/2006/main">
              <a:ext uri="{FF2B5EF4-FFF2-40B4-BE49-F238E27FC236}">
                <a16:creationId xmlns:a16="http://schemas.microsoft.com/office/drawing/2014/main" id="{D3966B8E-2279-44C8-AED4-1B1D6D55D1DE}"/>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Cortex opportunity: connect fragmented underwriting, servicing and renewal work with evidence and controlled actions.</a:t>
            </a:r>
          </a:p>
        </p:txBody>
      </p:sp>
      <p:sp>
        <p:nvSpPr>
          <p:cNvPr id="8" name="">
            <a:extLst xmlns:a="http://schemas.openxmlformats.org/drawingml/2006/main">
              <a:ext uri="{FF2B5EF4-FFF2-40B4-BE49-F238E27FC236}">
                <a16:creationId xmlns:a16="http://schemas.microsoft.com/office/drawing/2014/main" id="{FF701CC5-5A2C-45B1-9D48-3959E25398BA}"/>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8FF7E69E-1310-493D-A14B-7AB38FF9F8C6}"/>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Design priority</a:t>
            </a:r>
          </a:p>
        </p:txBody>
      </p:sp>
      <p:sp>
        <p:nvSpPr>
          <p:cNvPr id="10" name="">
            <a:extLst xmlns:a="http://schemas.openxmlformats.org/drawingml/2006/main">
              <a:ext uri="{FF2B5EF4-FFF2-40B4-BE49-F238E27FC236}">
                <a16:creationId xmlns:a16="http://schemas.microsoft.com/office/drawing/2014/main" id="{4A7333CE-C4D2-4175-BBC0-F1696AF84C6F}"/>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Ground in the correct form and jurisdiction; restrict bind and change authority.</a:t>
            </a:r>
          </a:p>
        </p:txBody>
      </p:sp>
      <p:sp>
        <p:nvSpPr>
          <p:cNvPr id="11" name="">
            <a:extLst xmlns:a="http://schemas.openxmlformats.org/drawingml/2006/main">
              <a:ext uri="{FF2B5EF4-FFF2-40B4-BE49-F238E27FC236}">
                <a16:creationId xmlns:a16="http://schemas.microsoft.com/office/drawing/2014/main" id="{227546C9-1D27-4FFC-84FA-9DBABFBBE69D}"/>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39D16080-6410-4E33-BAD2-A391045BE8D9}"/>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Decision to make</a:t>
            </a:r>
          </a:p>
        </p:txBody>
      </p:sp>
      <p:sp>
        <p:nvSpPr>
          <p:cNvPr id="13" name="">
            <a:extLst xmlns:a="http://schemas.openxmlformats.org/drawingml/2006/main">
              <a:ext uri="{FF2B5EF4-FFF2-40B4-BE49-F238E27FC236}">
                <a16:creationId xmlns:a16="http://schemas.microsoft.com/office/drawing/2014/main" id="{6F40B14C-26E2-4BDD-A9C5-D4171778D639}"/>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Select a valuable workflow with a known owner, reliable data and a measurable baseline.</a:t>
            </a:r>
          </a:p>
        </p:txBody>
      </p:sp>
      <p:sp>
        <p:nvSpPr>
          <p:cNvPr id="14" name="">
            <a:extLst xmlns:a="http://schemas.openxmlformats.org/drawingml/2006/main">
              <a:ext uri="{FF2B5EF4-FFF2-40B4-BE49-F238E27FC236}">
                <a16:creationId xmlns:a16="http://schemas.microsoft.com/office/drawing/2014/main" id="{93B270D5-4887-4882-AD64-811FDAFACDC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Market context · sources and publication dates in speaker notes</a:t>
            </a:r>
          </a:p>
        </p:txBody>
      </p:sp>
      <p:sp>
        <p:nvSpPr>
          <p:cNvPr id="15" name="">
            <a:extLst xmlns:a="http://schemas.openxmlformats.org/drawingml/2006/main">
              <a:ext uri="{FF2B5EF4-FFF2-40B4-BE49-F238E27FC236}">
                <a16:creationId xmlns:a16="http://schemas.microsoft.com/office/drawing/2014/main" id="{C2868684-9FC7-4B7C-B891-0E911D68CE72}"/>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F4BE2640-B76D-4DE4-8C97-49920F20B2C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D71D0E72-E9CE-48C5-A0B3-18ECFE079DB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04 / 34</a:t>
            </a:r>
          </a:p>
        </p:txBody>
      </p:sp>
    </p:spTree>
    <p:extLst>
      <p:ext uri="{BB962C8B-B14F-4D97-AF65-F5344CB8AC3E}">
        <p14:creationId xmlns:p14="http://schemas.microsoft.com/office/powerpoint/2010/main" val="1604578538"/>
      </p:ext>
    </p:extLst>
  </p:cSld>
</p:sld>
</file>

<file path=ppt/slides/slide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6fcef6f847c4115"/>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F1E6C40-D10D-48EE-A3C1-97D0B4D23F3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Build, integrate and govern</a:t>
            </a:r>
          </a:p>
        </p:txBody>
      </p:sp>
      <p:sp>
        <p:nvSpPr>
          <p:cNvPr id="3" name="">
            <a:extLst xmlns:a="http://schemas.openxmlformats.org/drawingml/2006/main">
              <a:ext uri="{FF2B5EF4-FFF2-40B4-BE49-F238E27FC236}">
                <a16:creationId xmlns:a16="http://schemas.microsoft.com/office/drawing/2014/main" id="{1B067F18-4E62-4DDC-9408-8957042978C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CF8205B-E1C1-4B8C-88E6-D9A3DA7F2DA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Cortex provides the operating capabilities; each industry solution adds your rules and data.</a:t>
            </a:r>
          </a:p>
        </p:txBody>
      </p:sp>
      <p:sp>
        <p:nvSpPr>
          <p:cNvPr id="5" name="">
            <a:extLst xmlns:a="http://schemas.openxmlformats.org/drawingml/2006/main">
              <a:ext uri="{FF2B5EF4-FFF2-40B4-BE49-F238E27FC236}">
                <a16:creationId xmlns:a16="http://schemas.microsoft.com/office/drawing/2014/main" id="{90EB7DC1-042D-4947-9447-8D9071D99EB1}"/>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7FAD1132-4D65-4958-8E88-5563A32CF8C0}"/>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Agent Studio</a:t>
            </a:r>
          </a:p>
        </p:txBody>
      </p:sp>
      <p:sp>
        <p:nvSpPr>
          <p:cNvPr id="7" name="">
            <a:extLst xmlns:a="http://schemas.openxmlformats.org/drawingml/2006/main">
              <a:ext uri="{FF2B5EF4-FFF2-40B4-BE49-F238E27FC236}">
                <a16:creationId xmlns:a16="http://schemas.microsoft.com/office/drawing/2014/main" id="{72A97773-69BA-4CA4-AF08-C59B7495D859}"/>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Configure instructions, approved knowledge, tools, evaluations and a named owner.</a:t>
            </a:r>
          </a:p>
        </p:txBody>
      </p:sp>
      <p:sp>
        <p:nvSpPr>
          <p:cNvPr id="8" name="">
            <a:extLst xmlns:a="http://schemas.openxmlformats.org/drawingml/2006/main">
              <a:ext uri="{FF2B5EF4-FFF2-40B4-BE49-F238E27FC236}">
                <a16:creationId xmlns:a16="http://schemas.microsoft.com/office/drawing/2014/main" id="{07D4E6D0-F96F-4A73-B326-4078DB3D1202}"/>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FDFD7790-F85E-48F5-8270-59B52E58C606}"/>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Action and control</a:t>
            </a:r>
          </a:p>
        </p:txBody>
      </p:sp>
      <p:sp>
        <p:nvSpPr>
          <p:cNvPr id="10" name="">
            <a:extLst xmlns:a="http://schemas.openxmlformats.org/drawingml/2006/main">
              <a:ext uri="{FF2B5EF4-FFF2-40B4-BE49-F238E27FC236}">
                <a16:creationId xmlns:a16="http://schemas.microsoft.com/office/drawing/2014/main" id="{E0A6A7C8-DAC5-4268-95A1-207E453682D2}"/>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Connect approved APIs and MCP tools with scoped access, policy checks and human approvals.</a:t>
            </a:r>
          </a:p>
        </p:txBody>
      </p:sp>
      <p:sp>
        <p:nvSpPr>
          <p:cNvPr id="11" name="">
            <a:extLst xmlns:a="http://schemas.openxmlformats.org/drawingml/2006/main">
              <a:ext uri="{FF2B5EF4-FFF2-40B4-BE49-F238E27FC236}">
                <a16:creationId xmlns:a16="http://schemas.microsoft.com/office/drawing/2014/main" id="{158C89F0-60C6-4E10-AF0F-ACC9F55C5B48}"/>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0189FDE8-B497-4791-B7AB-4E0A51EC1DCA}"/>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Operations</a:t>
            </a:r>
          </a:p>
        </p:txBody>
      </p:sp>
      <p:sp>
        <p:nvSpPr>
          <p:cNvPr id="13" name="">
            <a:extLst xmlns:a="http://schemas.openxmlformats.org/drawingml/2006/main">
              <a:ext uri="{FF2B5EF4-FFF2-40B4-BE49-F238E27FC236}">
                <a16:creationId xmlns:a16="http://schemas.microsoft.com/office/drawing/2014/main" id="{6ADF4027-AC01-4690-A43D-A8A2A49B5C1A}"/>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Review traces, evaluate outcomes, manage versions and suspend future actions when needed.</a:t>
            </a:r>
          </a:p>
        </p:txBody>
      </p:sp>
      <p:sp>
        <p:nvSpPr>
          <p:cNvPr id="14" name="">
            <a:extLst xmlns:a="http://schemas.openxmlformats.org/drawingml/2006/main">
              <a:ext uri="{FF2B5EF4-FFF2-40B4-BE49-F238E27FC236}">
                <a16:creationId xmlns:a16="http://schemas.microsoft.com/office/drawing/2014/main" id="{00BACD79-CA8E-4F37-9BE9-8D0DF03C1832}"/>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428677B9-4183-4A4E-A8A2-E760046AB17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F91A1845-54E9-44B7-96F3-3B04F112335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E52292A8-1991-42EE-A48F-5B029B1D8C1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05 / 34</a:t>
            </a:r>
          </a:p>
        </p:txBody>
      </p:sp>
    </p:spTree>
    <p:extLst>
      <p:ext uri="{BB962C8B-B14F-4D97-AF65-F5344CB8AC3E}">
        <p14:creationId xmlns:p14="http://schemas.microsoft.com/office/powerpoint/2010/main" val="437009570"/>
      </p:ext>
    </p:extLst>
  </p:cSld>
</p:sld>
</file>

<file path=ppt/slides/slide6.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cec2a1d426084d1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83669A0-80E5-40B8-B436-2A44EE04E160}"/>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One agent. A solution pack. An application.</a:t>
            </a:r>
          </a:p>
        </p:txBody>
      </p:sp>
      <p:sp>
        <p:nvSpPr>
          <p:cNvPr id="3" name="">
            <a:extLst xmlns:a="http://schemas.openxmlformats.org/drawingml/2006/main">
              <a:ext uri="{FF2B5EF4-FFF2-40B4-BE49-F238E27FC236}">
                <a16:creationId xmlns:a16="http://schemas.microsoft.com/office/drawing/2014/main" id="{BF3DE754-397F-4442-9E90-36B964A7A81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75C5E98-D45F-4A7F-81A1-6F561765695A}"/>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Compose capabilities around a business outcome and a clear operating owner.</a:t>
            </a:r>
          </a:p>
        </p:txBody>
      </p:sp>
      <p:sp>
        <p:nvSpPr>
          <p:cNvPr id="5" name="">
            <a:extLst xmlns:a="http://schemas.openxmlformats.org/drawingml/2006/main">
              <a:ext uri="{FF2B5EF4-FFF2-40B4-BE49-F238E27FC236}">
                <a16:creationId xmlns:a16="http://schemas.microsoft.com/office/drawing/2014/main" id="{B1B4D392-5CFB-46AD-8156-75F100855776}"/>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C140B2B3-4468-4C73-ABAE-722956BF763D}"/>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172C30BB-6D63-4CA1-A2D2-6B9443C2B537}"/>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Single agent</a:t>
            </a:r>
          </a:p>
        </p:txBody>
      </p:sp>
      <p:sp>
        <p:nvSpPr>
          <p:cNvPr id="8" name="">
            <a:extLst xmlns:a="http://schemas.openxmlformats.org/drawingml/2006/main">
              <a:ext uri="{FF2B5EF4-FFF2-40B4-BE49-F238E27FC236}">
                <a16:creationId xmlns:a16="http://schemas.microsoft.com/office/drawing/2014/main" id="{8E874273-5877-4A2B-A04B-1A1229CB5893}"/>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Submission evidence assistant. One bounded task.</a:t>
            </a:r>
          </a:p>
        </p:txBody>
      </p:sp>
      <p:sp>
        <p:nvSpPr>
          <p:cNvPr id="9" name="">
            <a:extLst xmlns:a="http://schemas.openxmlformats.org/drawingml/2006/main">
              <a:ext uri="{FF2B5EF4-FFF2-40B4-BE49-F238E27FC236}">
                <a16:creationId xmlns:a16="http://schemas.microsoft.com/office/drawing/2014/main" id="{D133B042-F1B0-482D-BB1B-4149DDC26EC7}"/>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BEAE893-8BEE-4F0C-9D4F-06AB2A30F248}"/>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BDD0F711-8249-4DB3-9BA5-2DB91437A1D2}"/>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Solution pack</a:t>
            </a:r>
          </a:p>
        </p:txBody>
      </p:sp>
      <p:sp>
        <p:nvSpPr>
          <p:cNvPr id="12" name="">
            <a:extLst xmlns:a="http://schemas.openxmlformats.org/drawingml/2006/main">
              <a:ext uri="{FF2B5EF4-FFF2-40B4-BE49-F238E27FC236}">
                <a16:creationId xmlns:a16="http://schemas.microsoft.com/office/drawing/2014/main" id="{7F3018B1-DCD9-45C6-9954-5F1CB351EE72}"/>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Several agents share workflow state and handoff rules.</a:t>
            </a:r>
          </a:p>
        </p:txBody>
      </p:sp>
      <p:sp>
        <p:nvSpPr>
          <p:cNvPr id="13" name="">
            <a:extLst xmlns:a="http://schemas.openxmlformats.org/drawingml/2006/main">
              <a:ext uri="{FF2B5EF4-FFF2-40B4-BE49-F238E27FC236}">
                <a16:creationId xmlns:a16="http://schemas.microsoft.com/office/drawing/2014/main" id="{E337B6E7-EC02-4D6F-A275-2B8898E88263}"/>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68442883-FC65-4559-9802-757268DB001A}"/>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CC8DFD74-BC48-4747-B138-D62A43F8484D}"/>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Application</a:t>
            </a:r>
          </a:p>
        </p:txBody>
      </p:sp>
      <p:sp>
        <p:nvSpPr>
          <p:cNvPr id="16" name="">
            <a:extLst xmlns:a="http://schemas.openxmlformats.org/drawingml/2006/main">
              <a:ext uri="{FF2B5EF4-FFF2-40B4-BE49-F238E27FC236}">
                <a16:creationId xmlns:a16="http://schemas.microsoft.com/office/drawing/2014/main" id="{A484B038-7590-47F9-84F1-F573F38E8F3A}"/>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Package one or more packs with roles, forms and approvals.</a:t>
            </a:r>
          </a:p>
        </p:txBody>
      </p:sp>
      <p:sp>
        <p:nvSpPr>
          <p:cNvPr id="17" name="">
            <a:extLst xmlns:a="http://schemas.openxmlformats.org/drawingml/2006/main">
              <a:ext uri="{FF2B5EF4-FFF2-40B4-BE49-F238E27FC236}">
                <a16:creationId xmlns:a16="http://schemas.microsoft.com/office/drawing/2014/main" id="{42D83072-3022-464E-B558-A26230750546}"/>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8E5C1BDD-4664-43AE-BA88-11EE869FEC88}"/>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B54F60DD-7121-4023-90E4-B94FAEF99873}"/>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Enterprise rollout</a:t>
            </a:r>
          </a:p>
        </p:txBody>
      </p:sp>
      <p:sp>
        <p:nvSpPr>
          <p:cNvPr id="20" name="">
            <a:extLst xmlns:a="http://schemas.openxmlformats.org/drawingml/2006/main">
              <a:ext uri="{FF2B5EF4-FFF2-40B4-BE49-F238E27FC236}">
                <a16:creationId xmlns:a16="http://schemas.microsoft.com/office/drawing/2014/main" id="{0FE3253E-5E65-4B8B-A212-923C9F0F6FC2}"/>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Publish versions to permitted teams with monitoring.</a:t>
            </a:r>
          </a:p>
        </p:txBody>
      </p:sp>
      <p:sp>
        <p:nvSpPr>
          <p:cNvPr id="24" name="">
            <a:extLst xmlns:a="http://schemas.openxmlformats.org/drawingml/2006/main">
              <a:ext uri="{FF2B5EF4-FFF2-40B4-BE49-F238E27FC236}">
                <a16:creationId xmlns:a16="http://schemas.microsoft.com/office/drawing/2014/main" id="{049328B6-7343-4C4A-A021-4290C2D9015B}"/>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Reusable capabilities do not remove the need to validate data, permissions and business rules.</a:t>
            </a:r>
          </a:p>
        </p:txBody>
      </p:sp>
      <p:sp>
        <p:nvSpPr>
          <p:cNvPr id="25" name="">
            <a:extLst xmlns:a="http://schemas.openxmlformats.org/drawingml/2006/main">
              <a:ext uri="{FF2B5EF4-FFF2-40B4-BE49-F238E27FC236}">
                <a16:creationId xmlns:a16="http://schemas.microsoft.com/office/drawing/2014/main" id="{76B4B0B0-B4C1-4AB4-9A7C-DC52B038851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B0356B1E-8ED8-4BEA-A229-F0CE3B3E958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522C2D58-56F8-4288-952A-BA214D9F501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342187BC-9DE3-4284-9076-67C287A3FE0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06 / 34</a:t>
            </a:r>
          </a:p>
        </p:txBody>
      </p:sp>
    </p:spTree>
    <p:extLst>
      <p:ext uri="{BB962C8B-B14F-4D97-AF65-F5344CB8AC3E}">
        <p14:creationId xmlns:p14="http://schemas.microsoft.com/office/powerpoint/2010/main" val="674278618"/>
      </p:ext>
    </p:extLst>
  </p:cSld>
</p:sld>
</file>

<file path=ppt/slides/slide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1a64c008c2d4952"/>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AC4346E-994D-4312-B0AD-31B6CD081F1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Insurance: business use cases 1/3</a:t>
            </a:r>
          </a:p>
        </p:txBody>
      </p:sp>
      <p:sp>
        <p:nvSpPr>
          <p:cNvPr id="3" name="">
            <a:extLst xmlns:a="http://schemas.openxmlformats.org/drawingml/2006/main">
              <a:ext uri="{FF2B5EF4-FFF2-40B4-BE49-F238E27FC236}">
                <a16:creationId xmlns:a16="http://schemas.microsoft.com/office/drawing/2014/main" id="{DB0453DA-ED67-4C97-AAD4-D33902195239}"/>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8503389-AB37-4702-AA26-32CC25F571D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Submission intake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Extract facts and identify missing items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Time to complete file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Underwriter research</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Retrieve approved guidelines and evidence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Research hours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Policy comparison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Compare draft terms and endorsements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Review correction rate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Renewal preparation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Assemble changes and account history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Renewal lead time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CF09C6E4-A25B-45F5-A0E6-1066488AEA9B}"/>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3FD7466-D7CB-4B79-AB53-F309B371A76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41957911-B466-48AE-B006-84B343757EC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D50EE586-5CC1-4C9C-BBCC-7CF5E3A86F5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7E52729A-90BE-4B64-BC5A-BC7C6FFA235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07 / 34</a:t>
            </a:r>
          </a:p>
        </p:txBody>
      </p:sp>
    </p:spTree>
    <p:extLst>
      <p:ext uri="{BB962C8B-B14F-4D97-AF65-F5344CB8AC3E}">
        <p14:creationId xmlns:p14="http://schemas.microsoft.com/office/powerpoint/2010/main" val="1258764017"/>
      </p:ext>
    </p:extLst>
  </p:cSld>
</p:sld>
</file>

<file path=ppt/slides/slide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0b354f56b4414717"/>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F681A19-2332-44A9-AF06-AF64A37F135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Insurance: business use cases 2/3</a:t>
            </a:r>
          </a:p>
        </p:txBody>
      </p:sp>
      <p:sp>
        <p:nvSpPr>
          <p:cNvPr id="3" name="">
            <a:extLst xmlns:a="http://schemas.openxmlformats.org/drawingml/2006/main">
              <a:ext uri="{FF2B5EF4-FFF2-40B4-BE49-F238E27FC236}">
                <a16:creationId xmlns:a16="http://schemas.microsoft.com/office/drawing/2014/main" id="{B7305136-20BF-4061-BBAC-780EF90CD460}"/>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7519E7E-CF92-496A-A423-4D345FA353D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Policy servicing</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Prepare permitted change requests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First-contact resolution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Reinsurance support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Compile placement data and responses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Placement preparation time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Broker support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Answer status requests with evidence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Response turnaround</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Document quality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Check completeness and contradictions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Document defect rate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3E639883-8A4E-4E1F-A083-DBEF48DCE689}"/>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B118BF2-BFF8-4970-B76C-51B0A9C8A8D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46B4B4B2-A4CE-4D44-A24D-0389F314F94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91C05731-D72D-4944-8E9A-5530BAE055C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4B9CD029-8C56-4355-8425-C2AA27CD34D2}"/>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08 / 34</a:t>
            </a:r>
          </a:p>
        </p:txBody>
      </p:sp>
    </p:spTree>
    <p:extLst>
      <p:ext uri="{BB962C8B-B14F-4D97-AF65-F5344CB8AC3E}">
        <p14:creationId xmlns:p14="http://schemas.microsoft.com/office/powerpoint/2010/main" val="965829812"/>
      </p:ext>
    </p:extLst>
  </p:cSld>
</p:sld>
</file>

<file path=ppt/slides/slide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4f95ed491fa47a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B49D7C4-F7D3-45E2-A415-6D170349CAB2}"/>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Insurance: business use cases 3/3</a:t>
            </a:r>
          </a:p>
        </p:txBody>
      </p:sp>
      <p:sp>
        <p:nvSpPr>
          <p:cNvPr id="3" name="">
            <a:extLst xmlns:a="http://schemas.openxmlformats.org/drawingml/2006/main">
              <a:ext uri="{FF2B5EF4-FFF2-40B4-BE49-F238E27FC236}">
                <a16:creationId xmlns:a16="http://schemas.microsoft.com/office/drawing/2014/main" id="{9952FB2E-E31E-4C7B-BF7B-F6580CF84DA7}"/>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51E8B14-B1D8-4FDE-9682-C1E27A85641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portfolio of configurable solutions, each with an observable business measure.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Use case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What the agents help complete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Portfolio monitoring</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Route defined exposure exceptions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Exception response time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Complaint evidence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Assemble chronology for reviewers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Case preparation time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Conduct review</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Check communications against policy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Material review findings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Product knowledge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Ground employee answers in policy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Verified answer rate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67DF11AA-4F26-4AD2-88AB-E33FFC73A47B}"/>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95099B81-ED40-4867-A254-4F193C31B1AB}"/>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4899A745-6F8B-4547-A486-A7340E4FB9F2}"/>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C0CF5C56-74A6-412B-B34B-183E1747530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D37DB411-8310-44CF-9D7C-292B5EEEDA9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09 / 34</a:t>
            </a:r>
          </a:p>
        </p:txBody>
      </p:sp>
    </p:spTree>
    <p:extLst>
      <p:ext uri="{BB962C8B-B14F-4D97-AF65-F5344CB8AC3E}">
        <p14:creationId xmlns:p14="http://schemas.microsoft.com/office/powerpoint/2010/main" val="806786948"/>
      </p:ext>
    </p:extLst>
  </p:cSld>
</p:sld>
</file>

<file path=ppt/slides/slide1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05c97ed565c4058"/>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3089DD3-8974-4DFF-A219-CD594D1C6A6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single agent with a clear job</a:t>
            </a:r>
          </a:p>
        </p:txBody>
      </p:sp>
      <p:sp>
        <p:nvSpPr>
          <p:cNvPr id="3" name="">
            <a:extLst xmlns:a="http://schemas.openxmlformats.org/drawingml/2006/main">
              <a:ext uri="{FF2B5EF4-FFF2-40B4-BE49-F238E27FC236}">
                <a16:creationId xmlns:a16="http://schemas.microsoft.com/office/drawing/2014/main" id="{E08664CA-43E3-4897-A789-9A16FE33AF7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791A74C-1B2C-4CBB-9541-93FCEE6C9E8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Submission evidence assistant</a:t>
            </a:r>
          </a:p>
        </p:txBody>
      </p:sp>
      <p:sp>
        <p:nvSpPr>
          <p:cNvPr id="5" name="">
            <a:extLst xmlns:a="http://schemas.openxmlformats.org/drawingml/2006/main">
              <a:ext uri="{FF2B5EF4-FFF2-40B4-BE49-F238E27FC236}">
                <a16:creationId xmlns:a16="http://schemas.microsoft.com/office/drawing/2014/main" id="{6A41FE1A-817E-494A-A6BC-E59393991A88}"/>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6BD9A23-5C51-41AF-B4BD-2CD0AC71BE17}"/>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Input</a:t>
            </a:r>
          </a:p>
        </p:txBody>
      </p:sp>
      <p:sp>
        <p:nvSpPr>
          <p:cNvPr id="7" name="">
            <a:extLst xmlns:a="http://schemas.openxmlformats.org/drawingml/2006/main">
              <a:ext uri="{FF2B5EF4-FFF2-40B4-BE49-F238E27FC236}">
                <a16:creationId xmlns:a16="http://schemas.microsoft.com/office/drawing/2014/main" id="{301E5580-32F8-4AF7-BEC2-21EB01AD0F37}"/>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Policy administration · CRM · document systems. Read only the records permitted for the task.</a:t>
            </a:r>
          </a:p>
        </p:txBody>
      </p:sp>
      <p:sp>
        <p:nvSpPr>
          <p:cNvPr id="8" name="">
            <a:extLst xmlns:a="http://schemas.openxmlformats.org/drawingml/2006/main">
              <a:ext uri="{FF2B5EF4-FFF2-40B4-BE49-F238E27FC236}">
                <a16:creationId xmlns:a16="http://schemas.microsoft.com/office/drawing/2014/main" id="{F3EDE1DE-C81B-4FC1-8694-3F862D0E94EC}"/>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21FD568-1122-4A1B-936D-C6C778C3EEC9}"/>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Work</a:t>
            </a:r>
          </a:p>
        </p:txBody>
      </p:sp>
      <p:sp>
        <p:nvSpPr>
          <p:cNvPr id="10" name="">
            <a:extLst xmlns:a="http://schemas.openxmlformats.org/drawingml/2006/main">
              <a:ext uri="{FF2B5EF4-FFF2-40B4-BE49-F238E27FC236}">
                <a16:creationId xmlns:a16="http://schemas.microsoft.com/office/drawing/2014/main" id="{B25DE73B-1301-4CA7-B675-EE93C357CCD7}"/>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Extract application facts, check completeness and cite the underlying documents.</a:t>
            </a:r>
          </a:p>
        </p:txBody>
      </p:sp>
      <p:sp>
        <p:nvSpPr>
          <p:cNvPr id="11" name="">
            <a:extLst xmlns:a="http://schemas.openxmlformats.org/drawingml/2006/main">
              <a:ext uri="{FF2B5EF4-FFF2-40B4-BE49-F238E27FC236}">
                <a16:creationId xmlns:a16="http://schemas.microsoft.com/office/drawing/2014/main" id="{698BD234-EFB3-4324-8890-536902A989F6}"/>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A91A2AEA-1067-4EBB-8FD0-9CFC52D68EE6}"/>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Output</a:t>
            </a:r>
          </a:p>
        </p:txBody>
      </p:sp>
      <p:sp>
        <p:nvSpPr>
          <p:cNvPr id="13" name="">
            <a:extLst xmlns:a="http://schemas.openxmlformats.org/drawingml/2006/main">
              <a:ext uri="{FF2B5EF4-FFF2-40B4-BE49-F238E27FC236}">
                <a16:creationId xmlns:a16="http://schemas.microsoft.com/office/drawing/2014/main" id="{85DCF141-090F-4853-97DA-E50F74B2B9EE}"/>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 sourced result, confidence limits, open questions and a clear next owner.</a:t>
            </a:r>
          </a:p>
        </p:txBody>
      </p:sp>
      <p:sp>
        <p:nvSpPr>
          <p:cNvPr id="14" name="">
            <a:extLst xmlns:a="http://schemas.openxmlformats.org/drawingml/2006/main">
              <a:ext uri="{FF2B5EF4-FFF2-40B4-BE49-F238E27FC236}">
                <a16:creationId xmlns:a16="http://schemas.microsoft.com/office/drawing/2014/main" id="{9355B992-65C8-4CB7-97CE-AE8EC1C4C3FD}"/>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B478D983-E0A2-4FE1-AE05-784E98789A5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6DC52EB1-9051-4DC7-864F-50981020494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4F5E11FE-3B53-4E4F-943C-3E64254EFE1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10 / 34</a:t>
            </a:r>
          </a:p>
        </p:txBody>
      </p:sp>
    </p:spTree>
    <p:extLst>
      <p:ext uri="{BB962C8B-B14F-4D97-AF65-F5344CB8AC3E}">
        <p14:creationId xmlns:p14="http://schemas.microsoft.com/office/powerpoint/2010/main" val="829688177"/>
      </p:ext>
    </p:extLst>
  </p:cSld>
</p:sld>
</file>

<file path=ppt/slides/slide1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b25452d9cd24716"/>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A96ECAF-2AF9-4E08-BB38-3404A37D0F68}"/>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Evidence before action</a:t>
            </a:r>
          </a:p>
        </p:txBody>
      </p:sp>
      <p:sp>
        <p:nvSpPr>
          <p:cNvPr id="3" name="">
            <a:extLst xmlns:a="http://schemas.openxmlformats.org/drawingml/2006/main">
              <a:ext uri="{FF2B5EF4-FFF2-40B4-BE49-F238E27FC236}">
                <a16:creationId xmlns:a16="http://schemas.microsoft.com/office/drawing/2014/main" id="{85F6462A-6D22-4810-9405-E52367E2C88E}"/>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40FC855-77DC-4067-9D04-E7E8F544CC0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Design the smallest useful permission boundary.</a:t>
            </a:r>
          </a:p>
        </p:txBody>
      </p:sp>
      <p:sp>
        <p:nvSpPr>
          <p:cNvPr id="5" name="">
            <a:extLst xmlns:a="http://schemas.openxmlformats.org/drawingml/2006/main">
              <a:ext uri="{FF2B5EF4-FFF2-40B4-BE49-F238E27FC236}">
                <a16:creationId xmlns:a16="http://schemas.microsoft.com/office/drawing/2014/main" id="{A9A28DD8-DEB4-474B-813E-C819F0783983}"/>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32D6D92-D7BD-40B8-BEA0-61DB557D4B46}"/>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Read</a:t>
            </a:r>
          </a:p>
        </p:txBody>
      </p:sp>
      <p:sp>
        <p:nvSpPr>
          <p:cNvPr id="7" name="">
            <a:extLst xmlns:a="http://schemas.openxmlformats.org/drawingml/2006/main">
              <a:ext uri="{FF2B5EF4-FFF2-40B4-BE49-F238E27FC236}">
                <a16:creationId xmlns:a16="http://schemas.microsoft.com/office/drawing/2014/main" id="{97802226-D8F7-4B99-AB30-8758056DC63D}"/>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Retrieve scoped records. Treat documents and external tool output as untrusted content.</a:t>
            </a:r>
          </a:p>
        </p:txBody>
      </p:sp>
      <p:sp>
        <p:nvSpPr>
          <p:cNvPr id="8" name="">
            <a:extLst xmlns:a="http://schemas.openxmlformats.org/drawingml/2006/main">
              <a:ext uri="{FF2B5EF4-FFF2-40B4-BE49-F238E27FC236}">
                <a16:creationId xmlns:a16="http://schemas.microsoft.com/office/drawing/2014/main" id="{52ACFF23-6790-4A37-9E2F-CD56297CC4AB}"/>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A68C157E-619A-4BDB-AF60-D57DCE77F980}"/>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Prepare</a:t>
            </a:r>
          </a:p>
        </p:txBody>
      </p:sp>
      <p:sp>
        <p:nvSpPr>
          <p:cNvPr id="10" name="">
            <a:extLst xmlns:a="http://schemas.openxmlformats.org/drawingml/2006/main">
              <a:ext uri="{FF2B5EF4-FFF2-40B4-BE49-F238E27FC236}">
                <a16:creationId xmlns:a16="http://schemas.microsoft.com/office/drawing/2014/main" id="{0AD53506-01EB-4D10-BF05-DB51444E2C9D}"/>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Create a proposed action and show the evidence, changes and business reason.</a:t>
            </a:r>
          </a:p>
        </p:txBody>
      </p:sp>
      <p:sp>
        <p:nvSpPr>
          <p:cNvPr id="11" name="">
            <a:extLst xmlns:a="http://schemas.openxmlformats.org/drawingml/2006/main">
              <a:ext uri="{FF2B5EF4-FFF2-40B4-BE49-F238E27FC236}">
                <a16:creationId xmlns:a16="http://schemas.microsoft.com/office/drawing/2014/main" id="{F5729B90-D764-4A62-B14F-91118461A70C}"/>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99EF14C-1207-49AE-9EBD-4390158B73D2}"/>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Commit</a:t>
            </a:r>
          </a:p>
        </p:txBody>
      </p:sp>
      <p:sp>
        <p:nvSpPr>
          <p:cNvPr id="13" name="">
            <a:extLst xmlns:a="http://schemas.openxmlformats.org/drawingml/2006/main">
              <a:ext uri="{FF2B5EF4-FFF2-40B4-BE49-F238E27FC236}">
                <a16:creationId xmlns:a16="http://schemas.microsoft.com/office/drawing/2014/main" id="{357A4B06-14DD-46FB-8D05-3107D3AB4822}"/>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Check authority and approvals again at execution. Return the system receipt.</a:t>
            </a:r>
          </a:p>
        </p:txBody>
      </p:sp>
      <p:sp>
        <p:nvSpPr>
          <p:cNvPr id="14" name="">
            <a:extLst xmlns:a="http://schemas.openxmlformats.org/drawingml/2006/main">
              <a:ext uri="{FF2B5EF4-FFF2-40B4-BE49-F238E27FC236}">
                <a16:creationId xmlns:a16="http://schemas.microsoft.com/office/drawing/2014/main" id="{4F8B27C4-80F0-4EA9-B35F-8C8D2C935A19}"/>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1B2A6B73-EF1B-4224-9E0E-83630B05850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FD6CE2E-5A88-45C4-A442-89BF47F10CA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0D8FCDEB-11D0-428D-91F0-D88F5E2F78F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11 / 34</a:t>
            </a:r>
          </a:p>
        </p:txBody>
      </p:sp>
    </p:spTree>
    <p:extLst>
      <p:ext uri="{BB962C8B-B14F-4D97-AF65-F5344CB8AC3E}">
        <p14:creationId xmlns:p14="http://schemas.microsoft.com/office/powerpoint/2010/main" val="144518931"/>
      </p:ext>
    </p:extLst>
  </p:cSld>
</p:sld>
</file>

<file path=ppt/slides/slide12.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61d89ab188ef41b8"/>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E641E5A-8DEF-4BAA-942F-D1DF559B1156}"/>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Underwriting preparation workspace</a:t>
            </a:r>
          </a:p>
        </p:txBody>
      </p:sp>
      <p:sp>
        <p:nvSpPr>
          <p:cNvPr id="3" name="">
            <a:extLst xmlns:a="http://schemas.openxmlformats.org/drawingml/2006/main">
              <a:ext uri="{FF2B5EF4-FFF2-40B4-BE49-F238E27FC236}">
                <a16:creationId xmlns:a16="http://schemas.microsoft.com/office/drawing/2014/main" id="{F66C1508-CE1A-4011-91A2-7809BC65C88F}"/>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3016522-1200-42A9-AC84-19B30ECE542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181CBC55-35D7-409F-9856-28DCD85ED442}"/>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63ED3A17-5BE8-449C-BEB6-890F4A0DF14C}"/>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0B06709D-9088-4046-8672-93771C5C93F4}"/>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Intake agent</a:t>
            </a:r>
          </a:p>
        </p:txBody>
      </p:sp>
      <p:sp>
        <p:nvSpPr>
          <p:cNvPr id="8" name="">
            <a:extLst xmlns:a="http://schemas.openxmlformats.org/drawingml/2006/main">
              <a:ext uri="{FF2B5EF4-FFF2-40B4-BE49-F238E27FC236}">
                <a16:creationId xmlns:a16="http://schemas.microsoft.com/office/drawing/2014/main" id="{DC6C3EAC-4116-4B05-A52F-F8629DF83AFE}"/>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Classify submission and confirm consent.</a:t>
            </a:r>
          </a:p>
        </p:txBody>
      </p:sp>
      <p:sp>
        <p:nvSpPr>
          <p:cNvPr id="9" name="">
            <a:extLst xmlns:a="http://schemas.openxmlformats.org/drawingml/2006/main">
              <a:ext uri="{FF2B5EF4-FFF2-40B4-BE49-F238E27FC236}">
                <a16:creationId xmlns:a16="http://schemas.microsoft.com/office/drawing/2014/main" id="{C2ED7FE0-371B-4611-A222-B4136C2D9EE4}"/>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06134B27-3368-4E04-8935-F736349D5036}"/>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751B5F52-3B80-4EAB-A1CD-5EFEF7E35F46}"/>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Evidence agent</a:t>
            </a:r>
          </a:p>
        </p:txBody>
      </p:sp>
      <p:sp>
        <p:nvSpPr>
          <p:cNvPr id="12" name="">
            <a:extLst xmlns:a="http://schemas.openxmlformats.org/drawingml/2006/main">
              <a:ext uri="{FF2B5EF4-FFF2-40B4-BE49-F238E27FC236}">
                <a16:creationId xmlns:a16="http://schemas.microsoft.com/office/drawing/2014/main" id="{04CC974F-24E6-4720-B370-E00D00BF9E47}"/>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Retrieve permitted policy and risk evidence.</a:t>
            </a:r>
          </a:p>
        </p:txBody>
      </p:sp>
      <p:sp>
        <p:nvSpPr>
          <p:cNvPr id="13" name="">
            <a:extLst xmlns:a="http://schemas.openxmlformats.org/drawingml/2006/main">
              <a:ext uri="{FF2B5EF4-FFF2-40B4-BE49-F238E27FC236}">
                <a16:creationId xmlns:a16="http://schemas.microsoft.com/office/drawing/2014/main" id="{618F4ABA-59E7-46E3-BADA-3BD49D8853C6}"/>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010D7FB-98CC-493D-80DA-EFB0D86632B8}"/>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89CA215D-B8F9-4F8F-8B52-BC3587EA5F46}"/>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Guideline agent</a:t>
            </a:r>
          </a:p>
        </p:txBody>
      </p:sp>
      <p:sp>
        <p:nvSpPr>
          <p:cNvPr id="16" name="">
            <a:extLst xmlns:a="http://schemas.openxmlformats.org/drawingml/2006/main">
              <a:ext uri="{FF2B5EF4-FFF2-40B4-BE49-F238E27FC236}">
                <a16:creationId xmlns:a16="http://schemas.microsoft.com/office/drawing/2014/main" id="{8EDF12E1-D433-4EA5-AEB7-BED8870265E6}"/>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Compare facts to approved guidelines.</a:t>
            </a:r>
          </a:p>
        </p:txBody>
      </p:sp>
      <p:sp>
        <p:nvSpPr>
          <p:cNvPr id="17" name="">
            <a:extLst xmlns:a="http://schemas.openxmlformats.org/drawingml/2006/main">
              <a:ext uri="{FF2B5EF4-FFF2-40B4-BE49-F238E27FC236}">
                <a16:creationId xmlns:a16="http://schemas.microsoft.com/office/drawing/2014/main" id="{17C379A6-AF75-42E4-8B55-663576027F6D}"/>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E41CB85A-062B-4FD9-B58F-4FD81E3EC2F5}"/>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5C7B94B6-D3BD-4B76-9E0C-E862C9031E30}"/>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Underwriter</a:t>
            </a:r>
          </a:p>
        </p:txBody>
      </p:sp>
      <p:sp>
        <p:nvSpPr>
          <p:cNvPr id="20" name="">
            <a:extLst xmlns:a="http://schemas.openxmlformats.org/drawingml/2006/main">
              <a:ext uri="{FF2B5EF4-FFF2-40B4-BE49-F238E27FC236}">
                <a16:creationId xmlns:a16="http://schemas.microsoft.com/office/drawing/2014/main" id="{76961E39-B889-4897-AD1D-145768E5D9C7}"/>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Underwriter reviews exceptions and terms.</a:t>
            </a:r>
          </a:p>
        </p:txBody>
      </p:sp>
      <p:sp>
        <p:nvSpPr>
          <p:cNvPr id="24" name="">
            <a:extLst xmlns:a="http://schemas.openxmlformats.org/drawingml/2006/main">
              <a:ext uri="{FF2B5EF4-FFF2-40B4-BE49-F238E27FC236}">
                <a16:creationId xmlns:a16="http://schemas.microsoft.com/office/drawing/2014/main" id="{5D394CC8-3181-4A07-A0BE-EEF2CE4E87EB}"/>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D3617761-77FE-4620-9E5A-2E3E64256810}"/>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949198AD-ADDA-481A-BD38-447906EF4DB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4426C50C-2883-4AD3-AE34-64A6DAD240F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1FB5643D-3795-4FCA-841F-14D96E1F4D4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12 / 34</a:t>
            </a:r>
          </a:p>
        </p:txBody>
      </p:sp>
    </p:spTree>
    <p:extLst>
      <p:ext uri="{BB962C8B-B14F-4D97-AF65-F5344CB8AC3E}">
        <p14:creationId xmlns:p14="http://schemas.microsoft.com/office/powerpoint/2010/main" val="2096829833"/>
      </p:ext>
    </p:extLst>
  </p:cSld>
</p:sld>
</file>

<file path=ppt/slides/slide1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5133f7f4edd4732"/>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9A3B38C-38D6-4359-B2A2-B60D2E10414C}"/>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Underwriting preparation workspace: decisions and value</a:t>
            </a:r>
          </a:p>
        </p:txBody>
      </p:sp>
      <p:sp>
        <p:nvSpPr>
          <p:cNvPr id="3" name="">
            <a:extLst xmlns:a="http://schemas.openxmlformats.org/drawingml/2006/main">
              <a:ext uri="{FF2B5EF4-FFF2-40B4-BE49-F238E27FC236}">
                <a16:creationId xmlns:a16="http://schemas.microsoft.com/office/drawing/2014/main" id="{F6282C4A-ACC9-4598-81C5-5EDFA9EDB0D3}"/>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0353051-FE0A-49B9-8F08-7E8B8E8D750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854B9586-362C-4CF3-870E-711810B12275}"/>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2BCC41F-AB38-4378-BB86-D2BDCD5790CB}"/>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C0CCAB8D-A3EC-4B2B-8387-66BFF19CF11F}"/>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Submission, policy forms and approved guidelines. Preserve source versions and timestamps.</a:t>
            </a:r>
          </a:p>
        </p:txBody>
      </p:sp>
      <p:sp>
        <p:nvSpPr>
          <p:cNvPr id="8" name="">
            <a:extLst xmlns:a="http://schemas.openxmlformats.org/drawingml/2006/main">
              <a:ext uri="{FF2B5EF4-FFF2-40B4-BE49-F238E27FC236}">
                <a16:creationId xmlns:a16="http://schemas.microsoft.com/office/drawing/2014/main" id="{005E1CB3-8754-44DF-ABC8-6F13AD7F5ACF}"/>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688EFF5B-F403-4CFD-AD77-72076BA6A35C}"/>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D1F5437C-06D9-4408-AE35-2FC53690FB30}"/>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Evidence-backed underwriting file and referral. Attach outstanding issues and approval history.</a:t>
            </a:r>
          </a:p>
        </p:txBody>
      </p:sp>
      <p:sp>
        <p:nvSpPr>
          <p:cNvPr id="11" name="">
            <a:extLst xmlns:a="http://schemas.openxmlformats.org/drawingml/2006/main">
              <a:ext uri="{FF2B5EF4-FFF2-40B4-BE49-F238E27FC236}">
                <a16:creationId xmlns:a16="http://schemas.microsoft.com/office/drawing/2014/main" id="{378913E8-F729-4771-B82E-43EF7AF098A1}"/>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816EA724-BEED-4025-84C1-1CB9F6DB0D99}"/>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5F1962A8-2E92-4DD9-9275-6DDA81C2E823}"/>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No autonomous decline, pricing or medical judgment; cite missing and contradictory evidence.</a:t>
            </a:r>
          </a:p>
        </p:txBody>
      </p:sp>
      <p:sp>
        <p:nvSpPr>
          <p:cNvPr id="14" name="">
            <a:extLst xmlns:a="http://schemas.openxmlformats.org/drawingml/2006/main">
              <a:ext uri="{FF2B5EF4-FFF2-40B4-BE49-F238E27FC236}">
                <a16:creationId xmlns:a16="http://schemas.microsoft.com/office/drawing/2014/main" id="{625BB44B-2015-4647-9428-90C3DF296240}"/>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B85EA698-501B-48B5-AD07-7B693687FBA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B703575-C590-4C10-A7C8-D331AF34BAC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CEBCE034-8E54-4EBF-9060-D5EC82926602}"/>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13 / 34</a:t>
            </a:r>
          </a:p>
        </p:txBody>
      </p:sp>
    </p:spTree>
    <p:extLst>
      <p:ext uri="{BB962C8B-B14F-4D97-AF65-F5344CB8AC3E}">
        <p14:creationId xmlns:p14="http://schemas.microsoft.com/office/powerpoint/2010/main" val="1757688120"/>
      </p:ext>
    </p:extLst>
  </p:cSld>
</p:sld>
</file>

<file path=ppt/slides/slide14.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10b02c05bf7b4c9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830E195-B1A4-45E9-9FA2-7FD5A7CB022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Renewal preparation workspace</a:t>
            </a:r>
          </a:p>
        </p:txBody>
      </p:sp>
      <p:sp>
        <p:nvSpPr>
          <p:cNvPr id="3" name="">
            <a:extLst xmlns:a="http://schemas.openxmlformats.org/drawingml/2006/main">
              <a:ext uri="{FF2B5EF4-FFF2-40B4-BE49-F238E27FC236}">
                <a16:creationId xmlns:a16="http://schemas.microsoft.com/office/drawing/2014/main" id="{92AF21A4-4197-48A1-8E1E-0CB9E72194AC}"/>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97DF546-83EE-46C9-A0F6-618268A875D4}"/>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47F054EC-1694-4886-BCE2-A65E56AACE4B}"/>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AEC98E98-4F22-46B9-812F-38B3A30E0267}"/>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BA557538-9399-42FB-AA80-569F41D6B290}"/>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Account agent</a:t>
            </a:r>
          </a:p>
        </p:txBody>
      </p:sp>
      <p:sp>
        <p:nvSpPr>
          <p:cNvPr id="8" name="">
            <a:extLst xmlns:a="http://schemas.openxmlformats.org/drawingml/2006/main">
              <a:ext uri="{FF2B5EF4-FFF2-40B4-BE49-F238E27FC236}">
                <a16:creationId xmlns:a16="http://schemas.microsoft.com/office/drawing/2014/main" id="{6F2A6860-C8E3-4C7C-BF8D-C70CFD0A4776}"/>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Retrieve expiring terms and account history.</a:t>
            </a:r>
          </a:p>
        </p:txBody>
      </p:sp>
      <p:sp>
        <p:nvSpPr>
          <p:cNvPr id="9" name="">
            <a:extLst xmlns:a="http://schemas.openxmlformats.org/drawingml/2006/main">
              <a:ext uri="{FF2B5EF4-FFF2-40B4-BE49-F238E27FC236}">
                <a16:creationId xmlns:a16="http://schemas.microsoft.com/office/drawing/2014/main" id="{C9CBD9E1-DFDD-4052-8998-1A4A52AA0186}"/>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EC6BA6B-4F13-4A6A-8CCD-82AC0A0108EA}"/>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73E0CC1D-A6F9-4147-9281-CDA56EF1BC87}"/>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Change agent</a:t>
            </a:r>
          </a:p>
        </p:txBody>
      </p:sp>
      <p:sp>
        <p:nvSpPr>
          <p:cNvPr id="12" name="">
            <a:extLst xmlns:a="http://schemas.openxmlformats.org/drawingml/2006/main">
              <a:ext uri="{FF2B5EF4-FFF2-40B4-BE49-F238E27FC236}">
                <a16:creationId xmlns:a16="http://schemas.microsoft.com/office/drawing/2014/main" id="{C2536929-31E9-47B1-AA15-7F4A26E1860F}"/>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Identify changes and information gaps.</a:t>
            </a:r>
          </a:p>
        </p:txBody>
      </p:sp>
      <p:sp>
        <p:nvSpPr>
          <p:cNvPr id="13" name="">
            <a:extLst xmlns:a="http://schemas.openxmlformats.org/drawingml/2006/main">
              <a:ext uri="{FF2B5EF4-FFF2-40B4-BE49-F238E27FC236}">
                <a16:creationId xmlns:a16="http://schemas.microsoft.com/office/drawing/2014/main" id="{6A4131B8-1FEF-45DA-B87C-7D6D687622FA}"/>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49FB011C-0630-41E7-B055-2906D202ECFA}"/>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26C04A6A-1534-4833-BC4A-E2AB6F88CC88}"/>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Broker agent</a:t>
            </a:r>
          </a:p>
        </p:txBody>
      </p:sp>
      <p:sp>
        <p:nvSpPr>
          <p:cNvPr id="16" name="">
            <a:extLst xmlns:a="http://schemas.openxmlformats.org/drawingml/2006/main">
              <a:ext uri="{FF2B5EF4-FFF2-40B4-BE49-F238E27FC236}">
                <a16:creationId xmlns:a16="http://schemas.microsoft.com/office/drawing/2014/main" id="{B2CF4996-68BA-4FF9-B2C1-E99406F5B562}"/>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Route queries to broker or servicing teams.</a:t>
            </a:r>
          </a:p>
        </p:txBody>
      </p:sp>
      <p:sp>
        <p:nvSpPr>
          <p:cNvPr id="17" name="">
            <a:extLst xmlns:a="http://schemas.openxmlformats.org/drawingml/2006/main">
              <a:ext uri="{FF2B5EF4-FFF2-40B4-BE49-F238E27FC236}">
                <a16:creationId xmlns:a16="http://schemas.microsoft.com/office/drawing/2014/main" id="{D3226793-4A11-4EC9-8E1C-F950743FCC5A}"/>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2A133C01-888E-4FC1-8E89-09878BF0880F}"/>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71BC3C30-B3BF-47F7-984C-A02DE050D925}"/>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Renewal owner</a:t>
            </a:r>
          </a:p>
        </p:txBody>
      </p:sp>
      <p:sp>
        <p:nvSpPr>
          <p:cNvPr id="20" name="">
            <a:extLst xmlns:a="http://schemas.openxmlformats.org/drawingml/2006/main">
              <a:ext uri="{FF2B5EF4-FFF2-40B4-BE49-F238E27FC236}">
                <a16:creationId xmlns:a16="http://schemas.microsoft.com/office/drawing/2014/main" id="{F607259E-B811-43FD-B6F9-20ED26AB2FAF}"/>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Authorize the renewal communication.</a:t>
            </a:r>
          </a:p>
        </p:txBody>
      </p:sp>
      <p:sp>
        <p:nvSpPr>
          <p:cNvPr id="24" name="">
            <a:extLst xmlns:a="http://schemas.openxmlformats.org/drawingml/2006/main">
              <a:ext uri="{FF2B5EF4-FFF2-40B4-BE49-F238E27FC236}">
                <a16:creationId xmlns:a16="http://schemas.microsoft.com/office/drawing/2014/main" id="{205A3DE8-A18A-4613-AFBC-E4601A3FDC62}"/>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D70ABF22-9A17-4593-BC9C-898B1D1B232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5A9586CB-3E19-4A70-A3E5-4328370C0E5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D6ED226B-2344-40A8-B211-4113028B3380}"/>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F4042B39-E216-4FBB-B340-AA3E2909C30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14 / 34</a:t>
            </a:r>
          </a:p>
        </p:txBody>
      </p:sp>
    </p:spTree>
    <p:extLst>
      <p:ext uri="{BB962C8B-B14F-4D97-AF65-F5344CB8AC3E}">
        <p14:creationId xmlns:p14="http://schemas.microsoft.com/office/powerpoint/2010/main" val="1293327281"/>
      </p:ext>
    </p:extLst>
  </p:cSld>
</p:sld>
</file>

<file path=ppt/slides/slide1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c49945fb8534a4d"/>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B95E39D-B98D-4449-A3EC-8FE682CC175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Renewal preparation workspace: decisions and value</a:t>
            </a:r>
          </a:p>
        </p:txBody>
      </p:sp>
      <p:sp>
        <p:nvSpPr>
          <p:cNvPr id="3" name="">
            <a:extLst xmlns:a="http://schemas.openxmlformats.org/drawingml/2006/main">
              <a:ext uri="{FF2B5EF4-FFF2-40B4-BE49-F238E27FC236}">
                <a16:creationId xmlns:a16="http://schemas.microsoft.com/office/drawing/2014/main" id="{B247578D-DAFD-4290-BCC2-06E9B9F50E55}"/>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4E63C2E-BE03-49B6-93B8-60CA69BE1F05}"/>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F7193362-3EFF-4628-B834-E1C2F56587A6}"/>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C6CD938-9990-488B-94D2-F4F3197E211F}"/>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DCD8A9D7-24F3-483A-B498-41AB774E802F}"/>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Expiring policy and current account evidence. Preserve source versions and timestamps.</a:t>
            </a:r>
          </a:p>
        </p:txBody>
      </p:sp>
      <p:sp>
        <p:nvSpPr>
          <p:cNvPr id="8" name="">
            <a:extLst xmlns:a="http://schemas.openxmlformats.org/drawingml/2006/main">
              <a:ext uri="{FF2B5EF4-FFF2-40B4-BE49-F238E27FC236}">
                <a16:creationId xmlns:a16="http://schemas.microsoft.com/office/drawing/2014/main" id="{1B0ED84C-047A-4EA0-95F1-85DF14BCE513}"/>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203C4E9B-B615-4137-9D4E-6F99312618BC}"/>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22BF718B-A05A-457A-A5A9-BA0ADB85AF21}"/>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Renewal worklist and approved communication. Attach outstanding issues and approval history.</a:t>
            </a:r>
          </a:p>
        </p:txBody>
      </p:sp>
      <p:sp>
        <p:nvSpPr>
          <p:cNvPr id="11" name="">
            <a:extLst xmlns:a="http://schemas.openxmlformats.org/drawingml/2006/main">
              <a:ext uri="{FF2B5EF4-FFF2-40B4-BE49-F238E27FC236}">
                <a16:creationId xmlns:a16="http://schemas.microsoft.com/office/drawing/2014/main" id="{A292EA95-FB03-40A1-A5DC-3AC0B9124C05}"/>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952840A8-063D-40EF-B8D2-31E9638799D5}"/>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D6ADC781-DE20-4C74-B591-ECC09947632F}"/>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Coverage changes require licensed or delegated authority; bind only through approved systems.</a:t>
            </a:r>
          </a:p>
        </p:txBody>
      </p:sp>
      <p:sp>
        <p:nvSpPr>
          <p:cNvPr id="14" name="">
            <a:extLst xmlns:a="http://schemas.openxmlformats.org/drawingml/2006/main">
              <a:ext uri="{FF2B5EF4-FFF2-40B4-BE49-F238E27FC236}">
                <a16:creationId xmlns:a16="http://schemas.microsoft.com/office/drawing/2014/main" id="{D1A8A26F-4B54-4860-A2D1-BBEDC356641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44FD492C-0EC0-4457-8F29-17A9B656012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81FE5B89-DB74-49DA-8D58-73E70CF3D2D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304ECE29-C45C-4F3C-B6FA-1B9782FCC08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15 / 34</a:t>
            </a:r>
          </a:p>
        </p:txBody>
      </p:sp>
    </p:spTree>
    <p:extLst>
      <p:ext uri="{BB962C8B-B14F-4D97-AF65-F5344CB8AC3E}">
        <p14:creationId xmlns:p14="http://schemas.microsoft.com/office/powerpoint/2010/main" val="1136153548"/>
      </p:ext>
    </p:extLst>
  </p:cSld>
</p:sld>
</file>

<file path=ppt/slides/slide16.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de65645dad7841f7"/>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1BCB35F-CDEA-4E80-9189-1EB353046E3A}"/>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Policy service workspace</a:t>
            </a:r>
          </a:p>
        </p:txBody>
      </p:sp>
      <p:sp>
        <p:nvSpPr>
          <p:cNvPr id="3" name="">
            <a:extLst xmlns:a="http://schemas.openxmlformats.org/drawingml/2006/main">
              <a:ext uri="{FF2B5EF4-FFF2-40B4-BE49-F238E27FC236}">
                <a16:creationId xmlns:a16="http://schemas.microsoft.com/office/drawing/2014/main" id="{F1F5D938-243F-4E2E-BFCA-C432CABAD1B7}"/>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0C5BE12-37A4-4BF0-88EB-DDC1790CF23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Multiple specialist agents contribute to one controlled business workflow.</a:t>
            </a:r>
          </a:p>
        </p:txBody>
      </p:sp>
      <p:sp>
        <p:nvSpPr>
          <p:cNvPr id="5" name="">
            <a:extLst xmlns:a="http://schemas.openxmlformats.org/drawingml/2006/main">
              <a:ext uri="{FF2B5EF4-FFF2-40B4-BE49-F238E27FC236}">
                <a16:creationId xmlns:a16="http://schemas.microsoft.com/office/drawing/2014/main" id="{59E4AD89-67F8-4DA5-809E-6007251B68BA}"/>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6DDEC4B1-D1AB-4596-B6EE-FA32E5464CA9}"/>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DCFA1D4F-A813-42CD-8D0A-9335A5CE1501}"/>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Identity service</a:t>
            </a:r>
          </a:p>
        </p:txBody>
      </p:sp>
      <p:sp>
        <p:nvSpPr>
          <p:cNvPr id="8" name="">
            <a:extLst xmlns:a="http://schemas.openxmlformats.org/drawingml/2006/main">
              <a:ext uri="{FF2B5EF4-FFF2-40B4-BE49-F238E27FC236}">
                <a16:creationId xmlns:a16="http://schemas.microsoft.com/office/drawing/2014/main" id="{CC6B1B9A-8FA1-468C-BFE4-B872AAD70830}"/>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Verify identity and permitted service scope.</a:t>
            </a:r>
          </a:p>
        </p:txBody>
      </p:sp>
      <p:sp>
        <p:nvSpPr>
          <p:cNvPr id="9" name="">
            <a:extLst xmlns:a="http://schemas.openxmlformats.org/drawingml/2006/main">
              <a:ext uri="{FF2B5EF4-FFF2-40B4-BE49-F238E27FC236}">
                <a16:creationId xmlns:a16="http://schemas.microsoft.com/office/drawing/2014/main" id="{11C7E0A7-A5A2-4A1E-8764-C9F06E814DB0}"/>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09F506B-1187-497F-A5EE-250AB049D125}"/>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20B4E212-1C15-4210-9220-07B99916158B}"/>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Eligibility agent</a:t>
            </a:r>
          </a:p>
        </p:txBody>
      </p:sp>
      <p:sp>
        <p:nvSpPr>
          <p:cNvPr id="12" name="">
            <a:extLst xmlns:a="http://schemas.openxmlformats.org/drawingml/2006/main">
              <a:ext uri="{FF2B5EF4-FFF2-40B4-BE49-F238E27FC236}">
                <a16:creationId xmlns:a16="http://schemas.microsoft.com/office/drawing/2014/main" id="{3A8E619B-9C9A-4637-9F7F-4173CC8DCD24}"/>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Check policy state and request eligibility.</a:t>
            </a:r>
          </a:p>
        </p:txBody>
      </p:sp>
      <p:sp>
        <p:nvSpPr>
          <p:cNvPr id="13" name="">
            <a:extLst xmlns:a="http://schemas.openxmlformats.org/drawingml/2006/main">
              <a:ext uri="{FF2B5EF4-FFF2-40B4-BE49-F238E27FC236}">
                <a16:creationId xmlns:a16="http://schemas.microsoft.com/office/drawing/2014/main" id="{1C2FD54E-0D4B-4009-AC67-6E2A651DC09A}"/>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EE3A1AAC-31E1-4891-9E00-3910420D95F2}"/>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F571E4C4-F9C3-4700-8ADB-C9D59E3781FC}"/>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Service agent</a:t>
            </a:r>
          </a:p>
        </p:txBody>
      </p:sp>
      <p:sp>
        <p:nvSpPr>
          <p:cNvPr id="16" name="">
            <a:extLst xmlns:a="http://schemas.openxmlformats.org/drawingml/2006/main">
              <a:ext uri="{FF2B5EF4-FFF2-40B4-BE49-F238E27FC236}">
                <a16:creationId xmlns:a16="http://schemas.microsoft.com/office/drawing/2014/main" id="{E1C5921A-572B-42F2-A630-A1788612D033}"/>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Prepare change with a before-and-after view.</a:t>
            </a:r>
          </a:p>
        </p:txBody>
      </p:sp>
      <p:sp>
        <p:nvSpPr>
          <p:cNvPr id="17" name="">
            <a:extLst xmlns:a="http://schemas.openxmlformats.org/drawingml/2006/main">
              <a:ext uri="{FF2B5EF4-FFF2-40B4-BE49-F238E27FC236}">
                <a16:creationId xmlns:a16="http://schemas.microsoft.com/office/drawing/2014/main" id="{AC0B2BE7-F3FE-4D0B-8301-3DF865EAA44D}"/>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AA12C782-6E89-40DA-8FFF-8780A0117BBE}"/>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14462A57-D38E-4FD2-8D21-D7BB52E40DEC}"/>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Policy owner</a:t>
            </a:r>
          </a:p>
        </p:txBody>
      </p:sp>
      <p:sp>
        <p:nvSpPr>
          <p:cNvPr id="20" name="">
            <a:extLst xmlns:a="http://schemas.openxmlformats.org/drawingml/2006/main">
              <a:ext uri="{FF2B5EF4-FFF2-40B4-BE49-F238E27FC236}">
                <a16:creationId xmlns:a16="http://schemas.microsoft.com/office/drawing/2014/main" id="{E01CFA4D-26A7-41AD-84FD-EA2D59407FA9}"/>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Obtain approval and post through the API.</a:t>
            </a:r>
          </a:p>
        </p:txBody>
      </p:sp>
      <p:sp>
        <p:nvSpPr>
          <p:cNvPr id="24" name="">
            <a:extLst xmlns:a="http://schemas.openxmlformats.org/drawingml/2006/main">
              <a:ext uri="{FF2B5EF4-FFF2-40B4-BE49-F238E27FC236}">
                <a16:creationId xmlns:a16="http://schemas.microsoft.com/office/drawing/2014/main" id="{D01A42CB-B2FA-4093-B629-6E11E73E36D0}"/>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Shared case state · explicit handoffs · named human owner</a:t>
            </a:r>
          </a:p>
        </p:txBody>
      </p:sp>
      <p:sp>
        <p:nvSpPr>
          <p:cNvPr id="25" name="">
            <a:extLst xmlns:a="http://schemas.openxmlformats.org/drawingml/2006/main">
              <a:ext uri="{FF2B5EF4-FFF2-40B4-BE49-F238E27FC236}">
                <a16:creationId xmlns:a16="http://schemas.microsoft.com/office/drawing/2014/main" id="{8A478524-8CDB-4EF4-ADC3-334E04E99BCC}"/>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B66404B3-BC57-4FB4-AC07-A4A2D3F0D627}"/>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4EFA9C7C-18CF-4F24-8294-8ED5EB5E165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F1EA4D8D-0A89-43C5-94E8-F232E35A574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16 / 34</a:t>
            </a:r>
          </a:p>
        </p:txBody>
      </p:sp>
    </p:spTree>
    <p:extLst>
      <p:ext uri="{BB962C8B-B14F-4D97-AF65-F5344CB8AC3E}">
        <p14:creationId xmlns:p14="http://schemas.microsoft.com/office/powerpoint/2010/main" val="1975911289"/>
      </p:ext>
    </p:extLst>
  </p:cSld>
</p:sld>
</file>

<file path=ppt/slides/slide1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bda6802654c4185"/>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4574337-2D4E-4CB4-87B8-7587BBEC7B9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Policy service workspace: decisions and value</a:t>
            </a:r>
          </a:p>
        </p:txBody>
      </p:sp>
      <p:sp>
        <p:nvSpPr>
          <p:cNvPr id="3" name="">
            <a:extLst xmlns:a="http://schemas.openxmlformats.org/drawingml/2006/main">
              <a:ext uri="{FF2B5EF4-FFF2-40B4-BE49-F238E27FC236}">
                <a16:creationId xmlns:a16="http://schemas.microsoft.com/office/drawing/2014/main" id="{5D7FD002-6EE2-466D-98C0-75C73C7F1E1E}"/>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9127F8D-A2BF-4462-BF40-2E63B50BD27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Make the result usable by the team that owns the outcome.</a:t>
            </a:r>
          </a:p>
        </p:txBody>
      </p:sp>
      <p:sp>
        <p:nvSpPr>
          <p:cNvPr id="5" name="">
            <a:extLst xmlns:a="http://schemas.openxmlformats.org/drawingml/2006/main">
              <a:ext uri="{FF2B5EF4-FFF2-40B4-BE49-F238E27FC236}">
                <a16:creationId xmlns:a16="http://schemas.microsoft.com/office/drawing/2014/main" id="{F6C202D5-F7CB-45AE-A97B-1DE602299F1D}"/>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3E95982-8643-49B7-AE10-42293B842B33}"/>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evidence</a:t>
            </a:r>
          </a:p>
        </p:txBody>
      </p:sp>
      <p:sp>
        <p:nvSpPr>
          <p:cNvPr id="7" name="">
            <a:extLst xmlns:a="http://schemas.openxmlformats.org/drawingml/2006/main">
              <a:ext uri="{FF2B5EF4-FFF2-40B4-BE49-F238E27FC236}">
                <a16:creationId xmlns:a16="http://schemas.microsoft.com/office/drawing/2014/main" id="{4D3137FF-DC72-4BF2-967A-20DDF392D3C5}"/>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Verified request and policy record. Preserve source versions and timestamps.</a:t>
            </a:r>
          </a:p>
        </p:txBody>
      </p:sp>
      <p:sp>
        <p:nvSpPr>
          <p:cNvPr id="8" name="">
            <a:extLst xmlns:a="http://schemas.openxmlformats.org/drawingml/2006/main">
              <a:ext uri="{FF2B5EF4-FFF2-40B4-BE49-F238E27FC236}">
                <a16:creationId xmlns:a16="http://schemas.microsoft.com/office/drawing/2014/main" id="{58DB61E4-9C6D-41D4-BF36-0CD8A05C94EE}"/>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8552A8F-E2F1-4501-BA05-8C7CB75B4083}"/>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Delivered result</a:t>
            </a:r>
          </a:p>
        </p:txBody>
      </p:sp>
      <p:sp>
        <p:nvSpPr>
          <p:cNvPr id="10" name="">
            <a:extLst xmlns:a="http://schemas.openxmlformats.org/drawingml/2006/main">
              <a:ext uri="{FF2B5EF4-FFF2-40B4-BE49-F238E27FC236}">
                <a16:creationId xmlns:a16="http://schemas.microsoft.com/office/drawing/2014/main" id="{01006445-EF98-4ABF-9945-2692AE56CB01}"/>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Controlled service transaction and receipt. Attach outstanding issues and approval history.</a:t>
            </a:r>
          </a:p>
        </p:txBody>
      </p:sp>
      <p:sp>
        <p:nvSpPr>
          <p:cNvPr id="11" name="">
            <a:extLst xmlns:a="http://schemas.openxmlformats.org/drawingml/2006/main">
              <a:ext uri="{FF2B5EF4-FFF2-40B4-BE49-F238E27FC236}">
                <a16:creationId xmlns:a16="http://schemas.microsoft.com/office/drawing/2014/main" id="{1563A750-AD09-43AC-90D3-1353084238F4}"/>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6D6810F-822C-4C45-8E9C-4F677CF103AE}"/>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Human control</a:t>
            </a:r>
          </a:p>
        </p:txBody>
      </p:sp>
      <p:sp>
        <p:nvSpPr>
          <p:cNvPr id="13" name="">
            <a:extLst xmlns:a="http://schemas.openxmlformats.org/drawingml/2006/main">
              <a:ext uri="{FF2B5EF4-FFF2-40B4-BE49-F238E27FC236}">
                <a16:creationId xmlns:a16="http://schemas.microsoft.com/office/drawing/2014/main" id="{38EF9F9B-8392-4B4A-A438-65550BD56E67}"/>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Ambiguous instructions, beneficiaries or high-risk changes go to a specialist.</a:t>
            </a:r>
          </a:p>
        </p:txBody>
      </p:sp>
      <p:sp>
        <p:nvSpPr>
          <p:cNvPr id="14" name="">
            <a:extLst xmlns:a="http://schemas.openxmlformats.org/drawingml/2006/main">
              <a:ext uri="{FF2B5EF4-FFF2-40B4-BE49-F238E27FC236}">
                <a16:creationId xmlns:a16="http://schemas.microsoft.com/office/drawing/2014/main" id="{931F55B1-D2DB-4EDE-8875-0900E3471EB4}"/>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FCD98B00-677E-411D-A4FC-35132680283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DD5CB42-49C1-49B0-9665-539DCA2A665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8F44E591-C352-4204-9BF8-B106A15E8EBA}"/>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17 / 34</a:t>
            </a:r>
          </a:p>
        </p:txBody>
      </p:sp>
    </p:spTree>
    <p:extLst>
      <p:ext uri="{BB962C8B-B14F-4D97-AF65-F5344CB8AC3E}">
        <p14:creationId xmlns:p14="http://schemas.microsoft.com/office/powerpoint/2010/main" val="1270116797"/>
      </p:ext>
    </p:extLst>
  </p:cSld>
</p:sld>
</file>

<file path=ppt/slides/slide1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f95ac005bd44fa2"/>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971B0F3-5195-4BD4-A59C-7E767FBA98C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Package the workflow as an application</a:t>
            </a:r>
          </a:p>
        </p:txBody>
      </p:sp>
      <p:sp>
        <p:nvSpPr>
          <p:cNvPr id="3" name="">
            <a:extLst xmlns:a="http://schemas.openxmlformats.org/drawingml/2006/main">
              <a:ext uri="{FF2B5EF4-FFF2-40B4-BE49-F238E27FC236}">
                <a16:creationId xmlns:a16="http://schemas.microsoft.com/office/drawing/2014/main" id="{E18FFD5A-AD9C-4160-9FE5-86D21BB7CAD5}"/>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01A3D3F-7A63-410C-99C1-AFE4A4B5457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Give each team the experience it needs while keeping shared controls.</a:t>
            </a:r>
          </a:p>
        </p:txBody>
      </p:sp>
      <p:sp>
        <p:nvSpPr>
          <p:cNvPr id="5" name="">
            <a:extLst xmlns:a="http://schemas.openxmlformats.org/drawingml/2006/main">
              <a:ext uri="{FF2B5EF4-FFF2-40B4-BE49-F238E27FC236}">
                <a16:creationId xmlns:a16="http://schemas.microsoft.com/office/drawing/2014/main" id="{319A5E09-8116-469E-9524-D504066EC379}"/>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7EE1EF0-043F-4941-A496-A0C2505790AE}"/>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Employee workspace</a:t>
            </a:r>
          </a:p>
        </p:txBody>
      </p:sp>
      <p:sp>
        <p:nvSpPr>
          <p:cNvPr id="7" name="">
            <a:extLst xmlns:a="http://schemas.openxmlformats.org/drawingml/2006/main">
              <a:ext uri="{FF2B5EF4-FFF2-40B4-BE49-F238E27FC236}">
                <a16:creationId xmlns:a16="http://schemas.microsoft.com/office/drawing/2014/main" id="{B7C567A7-256C-4227-88FF-8C1BB336E2E7}"/>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Case queue, evidence viewer, progress and approval actions tailored to the role.</a:t>
            </a:r>
          </a:p>
        </p:txBody>
      </p:sp>
      <p:sp>
        <p:nvSpPr>
          <p:cNvPr id="8" name="">
            <a:extLst xmlns:a="http://schemas.openxmlformats.org/drawingml/2006/main">
              <a:ext uri="{FF2B5EF4-FFF2-40B4-BE49-F238E27FC236}">
                <a16:creationId xmlns:a16="http://schemas.microsoft.com/office/drawing/2014/main" id="{1C2BA558-34C3-423B-BD72-D7C113B492AF}"/>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A4C1FCE7-5A3C-43E6-B99E-D82CCE044B02}"/>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Reusable solutions</a:t>
            </a:r>
          </a:p>
        </p:txBody>
      </p:sp>
      <p:sp>
        <p:nvSpPr>
          <p:cNvPr id="10" name="">
            <a:extLst xmlns:a="http://schemas.openxmlformats.org/drawingml/2006/main">
              <a:ext uri="{FF2B5EF4-FFF2-40B4-BE49-F238E27FC236}">
                <a16:creationId xmlns:a16="http://schemas.microsoft.com/office/drawing/2014/main" id="{6E2D371E-49F4-447C-9C28-2A9DCC0204D6}"/>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Combine an intake agent, industry pack and reporting solution in one application.</a:t>
            </a:r>
          </a:p>
        </p:txBody>
      </p:sp>
      <p:sp>
        <p:nvSpPr>
          <p:cNvPr id="11" name="">
            <a:extLst xmlns:a="http://schemas.openxmlformats.org/drawingml/2006/main">
              <a:ext uri="{FF2B5EF4-FFF2-40B4-BE49-F238E27FC236}">
                <a16:creationId xmlns:a16="http://schemas.microsoft.com/office/drawing/2014/main" id="{4C4F1F5B-36ED-4EDF-A4D7-86F99313BD26}"/>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71F44457-01DA-4D33-B8A8-CD972BD67F3B}"/>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Controlled distribution</a:t>
            </a:r>
          </a:p>
        </p:txBody>
      </p:sp>
      <p:sp>
        <p:nvSpPr>
          <p:cNvPr id="13" name="">
            <a:extLst xmlns:a="http://schemas.openxmlformats.org/drawingml/2006/main">
              <a:ext uri="{FF2B5EF4-FFF2-40B4-BE49-F238E27FC236}">
                <a16:creationId xmlns:a16="http://schemas.microsoft.com/office/drawing/2014/main" id="{CA283C39-920A-4E59-A688-BCA6B228C1A0}"/>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Version the app, assign groups and enable permitted operations by business unit.</a:t>
            </a:r>
          </a:p>
        </p:txBody>
      </p:sp>
      <p:sp>
        <p:nvSpPr>
          <p:cNvPr id="14" name="">
            <a:extLst xmlns:a="http://schemas.openxmlformats.org/drawingml/2006/main">
              <a:ext uri="{FF2B5EF4-FFF2-40B4-BE49-F238E27FC236}">
                <a16:creationId xmlns:a16="http://schemas.microsoft.com/office/drawing/2014/main" id="{BB694B45-98B1-44EC-9295-6B362B76595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90B1CFAF-EC5D-4164-8E8B-7ED031CE046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8BEAEBCF-E1E3-4CD7-BC8B-7CB60D99FF2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DFDC4D7D-B847-4E52-AC3A-D9CBE781A96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18 / 34</a:t>
            </a:r>
          </a:p>
        </p:txBody>
      </p:sp>
    </p:spTree>
    <p:extLst>
      <p:ext uri="{BB962C8B-B14F-4D97-AF65-F5344CB8AC3E}">
        <p14:creationId xmlns:p14="http://schemas.microsoft.com/office/powerpoint/2010/main" val="2024149132"/>
      </p:ext>
    </p:extLst>
  </p:cSld>
</p:sld>
</file>

<file path=ppt/slides/slide19.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884fb28a52eb4102"/>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94DE6EA-6708-4F93-8327-D50EE03E185D}"/>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Integrate with the systems you operate</a:t>
            </a:r>
          </a:p>
        </p:txBody>
      </p:sp>
      <p:sp>
        <p:nvSpPr>
          <p:cNvPr id="3" name="">
            <a:extLst xmlns:a="http://schemas.openxmlformats.org/drawingml/2006/main">
              <a:ext uri="{FF2B5EF4-FFF2-40B4-BE49-F238E27FC236}">
                <a16:creationId xmlns:a16="http://schemas.microsoft.com/office/drawing/2014/main" id="{227E500E-65C4-4E76-84F6-A7778B686525}"/>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8438F39-6CF9-44DA-A57B-1492AD62364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Policy administration · CRM · document systems</a:t>
            </a:r>
          </a:p>
        </p:txBody>
      </p:sp>
      <p:sp>
        <p:nvSpPr>
          <p:cNvPr id="5" name="">
            <a:extLst xmlns:a="http://schemas.openxmlformats.org/drawingml/2006/main">
              <a:ext uri="{FF2B5EF4-FFF2-40B4-BE49-F238E27FC236}">
                <a16:creationId xmlns:a16="http://schemas.microsoft.com/office/drawing/2014/main" id="{30C8B27E-4453-4B1C-919C-045E6F863FE6}"/>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E4A8F2F-F734-4129-9D3A-6CC694C80C9F}"/>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815F1728-92FB-442C-ABBE-72A78671C6CB}"/>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Business request</a:t>
            </a:r>
          </a:p>
        </p:txBody>
      </p:sp>
      <p:sp>
        <p:nvSpPr>
          <p:cNvPr id="8" name="">
            <a:extLst xmlns:a="http://schemas.openxmlformats.org/drawingml/2006/main">
              <a:ext uri="{FF2B5EF4-FFF2-40B4-BE49-F238E27FC236}">
                <a16:creationId xmlns:a16="http://schemas.microsoft.com/office/drawing/2014/main" id="{2FC00961-65CE-4D6E-8891-3BC3E25AB2BD}"/>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Portal, application, event or scheduled job.</a:t>
            </a:r>
          </a:p>
        </p:txBody>
      </p:sp>
      <p:sp>
        <p:nvSpPr>
          <p:cNvPr id="9" name="">
            <a:extLst xmlns:a="http://schemas.openxmlformats.org/drawingml/2006/main">
              <a:ext uri="{FF2B5EF4-FFF2-40B4-BE49-F238E27FC236}">
                <a16:creationId xmlns:a16="http://schemas.microsoft.com/office/drawing/2014/main" id="{DECAB01C-7967-4B6A-BC96-25904E25C527}"/>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AB86B9A-F9BA-4518-85B7-0AA2A2E68E93}"/>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C4381A8E-5EF9-475D-9C54-7F6D3C117CD8}"/>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Cortex control</a:t>
            </a:r>
          </a:p>
        </p:txBody>
      </p:sp>
      <p:sp>
        <p:nvSpPr>
          <p:cNvPr id="12" name="">
            <a:extLst xmlns:a="http://schemas.openxmlformats.org/drawingml/2006/main">
              <a:ext uri="{FF2B5EF4-FFF2-40B4-BE49-F238E27FC236}">
                <a16:creationId xmlns:a16="http://schemas.microsoft.com/office/drawing/2014/main" id="{F55BEE31-CB7D-4483-A0C7-608DBED4055B}"/>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Identity, role, purpose and permitted action.</a:t>
            </a:r>
          </a:p>
        </p:txBody>
      </p:sp>
      <p:sp>
        <p:nvSpPr>
          <p:cNvPr id="13" name="">
            <a:extLst xmlns:a="http://schemas.openxmlformats.org/drawingml/2006/main">
              <a:ext uri="{FF2B5EF4-FFF2-40B4-BE49-F238E27FC236}">
                <a16:creationId xmlns:a16="http://schemas.microsoft.com/office/drawing/2014/main" id="{300F5BFD-C072-47BD-9F6D-7F439AF3702B}"/>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249A3332-29C3-425C-AD8D-CEE9304956D8}"/>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47630541-B081-4972-B6E8-FFEE09F5EE67}"/>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API / MCP</a:t>
            </a:r>
          </a:p>
        </p:txBody>
      </p:sp>
      <p:sp>
        <p:nvSpPr>
          <p:cNvPr id="16" name="">
            <a:extLst xmlns:a="http://schemas.openxmlformats.org/drawingml/2006/main">
              <a:ext uri="{FF2B5EF4-FFF2-40B4-BE49-F238E27FC236}">
                <a16:creationId xmlns:a16="http://schemas.microsoft.com/office/drawing/2014/main" id="{DCD9BA82-BD88-4A25-A189-36C760FD231E}"/>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Typed contract, explicit tool allowlist and scoped credentials.</a:t>
            </a:r>
          </a:p>
        </p:txBody>
      </p:sp>
      <p:sp>
        <p:nvSpPr>
          <p:cNvPr id="17" name="">
            <a:extLst xmlns:a="http://schemas.openxmlformats.org/drawingml/2006/main">
              <a:ext uri="{FF2B5EF4-FFF2-40B4-BE49-F238E27FC236}">
                <a16:creationId xmlns:a16="http://schemas.microsoft.com/office/drawing/2014/main" id="{C046FC4D-7C2C-441D-ADC0-809532432B7F}"/>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5FC76662-9143-4A74-A53B-E147298A4B1B}"/>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BBAC38D6-61C8-436F-A62F-8C1DDB95676E}"/>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System of record</a:t>
            </a:r>
          </a:p>
        </p:txBody>
      </p:sp>
      <p:sp>
        <p:nvSpPr>
          <p:cNvPr id="20" name="">
            <a:extLst xmlns:a="http://schemas.openxmlformats.org/drawingml/2006/main">
              <a:ext uri="{FF2B5EF4-FFF2-40B4-BE49-F238E27FC236}">
                <a16:creationId xmlns:a16="http://schemas.microsoft.com/office/drawing/2014/main" id="{CAC72DA8-9BB7-4390-B056-CB942E272285}"/>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Execute approved action; return status and receipt.</a:t>
            </a:r>
          </a:p>
        </p:txBody>
      </p:sp>
      <p:sp>
        <p:nvSpPr>
          <p:cNvPr id="24" name="">
            <a:extLst xmlns:a="http://schemas.openxmlformats.org/drawingml/2006/main">
              <a:ext uri="{FF2B5EF4-FFF2-40B4-BE49-F238E27FC236}">
                <a16:creationId xmlns:a16="http://schemas.microsoft.com/office/drawing/2014/main" id="{D4882A21-CDA8-4DFD-B99C-A019067D5639}"/>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Preserve the system of record. Legacy applications may need adapters or controlled batch interfaces.</a:t>
            </a:r>
          </a:p>
        </p:txBody>
      </p:sp>
      <p:sp>
        <p:nvSpPr>
          <p:cNvPr id="25" name="">
            <a:extLst xmlns:a="http://schemas.openxmlformats.org/drawingml/2006/main">
              <a:ext uri="{FF2B5EF4-FFF2-40B4-BE49-F238E27FC236}">
                <a16:creationId xmlns:a16="http://schemas.microsoft.com/office/drawing/2014/main" id="{B94B6081-649F-4B9F-95DC-8A528133379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BAFB37D4-12BB-4AE5-B5E1-4497AFD6BE07}"/>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4C3DE57A-415F-41F8-87C9-B48D69580C4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C30028C1-C169-4D67-8EC3-32FD81A5DA0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19 / 34</a:t>
            </a:r>
          </a:p>
        </p:txBody>
      </p:sp>
    </p:spTree>
    <p:extLst>
      <p:ext uri="{BB962C8B-B14F-4D97-AF65-F5344CB8AC3E}">
        <p14:creationId xmlns:p14="http://schemas.microsoft.com/office/powerpoint/2010/main" val="461629520"/>
      </p:ext>
    </p:extLst>
  </p:cSld>
</p:sld>
</file>

<file path=ppt/slides/slide2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e56761947b524619"/>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1613620-C6A0-4D3A-9492-E9A7369B5A73}"/>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API and MCP integration choices</a:t>
            </a:r>
          </a:p>
        </p:txBody>
      </p:sp>
      <p:sp>
        <p:nvSpPr>
          <p:cNvPr id="3" name="">
            <a:extLst xmlns:a="http://schemas.openxmlformats.org/drawingml/2006/main">
              <a:ext uri="{FF2B5EF4-FFF2-40B4-BE49-F238E27FC236}">
                <a16:creationId xmlns:a16="http://schemas.microsoft.com/office/drawing/2014/main" id="{15C09D77-8B36-4222-81F1-617E40422227}"/>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9562EE7-FD8E-4F2E-84AE-C3655270A01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Select the interface that fits the task and the control requirements.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Interface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Business fit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Required control</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REST / OpenAPI</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Known operations with typed contracts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Scoped identity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MCP tools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Discoverable approved tools for agents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Explicit allowlist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Events / queues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Long-running work and asynchronous results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Replay protection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Legacy adapters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Batch or older system access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Reconciliation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3A4DF02E-4E54-48C2-999B-2A31965E50FE}"/>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B777909-EE5A-4100-BB26-56B7C8E50A92}"/>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BEB84E6F-D020-4EF1-B05B-9D2AB0AE182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BE8F0E24-9F0D-4475-B3AC-E88CBA7925C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87DAED07-F54E-4AD1-A561-1BC0933D67B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20 / 34</a:t>
            </a:r>
          </a:p>
        </p:txBody>
      </p:sp>
    </p:spTree>
    <p:extLst>
      <p:ext uri="{BB962C8B-B14F-4D97-AF65-F5344CB8AC3E}">
        <p14:creationId xmlns:p14="http://schemas.microsoft.com/office/powerpoint/2010/main" val="407931894"/>
      </p:ext>
    </p:extLst>
  </p:cSld>
</p:sld>
</file>

<file path=ppt/slides/slide2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9aba5467d9bd48b8"/>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44C9254-CC24-4F82-AE13-E2FD40A9D120}"/>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Bring your own agent into the control model</a:t>
            </a:r>
          </a:p>
        </p:txBody>
      </p:sp>
      <p:sp>
        <p:nvSpPr>
          <p:cNvPr id="3" name="">
            <a:extLst xmlns:a="http://schemas.openxmlformats.org/drawingml/2006/main">
              <a:ext uri="{FF2B5EF4-FFF2-40B4-BE49-F238E27FC236}">
                <a16:creationId xmlns:a16="http://schemas.microsoft.com/office/drawing/2014/main" id="{B9DE446A-68A0-4ED3-9BBC-3D3A467E9519}"/>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21319F8-8F47-4377-BDA2-79C807B769E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Retain specialist logic while introducing consistent governance.</a:t>
            </a:r>
          </a:p>
        </p:txBody>
      </p:sp>
      <p:sp>
        <p:nvSpPr>
          <p:cNvPr id="5" name="">
            <a:extLst xmlns:a="http://schemas.openxmlformats.org/drawingml/2006/main">
              <a:ext uri="{FF2B5EF4-FFF2-40B4-BE49-F238E27FC236}">
                <a16:creationId xmlns:a16="http://schemas.microsoft.com/office/drawing/2014/main" id="{C116F322-3B82-47F8-BF9E-D12CF3B903F7}"/>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6E0CB20-8B1D-4C58-9C3D-F6C77EEF9F93}"/>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1AE91D30-D80C-4FBD-92B7-9AEE4DCAAE6E}"/>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Register</a:t>
            </a:r>
          </a:p>
        </p:txBody>
      </p:sp>
      <p:sp>
        <p:nvSpPr>
          <p:cNvPr id="8" name="">
            <a:extLst xmlns:a="http://schemas.openxmlformats.org/drawingml/2006/main">
              <a:ext uri="{FF2B5EF4-FFF2-40B4-BE49-F238E27FC236}">
                <a16:creationId xmlns:a16="http://schemas.microsoft.com/office/drawing/2014/main" id="{6E7B3776-40AC-4390-9E62-AF7A3BB65E41}"/>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Record owner, purpose, model, dependencies and version.</a:t>
            </a:r>
          </a:p>
        </p:txBody>
      </p:sp>
      <p:sp>
        <p:nvSpPr>
          <p:cNvPr id="9" name="">
            <a:extLst xmlns:a="http://schemas.openxmlformats.org/drawingml/2006/main">
              <a:ext uri="{FF2B5EF4-FFF2-40B4-BE49-F238E27FC236}">
                <a16:creationId xmlns:a16="http://schemas.microsoft.com/office/drawing/2014/main" id="{238984E4-39F9-43EC-BF2E-9EF7B90413B4}"/>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888BBE73-D541-4B13-AAE8-AD47D5677AEF}"/>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AD69E4F0-49CE-41CC-87BD-08AD324030B0}"/>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Connect</a:t>
            </a:r>
          </a:p>
        </p:txBody>
      </p:sp>
      <p:sp>
        <p:nvSpPr>
          <p:cNvPr id="12" name="">
            <a:extLst xmlns:a="http://schemas.openxmlformats.org/drawingml/2006/main">
              <a:ext uri="{FF2B5EF4-FFF2-40B4-BE49-F238E27FC236}">
                <a16:creationId xmlns:a16="http://schemas.microsoft.com/office/drawing/2014/main" id="{DBC40587-D174-43AD-850F-CA8333B761AA}"/>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Route permitted tools and data through governed interfaces.</a:t>
            </a:r>
          </a:p>
        </p:txBody>
      </p:sp>
      <p:sp>
        <p:nvSpPr>
          <p:cNvPr id="13" name="">
            <a:extLst xmlns:a="http://schemas.openxmlformats.org/drawingml/2006/main">
              <a:ext uri="{FF2B5EF4-FFF2-40B4-BE49-F238E27FC236}">
                <a16:creationId xmlns:a16="http://schemas.microsoft.com/office/drawing/2014/main" id="{81463692-AC6E-426F-88D3-9207104EEC11}"/>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59498502-C97D-45BD-A612-B56DFAC0F371}"/>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6FE4B538-8020-406D-A9C8-7814B0764885}"/>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Evaluate</a:t>
            </a:r>
          </a:p>
        </p:txBody>
      </p:sp>
      <p:sp>
        <p:nvSpPr>
          <p:cNvPr id="16" name="">
            <a:extLst xmlns:a="http://schemas.openxmlformats.org/drawingml/2006/main">
              <a:ext uri="{FF2B5EF4-FFF2-40B4-BE49-F238E27FC236}">
                <a16:creationId xmlns:a16="http://schemas.microsoft.com/office/drawing/2014/main" id="{B080250F-9AE2-40DF-8BE9-A4DBFCF21C9C}"/>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Test quality, leakage, permissions and failure behavior.</a:t>
            </a:r>
          </a:p>
        </p:txBody>
      </p:sp>
      <p:sp>
        <p:nvSpPr>
          <p:cNvPr id="17" name="">
            <a:extLst xmlns:a="http://schemas.openxmlformats.org/drawingml/2006/main">
              <a:ext uri="{FF2B5EF4-FFF2-40B4-BE49-F238E27FC236}">
                <a16:creationId xmlns:a16="http://schemas.microsoft.com/office/drawing/2014/main" id="{C86A2A7C-B910-4607-A1BF-6D79E414DC6F}"/>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B48F985D-8520-4444-AD27-793B288C2EC3}"/>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AC691261-B52A-493B-802B-DE91DBB7F64F}"/>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Operate</a:t>
            </a:r>
          </a:p>
        </p:txBody>
      </p:sp>
      <p:sp>
        <p:nvSpPr>
          <p:cNvPr id="20" name="">
            <a:extLst xmlns:a="http://schemas.openxmlformats.org/drawingml/2006/main">
              <a:ext uri="{FF2B5EF4-FFF2-40B4-BE49-F238E27FC236}">
                <a16:creationId xmlns:a16="http://schemas.microsoft.com/office/drawing/2014/main" id="{70227152-847C-4D44-9462-24428246DDAD}"/>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Approve release, monitor traces and revoke access if needed.</a:t>
            </a:r>
          </a:p>
        </p:txBody>
      </p:sp>
      <p:sp>
        <p:nvSpPr>
          <p:cNvPr id="24" name="">
            <a:extLst xmlns:a="http://schemas.openxmlformats.org/drawingml/2006/main">
              <a:ext uri="{FF2B5EF4-FFF2-40B4-BE49-F238E27FC236}">
                <a16:creationId xmlns:a16="http://schemas.microsoft.com/office/drawing/2014/main" id="{1F5D67F8-CC61-425D-8D95-F2A9D6FC0D06}"/>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Governance covers traffic routed through the boundary; remove direct bypass credentials.</a:t>
            </a:r>
          </a:p>
        </p:txBody>
      </p:sp>
      <p:sp>
        <p:nvSpPr>
          <p:cNvPr id="25" name="">
            <a:extLst xmlns:a="http://schemas.openxmlformats.org/drawingml/2006/main">
              <a:ext uri="{FF2B5EF4-FFF2-40B4-BE49-F238E27FC236}">
                <a16:creationId xmlns:a16="http://schemas.microsoft.com/office/drawing/2014/main" id="{A1969644-F917-4E4A-8F40-57EC17914E0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8992FA38-1191-44A8-9FF5-5897143C7B5D}"/>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EC688A0D-C119-4DA2-A56B-59A30D3528F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D3C7DBE6-44C3-49B6-8C93-0108DBD26A3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21 / 34</a:t>
            </a:r>
          </a:p>
        </p:txBody>
      </p:sp>
    </p:spTree>
    <p:extLst>
      <p:ext uri="{BB962C8B-B14F-4D97-AF65-F5344CB8AC3E}">
        <p14:creationId xmlns:p14="http://schemas.microsoft.com/office/powerpoint/2010/main" val="818205541"/>
      </p:ext>
    </p:extLst>
  </p:cSld>
</p:sld>
</file>

<file path=ppt/slides/slide2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2c747d1b92644475"/>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D0AD1FF-C8AA-48BD-8A75-3B1ACF85D038}"/>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Authority is explicit at every step</a:t>
            </a:r>
          </a:p>
        </p:txBody>
      </p:sp>
      <p:sp>
        <p:nvSpPr>
          <p:cNvPr id="3" name="">
            <a:extLst xmlns:a="http://schemas.openxmlformats.org/drawingml/2006/main">
              <a:ext uri="{FF2B5EF4-FFF2-40B4-BE49-F238E27FC236}">
                <a16:creationId xmlns:a16="http://schemas.microsoft.com/office/drawing/2014/main" id="{55219A58-13A0-4435-9676-13721C57722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818438B-242F-438A-A46F-7D6673322535}"/>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Separate assistance, approval and system execution.</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Operation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Policy for this application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Accountable owner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Retrieve evidence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Only permitted sources and records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Data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Draft recommendation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Citations and limitations required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Business reviewer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Commit a change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Exact action and evidence approved</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Authorized approver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Change an agent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Version, evaluate and approve release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Product owner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7C2ACDFC-AA3A-436C-B3E8-7B9B83572367}"/>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8926EC7E-5975-4111-B7A6-68E2C56EF49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1C3D5A04-E23C-4761-A076-C3CEAE3C515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8884222A-E41F-4CA1-AEBB-425DC25C5D11}"/>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64E2851E-8E27-4742-BA66-65648E6A79C2}"/>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22 / 34</a:t>
            </a:r>
          </a:p>
        </p:txBody>
      </p:sp>
    </p:spTree>
    <p:extLst>
      <p:ext uri="{BB962C8B-B14F-4D97-AF65-F5344CB8AC3E}">
        <p14:creationId xmlns:p14="http://schemas.microsoft.com/office/powerpoint/2010/main" val="1742442653"/>
      </p:ext>
    </p:extLst>
  </p:cSld>
</p:sld>
</file>

<file path=ppt/slides/slide2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46b1b56177049e8"/>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8BAF9C7-48A2-4C7D-BFED-98716D3642C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Risk controls that fit the industry</a:t>
            </a:r>
          </a:p>
        </p:txBody>
      </p:sp>
      <p:sp>
        <p:nvSpPr>
          <p:cNvPr id="3" name="">
            <a:extLst xmlns:a="http://schemas.openxmlformats.org/drawingml/2006/main">
              <a:ext uri="{FF2B5EF4-FFF2-40B4-BE49-F238E27FC236}">
                <a16:creationId xmlns:a16="http://schemas.microsoft.com/office/drawing/2014/main" id="{5A28B30B-E0AC-4F27-AE11-AD2FC79B60BC}"/>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83F1B4D-7A65-43C4-92E8-A70E0B0A4175}"/>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confident answer changes policy meaning</a:t>
            </a:r>
          </a:p>
        </p:txBody>
      </p:sp>
      <p:sp>
        <p:nvSpPr>
          <p:cNvPr id="5" name="">
            <a:extLst xmlns:a="http://schemas.openxmlformats.org/drawingml/2006/main">
              <a:ext uri="{FF2B5EF4-FFF2-40B4-BE49-F238E27FC236}">
                <a16:creationId xmlns:a16="http://schemas.microsoft.com/office/drawing/2014/main" id="{A9391F1C-5FBA-4F66-89B3-00CB1AEAE4BA}"/>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76EBB88-D270-4782-BA76-083F582A4140}"/>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Prevent</a:t>
            </a:r>
          </a:p>
        </p:txBody>
      </p:sp>
      <p:sp>
        <p:nvSpPr>
          <p:cNvPr id="7" name="">
            <a:extLst xmlns:a="http://schemas.openxmlformats.org/drawingml/2006/main">
              <a:ext uri="{FF2B5EF4-FFF2-40B4-BE49-F238E27FC236}">
                <a16:creationId xmlns:a16="http://schemas.microsoft.com/office/drawing/2014/main" id="{1D970508-F103-42D6-B5E0-ED96F28F21B7}"/>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Ground in the correct form and jurisdiction; restrict bind and change authority.</a:t>
            </a:r>
          </a:p>
        </p:txBody>
      </p:sp>
      <p:sp>
        <p:nvSpPr>
          <p:cNvPr id="8" name="">
            <a:extLst xmlns:a="http://schemas.openxmlformats.org/drawingml/2006/main">
              <a:ext uri="{FF2B5EF4-FFF2-40B4-BE49-F238E27FC236}">
                <a16:creationId xmlns:a16="http://schemas.microsoft.com/office/drawing/2014/main" id="{EBEF0096-A73A-4628-9146-40183F3C8E3E}"/>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AB251867-83AC-4C5C-89BC-1568761D421F}"/>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Detect</a:t>
            </a:r>
          </a:p>
        </p:txBody>
      </p:sp>
      <p:sp>
        <p:nvSpPr>
          <p:cNvPr id="10" name="">
            <a:extLst xmlns:a="http://schemas.openxmlformats.org/drawingml/2006/main">
              <a:ext uri="{FF2B5EF4-FFF2-40B4-BE49-F238E27FC236}">
                <a16:creationId xmlns:a16="http://schemas.microsoft.com/office/drawing/2014/main" id="{97520D05-73E1-470D-B84D-FC9CF8E7F820}"/>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Use independent checks, source comparisons and policy telemetry. Investigate near misses.</a:t>
            </a:r>
          </a:p>
        </p:txBody>
      </p:sp>
      <p:sp>
        <p:nvSpPr>
          <p:cNvPr id="11" name="">
            <a:extLst xmlns:a="http://schemas.openxmlformats.org/drawingml/2006/main">
              <a:ext uri="{FF2B5EF4-FFF2-40B4-BE49-F238E27FC236}">
                <a16:creationId xmlns:a16="http://schemas.microsoft.com/office/drawing/2014/main" id="{B2CE2FE9-EF04-46B6-97B6-C0DD959BA816}"/>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EEC74D7-1EF2-488A-8CF8-C9F1E48270C7}"/>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Respond</a:t>
            </a:r>
          </a:p>
        </p:txBody>
      </p:sp>
      <p:sp>
        <p:nvSpPr>
          <p:cNvPr id="13" name="">
            <a:extLst xmlns:a="http://schemas.openxmlformats.org/drawingml/2006/main">
              <a:ext uri="{FF2B5EF4-FFF2-40B4-BE49-F238E27FC236}">
                <a16:creationId xmlns:a16="http://schemas.microsoft.com/office/drawing/2014/main" id="{D43891BA-BB38-43BB-9D3C-8993CF161D67}"/>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Hold the workflow, notify the owner and preserve evidence. Recover through the system’s supported process.</a:t>
            </a:r>
          </a:p>
        </p:txBody>
      </p:sp>
      <p:sp>
        <p:nvSpPr>
          <p:cNvPr id="14" name="">
            <a:extLst xmlns:a="http://schemas.openxmlformats.org/drawingml/2006/main">
              <a:ext uri="{FF2B5EF4-FFF2-40B4-BE49-F238E27FC236}">
                <a16:creationId xmlns:a16="http://schemas.microsoft.com/office/drawing/2014/main" id="{E5ABFE91-ED6C-4E41-99A1-538F0AD6FB9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89A1996F-9EBE-4D80-B13D-14031491CDE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DB5303BA-5C00-4214-A528-7550C014F19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5C367D22-381B-45EB-9FE2-7F65B4FAD9A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23 / 34</a:t>
            </a:r>
          </a:p>
        </p:txBody>
      </p:sp>
    </p:spTree>
    <p:extLst>
      <p:ext uri="{BB962C8B-B14F-4D97-AF65-F5344CB8AC3E}">
        <p14:creationId xmlns:p14="http://schemas.microsoft.com/office/powerpoint/2010/main" val="80333991"/>
      </p:ext>
    </p:extLst>
  </p:cSld>
</p:sld>
</file>

<file path=ppt/slides/slide2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78987c5b86c4049"/>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91EE033-5F72-4EF6-A217-999AE922D1C7}"/>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Evaluate before every release</a:t>
            </a:r>
          </a:p>
        </p:txBody>
      </p:sp>
      <p:sp>
        <p:nvSpPr>
          <p:cNvPr id="3" name="">
            <a:extLst xmlns:a="http://schemas.openxmlformats.org/drawingml/2006/main">
              <a:ext uri="{FF2B5EF4-FFF2-40B4-BE49-F238E27FC236}">
                <a16:creationId xmlns:a16="http://schemas.microsoft.com/office/drawing/2014/main" id="{34B22B8E-E8A3-4553-B2CF-E835512D592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C7C3915-DFEE-471B-8F6F-01B74FB1A63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Promote a version only when the business and control owners accept the evidence.</a:t>
            </a:r>
          </a:p>
        </p:txBody>
      </p:sp>
      <p:sp>
        <p:nvSpPr>
          <p:cNvPr id="5" name="">
            <a:extLst xmlns:a="http://schemas.openxmlformats.org/drawingml/2006/main">
              <a:ext uri="{FF2B5EF4-FFF2-40B4-BE49-F238E27FC236}">
                <a16:creationId xmlns:a16="http://schemas.microsoft.com/office/drawing/2014/main" id="{CB7F14CD-3F8C-49C3-858B-CDF91EA29174}"/>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A267E838-3686-4625-A8D8-C50CC32C220A}"/>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Business quality</a:t>
            </a:r>
          </a:p>
        </p:txBody>
      </p:sp>
      <p:sp>
        <p:nvSpPr>
          <p:cNvPr id="7" name="">
            <a:extLst xmlns:a="http://schemas.openxmlformats.org/drawingml/2006/main">
              <a:ext uri="{FF2B5EF4-FFF2-40B4-BE49-F238E27FC236}">
                <a16:creationId xmlns:a16="http://schemas.microsoft.com/office/drawing/2014/main" id="{01D52019-4D5A-4AD8-897E-AD516A07271D}"/>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representative cases, edge cases, missing data and conflicting evidence. Compare to a human-reviewed reference.</a:t>
            </a:r>
          </a:p>
        </p:txBody>
      </p:sp>
      <p:sp>
        <p:nvSpPr>
          <p:cNvPr id="8" name="">
            <a:extLst xmlns:a="http://schemas.openxmlformats.org/drawingml/2006/main">
              <a:ext uri="{FF2B5EF4-FFF2-40B4-BE49-F238E27FC236}">
                <a16:creationId xmlns:a16="http://schemas.microsoft.com/office/drawing/2014/main" id="{B87A2EC0-C1E1-482C-BE81-119CA1AFBBB5}"/>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8A1E32D5-C9D4-4911-B070-7830463FDBD1}"/>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 behavior</a:t>
            </a:r>
          </a:p>
        </p:txBody>
      </p:sp>
      <p:sp>
        <p:nvSpPr>
          <p:cNvPr id="10" name="">
            <a:extLst xmlns:a="http://schemas.openxmlformats.org/drawingml/2006/main">
              <a:ext uri="{FF2B5EF4-FFF2-40B4-BE49-F238E27FC236}">
                <a16:creationId xmlns:a16="http://schemas.microsoft.com/office/drawing/2014/main" id="{BC87F7E3-5B85-4193-94BA-C1E7CF5ECCEB}"/>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denied access, injected instructions, approval changes and repeated requests.</a:t>
            </a:r>
          </a:p>
        </p:txBody>
      </p:sp>
      <p:sp>
        <p:nvSpPr>
          <p:cNvPr id="11" name="">
            <a:extLst xmlns:a="http://schemas.openxmlformats.org/drawingml/2006/main">
              <a:ext uri="{FF2B5EF4-FFF2-40B4-BE49-F238E27FC236}">
                <a16:creationId xmlns:a16="http://schemas.microsoft.com/office/drawing/2014/main" id="{556843E7-C986-4819-B39F-D3D334EA212D}"/>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7199F5B9-2960-4B36-B947-E1671BFE20BA}"/>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Operational fitness</a:t>
            </a:r>
          </a:p>
        </p:txBody>
      </p:sp>
      <p:sp>
        <p:nvSpPr>
          <p:cNvPr id="13" name="">
            <a:extLst xmlns:a="http://schemas.openxmlformats.org/drawingml/2006/main">
              <a:ext uri="{FF2B5EF4-FFF2-40B4-BE49-F238E27FC236}">
                <a16:creationId xmlns:a16="http://schemas.microsoft.com/office/drawing/2014/main" id="{0498251A-0AFD-47C9-97DD-D65E123BF9F0}"/>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Test latency, service failure, escalation and recovery under expected workload.</a:t>
            </a:r>
          </a:p>
        </p:txBody>
      </p:sp>
      <p:sp>
        <p:nvSpPr>
          <p:cNvPr id="14" name="">
            <a:extLst xmlns:a="http://schemas.openxmlformats.org/drawingml/2006/main">
              <a:ext uri="{FF2B5EF4-FFF2-40B4-BE49-F238E27FC236}">
                <a16:creationId xmlns:a16="http://schemas.microsoft.com/office/drawing/2014/main" id="{4B03E524-84AB-4DC4-94F6-F588E9032080}"/>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790D75FA-02DA-4904-8586-B4B33815E12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8996D99-5617-479E-AF75-44879B3CD76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3DD6864E-4AAA-42E8-8F4E-C63AFBC03E8A}"/>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24 / 34</a:t>
            </a:r>
          </a:p>
        </p:txBody>
      </p:sp>
    </p:spTree>
    <p:extLst>
      <p:ext uri="{BB962C8B-B14F-4D97-AF65-F5344CB8AC3E}">
        <p14:creationId xmlns:p14="http://schemas.microsoft.com/office/powerpoint/2010/main" val="397533417"/>
      </p:ext>
    </p:extLst>
  </p:cSld>
</p:sld>
</file>

<file path=ppt/slides/slide2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ac1eb227c164fea"/>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363FEF4-815B-4525-AC33-3225C4A0CED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Operate with a named owner</a:t>
            </a:r>
          </a:p>
        </p:txBody>
      </p:sp>
      <p:sp>
        <p:nvSpPr>
          <p:cNvPr id="3" name="">
            <a:extLst xmlns:a="http://schemas.openxmlformats.org/drawingml/2006/main">
              <a:ext uri="{FF2B5EF4-FFF2-40B4-BE49-F238E27FC236}">
                <a16:creationId xmlns:a16="http://schemas.microsoft.com/office/drawing/2014/main" id="{A84FBD1D-D6F2-4704-9212-9CE11604B80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7FCD421-8C32-4996-9F4D-395671F39EE4}"/>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One case should be understandable from request to final outcome.</a:t>
            </a:r>
          </a:p>
        </p:txBody>
      </p:sp>
      <p:sp>
        <p:nvSpPr>
          <p:cNvPr id="5" name="">
            <a:extLst xmlns:a="http://schemas.openxmlformats.org/drawingml/2006/main">
              <a:ext uri="{FF2B5EF4-FFF2-40B4-BE49-F238E27FC236}">
                <a16:creationId xmlns:a16="http://schemas.microsoft.com/office/drawing/2014/main" id="{C5A4E330-A3A4-4C8C-A227-B0A0FB3F5008}"/>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46B3412-CEF5-47CF-8232-3C8554C42FF3}"/>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Observe</a:t>
            </a:r>
          </a:p>
        </p:txBody>
      </p:sp>
      <p:sp>
        <p:nvSpPr>
          <p:cNvPr id="7" name="">
            <a:extLst xmlns:a="http://schemas.openxmlformats.org/drawingml/2006/main">
              <a:ext uri="{FF2B5EF4-FFF2-40B4-BE49-F238E27FC236}">
                <a16:creationId xmlns:a16="http://schemas.microsoft.com/office/drawing/2014/main" id="{57788B43-5D50-447F-974F-43717F67CCD7}"/>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Trace source retrieval, tool calls, policy decisions, cost and response time.</a:t>
            </a:r>
          </a:p>
        </p:txBody>
      </p:sp>
      <p:sp>
        <p:nvSpPr>
          <p:cNvPr id="8" name="">
            <a:extLst xmlns:a="http://schemas.openxmlformats.org/drawingml/2006/main">
              <a:ext uri="{FF2B5EF4-FFF2-40B4-BE49-F238E27FC236}">
                <a16:creationId xmlns:a16="http://schemas.microsoft.com/office/drawing/2014/main" id="{28EA70AE-1C23-4B66-8C54-63BACE1245AB}"/>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1A55577-7C94-4989-B5AC-64AB4EFC40AD}"/>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Manage exceptions</a:t>
            </a:r>
          </a:p>
        </p:txBody>
      </p:sp>
      <p:sp>
        <p:nvSpPr>
          <p:cNvPr id="10" name="">
            <a:extLst xmlns:a="http://schemas.openxmlformats.org/drawingml/2006/main">
              <a:ext uri="{FF2B5EF4-FFF2-40B4-BE49-F238E27FC236}">
                <a16:creationId xmlns:a16="http://schemas.microsoft.com/office/drawing/2014/main" id="{810798EA-8BD4-4E40-92E1-06F06B1135D7}"/>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Route failures to a staffed queue with ownership, due dates and safe retry rules.</a:t>
            </a:r>
          </a:p>
        </p:txBody>
      </p:sp>
      <p:sp>
        <p:nvSpPr>
          <p:cNvPr id="11" name="">
            <a:extLst xmlns:a="http://schemas.openxmlformats.org/drawingml/2006/main">
              <a:ext uri="{FF2B5EF4-FFF2-40B4-BE49-F238E27FC236}">
                <a16:creationId xmlns:a16="http://schemas.microsoft.com/office/drawing/2014/main" id="{E0415E7B-9DC4-487B-A4C1-C83ABF77C2E3}"/>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D25518A1-E233-4407-8B14-5C36200144FB}"/>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Improve</a:t>
            </a:r>
          </a:p>
        </p:txBody>
      </p:sp>
      <p:sp>
        <p:nvSpPr>
          <p:cNvPr id="13" name="">
            <a:extLst xmlns:a="http://schemas.openxmlformats.org/drawingml/2006/main">
              <a:ext uri="{FF2B5EF4-FFF2-40B4-BE49-F238E27FC236}">
                <a16:creationId xmlns:a16="http://schemas.microsoft.com/office/drawing/2014/main" id="{94BB3874-114E-4A8D-B25E-D7B37B8C52DC}"/>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Review errors, retrain staff and release tested changes with a rollback plan.</a:t>
            </a:r>
          </a:p>
        </p:txBody>
      </p:sp>
      <p:sp>
        <p:nvSpPr>
          <p:cNvPr id="14" name="">
            <a:extLst xmlns:a="http://schemas.openxmlformats.org/drawingml/2006/main">
              <a:ext uri="{FF2B5EF4-FFF2-40B4-BE49-F238E27FC236}">
                <a16:creationId xmlns:a16="http://schemas.microsoft.com/office/drawing/2014/main" id="{C68121CC-1C4A-4F02-B609-BCBC9915F29C}"/>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1C8EC610-1869-4BA2-B7BA-ACFF513306B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EF049B0-AACD-423B-BBFC-4AC18FE6287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BBC9EA1A-CF5E-4AB4-9891-31327073247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25 / 34</a:t>
            </a:r>
          </a:p>
        </p:txBody>
      </p:sp>
    </p:spTree>
    <p:extLst>
      <p:ext uri="{BB962C8B-B14F-4D97-AF65-F5344CB8AC3E}">
        <p14:creationId xmlns:p14="http://schemas.microsoft.com/office/powerpoint/2010/main" val="1282092477"/>
      </p:ext>
    </p:extLst>
  </p:cSld>
</p:sld>
</file>

<file path=ppt/slides/slide2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e98ffa0f18445f7"/>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1A278FF-1D81-4864-95AB-B762F6D380F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balanced scorecard</a:t>
            </a:r>
          </a:p>
        </p:txBody>
      </p:sp>
      <p:sp>
        <p:nvSpPr>
          <p:cNvPr id="3" name="">
            <a:extLst xmlns:a="http://schemas.openxmlformats.org/drawingml/2006/main">
              <a:ext uri="{FF2B5EF4-FFF2-40B4-BE49-F238E27FC236}">
                <a16:creationId xmlns:a16="http://schemas.microsoft.com/office/drawing/2014/main" id="{11996923-EB6F-4CD4-9043-5AA7ECAF984F}"/>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21C6245-A430-48EE-B16A-35E0A1A16113}"/>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Faster handling matters only when quality and control remain acceptable.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How to calculate it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Review owner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Time to complete file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Compare consistent baseline and live cohorts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Business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Referral quality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Sample completed work and retained evidence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Quality owner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Service rework rate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Track exceptions and reviewer corrections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Control owner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Cost per completion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All run costs / accepted completed cases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Finance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D1CC5B3A-C2C1-42C7-AC82-FF30B15A7110}"/>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25F6A6EB-5AB0-4477-82FE-34FB1A2E8DB4}"/>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2F0F0BFE-6471-4545-8E8A-93D67C6D56A7}"/>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20D79377-114F-4FF0-86ED-1E4941ECFB6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9098FDCC-9B52-4AF7-999F-81AF6F1E6CB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26 / 34</a:t>
            </a:r>
          </a:p>
        </p:txBody>
      </p:sp>
    </p:spTree>
    <p:extLst>
      <p:ext uri="{BB962C8B-B14F-4D97-AF65-F5344CB8AC3E}">
        <p14:creationId xmlns:p14="http://schemas.microsoft.com/office/powerpoint/2010/main" val="2104371788"/>
      </p:ext>
    </p:extLst>
  </p:cSld>
</p:sld>
</file>

<file path=ppt/slides/slide2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64f9dd8ee6e44ea"/>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C144736-FAC3-4CE1-A742-C6E34E06FA0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Illustrative capacity case</a:t>
            </a:r>
          </a:p>
        </p:txBody>
      </p:sp>
      <p:sp>
        <p:nvSpPr>
          <p:cNvPr id="3" name="">
            <a:extLst xmlns:a="http://schemas.openxmlformats.org/drawingml/2006/main">
              <a:ext uri="{FF2B5EF4-FFF2-40B4-BE49-F238E27FC236}">
                <a16:creationId xmlns:a16="http://schemas.microsoft.com/office/drawing/2014/main" id="{4F795997-35C3-4D6F-BEF5-F92D0370009E}"/>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1D62B79-7B92-4ABE-B8BA-041C7DBA7995}"/>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transparent planning example to replace with your own measurements.</a:t>
            </a:r>
          </a:p>
        </p:txBody>
      </p:sp>
      <p:sp>
        <p:nvSpPr>
          <p:cNvPr id="5" name="">
            <a:extLst xmlns:a="http://schemas.openxmlformats.org/drawingml/2006/main">
              <a:ext uri="{FF2B5EF4-FFF2-40B4-BE49-F238E27FC236}">
                <a16:creationId xmlns:a16="http://schemas.microsoft.com/office/drawing/2014/main" id="{9F5DBEBA-DC86-4419-AD12-B998C5E0D86C}"/>
              </a:ext>
            </a:extLst>
          </p:cNvPr>
          <p:cNvSpPr>
            <a:spLocks xmlns:a="http://schemas.openxmlformats.org/drawingml/2006/main" noGrp="1"/>
          </p:cNvSpPr>
          <p:nvPr/>
        </p:nvSpPr>
        <p:spPr>
          <a:xfrm xmlns:a="http://schemas.openxmlformats.org/drawingml/2006/main">
            <a:off x="695325" y="2943225"/>
            <a:ext cx="7715250" cy="3133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4DFDC51-1F49-413F-BBCF-A250B061D599}"/>
              </a:ext>
            </a:extLst>
          </p:cNvPr>
          <p:cNvSpPr>
            <a:spLocks xmlns:a="http://schemas.openxmlformats.org/drawingml/2006/main" noGrp="1"/>
          </p:cNvSpPr>
          <p:nvPr/>
        </p:nvSpPr>
        <p:spPr>
          <a:xfrm xmlns:a="http://schemas.openxmlformats.org/drawingml/2006/main">
            <a:off x="866775" y="3076575"/>
            <a:ext cx="7286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47606F"/>
                </a:solidFill>
                <a:latin typeface="Liberation Sans"/>
                <a:ea typeface="Liberation Sans"/>
                <a:cs typeface="Liberation Sans"/>
              </a:defRPr>
            </a:pPr>
            <a:r>
              <a:rPr sz="1200" b="1">
                <a:solidFill>
                  <a:srgbClr val="47606F"/>
                </a:solidFill>
                <a:latin typeface="Liberation Sans"/>
                <a:ea typeface="Liberation Sans"/>
                <a:cs typeface="Liberation Sans"/>
              </a:rPr>
              <a:t>MONTHLY STAFF HOURS · SYNTHETIC ASSUMPTIONS</a:t>
            </a:r>
          </a:p>
        </p:txBody>
      </p:sp>
      <p:graphicFrame>
        <p:nvGraphicFramePr>
          <p:cNvPr id="21" name="Chart"/>
          <p:cNvGraphicFramePr/>
          <p:nvPr/>
        </p:nvGraphicFramePr>
        <p:xfrm>
          <a:off xmlns:a="http://schemas.openxmlformats.org/drawingml/2006/main" x="819150" y="3457575"/>
          <a:ext xmlns:a="http://schemas.openxmlformats.org/drawingml/2006/main" cx="7400925" cy="2533650"/>
        </p:xfrm>
        <a:graphic xmlns:a="http://schemas.openxmlformats.org/drawingml/2006/main">
          <a:graphicData uri="http://schemas.openxmlformats.org/drawingml/2006/chart">
            <c:chart xmlns:r="http://schemas.openxmlformats.org/officeDocument/2006/relationships" xmlns:c="http://schemas.openxmlformats.org/drawingml/2006/chart" r:id="Rdd9e6b85e2eb4396"/>
          </a:graphicData>
        </a:graphic>
      </p:graphicFrame>
      <p:sp>
        <p:nvSpPr>
          <p:cNvPr id="8" name="">
            <a:extLst xmlns:a="http://schemas.openxmlformats.org/drawingml/2006/main">
              <a:ext uri="{FF2B5EF4-FFF2-40B4-BE49-F238E27FC236}">
                <a16:creationId xmlns:a16="http://schemas.microsoft.com/office/drawing/2014/main" id="{C5D962B6-0AB4-4FCA-AAD3-6E1B52BD9EBF}"/>
              </a:ext>
            </a:extLst>
          </p:cNvPr>
          <p:cNvSpPr>
            <a:spLocks xmlns:a="http://schemas.openxmlformats.org/drawingml/2006/main" noGrp="1"/>
          </p:cNvSpPr>
          <p:nvPr/>
        </p:nvSpPr>
        <p:spPr>
          <a:xfrm xmlns:a="http://schemas.openxmlformats.org/drawingml/2006/main">
            <a:off x="8772525" y="3209925"/>
            <a:ext cx="2609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7D85"/>
                </a:solidFill>
                <a:latin typeface="Liberation Sans"/>
                <a:ea typeface="Liberation Sans"/>
                <a:cs typeface="Liberation Sans"/>
              </a:defRPr>
            </a:pPr>
            <a:r>
              <a:rPr sz="2850" b="1">
                <a:solidFill>
                  <a:srgbClr val="127D85"/>
                </a:solidFill>
                <a:latin typeface="Liberation Sans"/>
                <a:ea typeface="Liberation Sans"/>
                <a:cs typeface="Liberation Sans"/>
              </a:rPr>
              <a:t>840 hours</a:t>
            </a:r>
          </a:p>
        </p:txBody>
      </p:sp>
      <p:sp>
        <p:nvSpPr>
          <p:cNvPr id="9" name="">
            <a:extLst xmlns:a="http://schemas.openxmlformats.org/drawingml/2006/main">
              <a:ext uri="{FF2B5EF4-FFF2-40B4-BE49-F238E27FC236}">
                <a16:creationId xmlns:a16="http://schemas.microsoft.com/office/drawing/2014/main" id="{6DE51296-BA40-4EF0-9ED7-57FED592DABE}"/>
              </a:ext>
            </a:extLst>
          </p:cNvPr>
          <p:cNvSpPr>
            <a:spLocks xmlns:a="http://schemas.openxmlformats.org/drawingml/2006/main" noGrp="1"/>
          </p:cNvSpPr>
          <p:nvPr/>
        </p:nvSpPr>
        <p:spPr>
          <a:xfrm xmlns:a="http://schemas.openxmlformats.org/drawingml/2006/main">
            <a:off x="8772525" y="4010025"/>
            <a:ext cx="26098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Potential capacity released each month</a:t>
            </a:r>
          </a:p>
        </p:txBody>
      </p:sp>
      <p:sp>
        <p:nvSpPr>
          <p:cNvPr id="10" name="">
            <a:extLst xmlns:a="http://schemas.openxmlformats.org/drawingml/2006/main">
              <a:ext uri="{FF2B5EF4-FFF2-40B4-BE49-F238E27FC236}">
                <a16:creationId xmlns:a16="http://schemas.microsoft.com/office/drawing/2014/main" id="{05B26C3A-F5D7-4F23-9D84-A07C1495110A}"/>
              </a:ext>
            </a:extLst>
          </p:cNvPr>
          <p:cNvSpPr>
            <a:spLocks xmlns:a="http://schemas.openxmlformats.org/drawingml/2006/main" noGrp="1"/>
          </p:cNvSpPr>
          <p:nvPr/>
        </p:nvSpPr>
        <p:spPr>
          <a:xfrm xmlns:a="http://schemas.openxmlformats.org/drawingml/2006/main">
            <a:off x="8772525" y="4953000"/>
            <a:ext cx="26098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7606F"/>
                </a:solidFill>
                <a:latin typeface="Liberation Sans"/>
                <a:ea typeface="Liberation Sans"/>
                <a:cs typeface="Liberation Sans"/>
              </a:defRPr>
            </a:pPr>
            <a:r>
              <a:rPr sz="1650" b="0">
                <a:solidFill>
                  <a:srgbClr val="47606F"/>
                </a:solidFill>
                <a:latin typeface="Liberation Sans"/>
                <a:ea typeface="Liberation Sans"/>
                <a:cs typeface="Liberation Sans"/>
              </a:rPr>
              <a:t>35% handling-time reduction is an assumption, not a measured Cortex result.</a:t>
            </a:r>
          </a:p>
        </p:txBody>
      </p:sp>
      <p:sp>
        <p:nvSpPr>
          <p:cNvPr id="11" name="">
            <a:extLst xmlns:a="http://schemas.openxmlformats.org/drawingml/2006/main">
              <a:ext uri="{FF2B5EF4-FFF2-40B4-BE49-F238E27FC236}">
                <a16:creationId xmlns:a16="http://schemas.microsoft.com/office/drawing/2014/main" id="{C2FAC6A3-7807-4689-BD8E-23DDBCFA203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only · capacity is not automatically a cash saving</a:t>
            </a:r>
          </a:p>
        </p:txBody>
      </p:sp>
      <p:sp>
        <p:nvSpPr>
          <p:cNvPr id="12" name="">
            <a:extLst xmlns:a="http://schemas.openxmlformats.org/drawingml/2006/main">
              <a:ext uri="{FF2B5EF4-FFF2-40B4-BE49-F238E27FC236}">
                <a16:creationId xmlns:a16="http://schemas.microsoft.com/office/drawing/2014/main" id="{4B4DBA9F-EF0E-4AD0-80A4-5DA31DC11D72}"/>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3" name="">
            <a:extLst xmlns:a="http://schemas.openxmlformats.org/drawingml/2006/main">
              <a:ext uri="{FF2B5EF4-FFF2-40B4-BE49-F238E27FC236}">
                <a16:creationId xmlns:a16="http://schemas.microsoft.com/office/drawing/2014/main" id="{F33FFD20-3D65-4173-8022-76C46BF6F2B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4" name="">
            <a:extLst xmlns:a="http://schemas.openxmlformats.org/drawingml/2006/main">
              <a:ext uri="{FF2B5EF4-FFF2-40B4-BE49-F238E27FC236}">
                <a16:creationId xmlns:a16="http://schemas.microsoft.com/office/drawing/2014/main" id="{89CB6E4A-21C3-4091-BFDC-FE70B3FC485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27 / 34</a:t>
            </a:r>
          </a:p>
        </p:txBody>
      </p:sp>
    </p:spTree>
    <p:extLst>
      <p:ext uri="{BB962C8B-B14F-4D97-AF65-F5344CB8AC3E}">
        <p14:creationId xmlns:p14="http://schemas.microsoft.com/office/powerpoint/2010/main" val="658580268"/>
      </p:ext>
    </p:extLst>
  </p:cSld>
</p:sld>
</file>

<file path=ppt/slides/slide2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a54b6c3461d4117"/>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4A453E2-731C-4E62-9425-1B69608D8B26}"/>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Translate capacity into a financial case</a:t>
            </a:r>
          </a:p>
        </p:txBody>
      </p:sp>
      <p:sp>
        <p:nvSpPr>
          <p:cNvPr id="3" name="">
            <a:extLst xmlns:a="http://schemas.openxmlformats.org/drawingml/2006/main">
              <a:ext uri="{FF2B5EF4-FFF2-40B4-BE49-F238E27FC236}">
                <a16:creationId xmlns:a16="http://schemas.microsoft.com/office/drawing/2014/main" id="{9EDA9A57-00B8-4FBC-9656-93A10A5C586E}"/>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F1563E1-568A-41A6-A587-0A8EFDF2193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Include delivery, human review and ongoing operating costs.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5334000"/>
                <a:gridCol w="2762250"/>
              </a:tblGrid>
              <a:tr h="613410">
                <a:tc>
                  <a:txBody>
                    <a:bodyPr>
                      <a:noAutofit/>
                    </a:bodyPr>
                    <a:lstStyle/>
                    <a:p>
                      <a:r>
                        <a:rPr sz="1575" b="1">
                          <a:solidFill>
                            <a:srgbClr val="FFFFFF"/>
                          </a:solidFill>
                          <a:latin typeface="Liberation Sans"/>
                          <a:ea typeface="Liberation Sans"/>
                          <a:cs typeface="Liberation Sans"/>
                        </a:rPr>
                        <a:t>Model input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Calculation or required evidence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575" b="1">
                          <a:solidFill>
                            <a:srgbClr val="FFFFFF"/>
                          </a:solidFill>
                          <a:latin typeface="Liberation Sans"/>
                          <a:ea typeface="Liberation Sans"/>
                          <a:cs typeface="Liberation Sans"/>
                        </a:rPr>
                        <a:t>Why it matters</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Released capacity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Volume × time change × hourly cost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Gross value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Realization share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Finance-approved redeployment or cost action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Cash vs capacity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Recurring cost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Platform + model + integration + support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Net annual value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575" b="1">
                          <a:solidFill>
                            <a:srgbClr val="102C43"/>
                          </a:solidFill>
                          <a:latin typeface="Liberation Sans"/>
                          <a:ea typeface="Liberation Sans"/>
                          <a:cs typeface="Liberation Sans"/>
                        </a:rPr>
                        <a:t>One-time investment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Design + data + integration + adoption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575" b="0">
                          <a:solidFill>
                            <a:srgbClr val="102C43"/>
                          </a:solidFill>
                          <a:latin typeface="Liberation Sans"/>
                          <a:ea typeface="Liberation Sans"/>
                          <a:cs typeface="Liberation Sans"/>
                        </a:rPr>
                        <a:t>Payback timing</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268238D8-1C8C-48CB-ACAD-D1595B8D101F}"/>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6C39258E-33B4-4498-9002-E56846CF73DD}"/>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8" name="">
            <a:extLst xmlns:a="http://schemas.openxmlformats.org/drawingml/2006/main">
              <a:ext uri="{FF2B5EF4-FFF2-40B4-BE49-F238E27FC236}">
                <a16:creationId xmlns:a16="http://schemas.microsoft.com/office/drawing/2014/main" id="{763C3A19-BB19-4D1D-B94C-E6D147DB654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48A752FB-F6D0-4171-9DC4-787040EE5B46}"/>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0C4402B8-57C2-4373-B245-760F028E744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28 / 34</a:t>
            </a:r>
          </a:p>
        </p:txBody>
      </p:sp>
    </p:spTree>
    <p:extLst>
      <p:ext uri="{BB962C8B-B14F-4D97-AF65-F5344CB8AC3E}">
        <p14:creationId xmlns:p14="http://schemas.microsoft.com/office/powerpoint/2010/main" val="1887291731"/>
      </p:ext>
    </p:extLst>
  </p:cSld>
</p:sld>
</file>

<file path=ppt/slides/slide2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7bbbfc37ebf422f"/>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732E4FA-CC25-48FB-A2AC-FC9247845ED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Design for failure and recovery</a:t>
            </a:r>
          </a:p>
        </p:txBody>
      </p:sp>
      <p:sp>
        <p:nvSpPr>
          <p:cNvPr id="3" name="">
            <a:extLst xmlns:a="http://schemas.openxmlformats.org/drawingml/2006/main">
              <a:ext uri="{FF2B5EF4-FFF2-40B4-BE49-F238E27FC236}">
                <a16:creationId xmlns:a16="http://schemas.microsoft.com/office/drawing/2014/main" id="{306C5F63-36D3-4CA5-B7A5-41065010D0C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0B1F519-6C44-47E0-B8CA-A621D634266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application must be useful when a dependency is unavailable.</a:t>
            </a:r>
          </a:p>
        </p:txBody>
      </p:sp>
      <p:sp>
        <p:nvSpPr>
          <p:cNvPr id="5" name="">
            <a:extLst xmlns:a="http://schemas.openxmlformats.org/drawingml/2006/main">
              <a:ext uri="{FF2B5EF4-FFF2-40B4-BE49-F238E27FC236}">
                <a16:creationId xmlns:a16="http://schemas.microsoft.com/office/drawing/2014/main" id="{5507AC0D-336E-476A-BE1E-9D75943D55CE}"/>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0A4B117-440D-43C7-AE21-6DEF7F942439}"/>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Unavailable source</a:t>
            </a:r>
          </a:p>
        </p:txBody>
      </p:sp>
      <p:sp>
        <p:nvSpPr>
          <p:cNvPr id="7" name="">
            <a:extLst xmlns:a="http://schemas.openxmlformats.org/drawingml/2006/main">
              <a:ext uri="{FF2B5EF4-FFF2-40B4-BE49-F238E27FC236}">
                <a16:creationId xmlns:a16="http://schemas.microsoft.com/office/drawing/2014/main" id="{0730AFF1-CF24-4B3B-8D97-81B49D44C231}"/>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Show the missing dependency. Queue or refer the case instead of manufacturing evidence.</a:t>
            </a:r>
          </a:p>
        </p:txBody>
      </p:sp>
      <p:sp>
        <p:nvSpPr>
          <p:cNvPr id="8" name="">
            <a:extLst xmlns:a="http://schemas.openxmlformats.org/drawingml/2006/main">
              <a:ext uri="{FF2B5EF4-FFF2-40B4-BE49-F238E27FC236}">
                <a16:creationId xmlns:a16="http://schemas.microsoft.com/office/drawing/2014/main" id="{2F552C78-24F5-4359-898C-3C0A2D34C19F}"/>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61AC32F1-05DA-4C26-9229-CE05BE7990E4}"/>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Uncertain outcome</a:t>
            </a:r>
          </a:p>
        </p:txBody>
      </p:sp>
      <p:sp>
        <p:nvSpPr>
          <p:cNvPr id="10" name="">
            <a:extLst xmlns:a="http://schemas.openxmlformats.org/drawingml/2006/main">
              <a:ext uri="{FF2B5EF4-FFF2-40B4-BE49-F238E27FC236}">
                <a16:creationId xmlns:a16="http://schemas.microsoft.com/office/drawing/2014/main" id="{9F618638-A9D1-4FE6-B460-439BEC1B0249}"/>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Escalate with context and preserve completed work. Let the reviewer correct the record.</a:t>
            </a:r>
          </a:p>
        </p:txBody>
      </p:sp>
      <p:sp>
        <p:nvSpPr>
          <p:cNvPr id="11" name="">
            <a:extLst xmlns:a="http://schemas.openxmlformats.org/drawingml/2006/main">
              <a:ext uri="{FF2B5EF4-FFF2-40B4-BE49-F238E27FC236}">
                <a16:creationId xmlns:a16="http://schemas.microsoft.com/office/drawing/2014/main" id="{EB1D2644-6332-4CC5-B68C-EE1093E2499A}"/>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E4CC08A5-3A2F-4269-BC97-14E6D173DC93}"/>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Failed write</a:t>
            </a:r>
          </a:p>
        </p:txBody>
      </p:sp>
      <p:sp>
        <p:nvSpPr>
          <p:cNvPr id="13" name="">
            <a:extLst xmlns:a="http://schemas.openxmlformats.org/drawingml/2006/main">
              <a:ext uri="{FF2B5EF4-FFF2-40B4-BE49-F238E27FC236}">
                <a16:creationId xmlns:a16="http://schemas.microsoft.com/office/drawing/2014/main" id="{FA3E3221-CEF5-438F-8B66-2AEC25C1805E}"/>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Check the system receipt before retrying. Use idempotency and reconcile final state.</a:t>
            </a:r>
          </a:p>
        </p:txBody>
      </p:sp>
      <p:sp>
        <p:nvSpPr>
          <p:cNvPr id="14" name="">
            <a:extLst xmlns:a="http://schemas.openxmlformats.org/drawingml/2006/main">
              <a:ext uri="{FF2B5EF4-FFF2-40B4-BE49-F238E27FC236}">
                <a16:creationId xmlns:a16="http://schemas.microsoft.com/office/drawing/2014/main" id="{D9ED2E3D-33B6-48F4-8828-9FB1AF0829EB}"/>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654A6848-6CEA-4C57-8D1A-5924E68B97E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5E9CD54-4E30-44B5-8AA1-789C61C9DB7E}"/>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BC9FB75A-6730-45CC-8938-7A7320A5BCB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29 / 34</a:t>
            </a:r>
          </a:p>
        </p:txBody>
      </p:sp>
    </p:spTree>
    <p:extLst>
      <p:ext uri="{BB962C8B-B14F-4D97-AF65-F5344CB8AC3E}">
        <p14:creationId xmlns:p14="http://schemas.microsoft.com/office/powerpoint/2010/main" val="1100019500"/>
      </p:ext>
    </p:extLst>
  </p:cSld>
</p:sld>
</file>

<file path=ppt/slides/slide30.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3352800"/>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a48e2a165a134669"/>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68FE750-050A-447A-91A6-AC724894A8E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8F4EC"/>
                </a:solidFill>
                <a:latin typeface="Liberation Sans"/>
                <a:ea typeface="Liberation Sans"/>
                <a:cs typeface="Liberation Sans"/>
              </a:defRPr>
            </a:pPr>
            <a:r>
              <a:rPr sz="3300" b="0">
                <a:solidFill>
                  <a:srgbClr val="F8F4EC"/>
                </a:solidFill>
                <a:latin typeface="Liberation Sans"/>
                <a:ea typeface="Liberation Sans"/>
                <a:cs typeface="Liberation Sans"/>
              </a:rPr>
              <a:t>A focused MVP within six weeks</a:t>
            </a:r>
          </a:p>
        </p:txBody>
      </p:sp>
      <p:sp>
        <p:nvSpPr>
          <p:cNvPr id="3" name="">
            <a:extLst xmlns:a="http://schemas.openxmlformats.org/drawingml/2006/main">
              <a:ext uri="{FF2B5EF4-FFF2-40B4-BE49-F238E27FC236}">
                <a16:creationId xmlns:a16="http://schemas.microsoft.com/office/drawing/2014/main" id="{E26D9530-C903-48DB-A81E-D3E2D4AB0300}"/>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5F94356-AFB7-4B44-BA4B-FA21BED4278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A scoped delivery plan, subject to timely access, data readiness and agreed approvals.</a:t>
            </a:r>
          </a:p>
        </p:txBody>
      </p:sp>
      <p:sp>
        <p:nvSpPr>
          <p:cNvPr id="5" name="">
            <a:extLst xmlns:a="http://schemas.openxmlformats.org/drawingml/2006/main">
              <a:ext uri="{FF2B5EF4-FFF2-40B4-BE49-F238E27FC236}">
                <a16:creationId xmlns:a16="http://schemas.microsoft.com/office/drawing/2014/main" id="{F9E29762-66C3-4459-BDFA-79DEB9FB0695}"/>
              </a:ext>
            </a:extLst>
          </p:cNvPr>
          <p:cNvSpPr>
            <a:spLocks xmlns:a="http://schemas.openxmlformats.org/drawingml/2006/main" noGrp="1"/>
          </p:cNvSpPr>
          <p:nvPr/>
        </p:nvSpPr>
        <p:spPr>
          <a:xfrm xmlns:a="http://schemas.openxmlformats.org/drawingml/2006/main">
            <a:off x="69532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B44CDCE-84C2-43EB-A090-D205C25F41CD}"/>
              </a:ext>
            </a:extLst>
          </p:cNvPr>
          <p:cNvSpPr>
            <a:spLocks xmlns:a="http://schemas.openxmlformats.org/drawingml/2006/main" noGrp="1"/>
          </p:cNvSpPr>
          <p:nvPr/>
        </p:nvSpPr>
        <p:spPr>
          <a:xfrm xmlns:a="http://schemas.openxmlformats.org/drawingml/2006/main">
            <a:off x="69532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57A11BE4-1432-4FDA-91BE-A4C4AFFCDF44}"/>
              </a:ext>
            </a:extLst>
          </p:cNvPr>
          <p:cNvSpPr>
            <a:spLocks xmlns:a="http://schemas.openxmlformats.org/drawingml/2006/main" noGrp="1"/>
          </p:cNvSpPr>
          <p:nvPr/>
        </p:nvSpPr>
        <p:spPr>
          <a:xfrm xmlns:a="http://schemas.openxmlformats.org/drawingml/2006/main">
            <a:off x="69532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 1</a:t>
            </a:r>
          </a:p>
        </p:txBody>
      </p:sp>
      <p:sp>
        <p:nvSpPr>
          <p:cNvPr id="8" name="">
            <a:extLst xmlns:a="http://schemas.openxmlformats.org/drawingml/2006/main">
              <a:ext uri="{FF2B5EF4-FFF2-40B4-BE49-F238E27FC236}">
                <a16:creationId xmlns:a16="http://schemas.microsoft.com/office/drawing/2014/main" id="{273D1560-BD8F-47FD-A032-DC526D1939A8}"/>
              </a:ext>
            </a:extLst>
          </p:cNvPr>
          <p:cNvSpPr>
            <a:spLocks xmlns:a="http://schemas.openxmlformats.org/drawingml/2006/main" noGrp="1"/>
          </p:cNvSpPr>
          <p:nvPr/>
        </p:nvSpPr>
        <p:spPr>
          <a:xfrm xmlns:a="http://schemas.openxmlformats.org/drawingml/2006/main">
            <a:off x="69532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Choose one workflow, owner and measurable baseline.</a:t>
            </a:r>
          </a:p>
        </p:txBody>
      </p:sp>
      <p:sp>
        <p:nvSpPr>
          <p:cNvPr id="9" name="">
            <a:extLst xmlns:a="http://schemas.openxmlformats.org/drawingml/2006/main">
              <a:ext uri="{FF2B5EF4-FFF2-40B4-BE49-F238E27FC236}">
                <a16:creationId xmlns:a16="http://schemas.microsoft.com/office/drawing/2014/main" id="{7F8DE736-DA33-44C6-BEAC-A15050FB0F34}"/>
              </a:ext>
            </a:extLst>
          </p:cNvPr>
          <p:cNvSpPr>
            <a:spLocks xmlns:a="http://schemas.openxmlformats.org/drawingml/2006/main" noGrp="1"/>
          </p:cNvSpPr>
          <p:nvPr/>
        </p:nvSpPr>
        <p:spPr>
          <a:xfrm xmlns:a="http://schemas.openxmlformats.org/drawingml/2006/main">
            <a:off x="344805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F2D4A92-A254-4E37-AABA-285E65A85BF8}"/>
              </a:ext>
            </a:extLst>
          </p:cNvPr>
          <p:cNvSpPr>
            <a:spLocks xmlns:a="http://schemas.openxmlformats.org/drawingml/2006/main" noGrp="1"/>
          </p:cNvSpPr>
          <p:nvPr/>
        </p:nvSpPr>
        <p:spPr>
          <a:xfrm xmlns:a="http://schemas.openxmlformats.org/drawingml/2006/main">
            <a:off x="344805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B757297E-9BF9-47E8-960D-A11A4B2A8C3A}"/>
              </a:ext>
            </a:extLst>
          </p:cNvPr>
          <p:cNvSpPr>
            <a:spLocks xmlns:a="http://schemas.openxmlformats.org/drawingml/2006/main" noGrp="1"/>
          </p:cNvSpPr>
          <p:nvPr/>
        </p:nvSpPr>
        <p:spPr>
          <a:xfrm xmlns:a="http://schemas.openxmlformats.org/drawingml/2006/main">
            <a:off x="344805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Weeks 2–3</a:t>
            </a:r>
          </a:p>
        </p:txBody>
      </p:sp>
      <p:sp>
        <p:nvSpPr>
          <p:cNvPr id="12" name="">
            <a:extLst xmlns:a="http://schemas.openxmlformats.org/drawingml/2006/main">
              <a:ext uri="{FF2B5EF4-FFF2-40B4-BE49-F238E27FC236}">
                <a16:creationId xmlns:a16="http://schemas.microsoft.com/office/drawing/2014/main" id="{1A4D70EA-2B5F-452C-97F7-00621FF3B8D6}"/>
              </a:ext>
            </a:extLst>
          </p:cNvPr>
          <p:cNvSpPr>
            <a:spLocks xmlns:a="http://schemas.openxmlformats.org/drawingml/2006/main" noGrp="1"/>
          </p:cNvSpPr>
          <p:nvPr/>
        </p:nvSpPr>
        <p:spPr>
          <a:xfrm xmlns:a="http://schemas.openxmlformats.org/drawingml/2006/main">
            <a:off x="344805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Connect sources and configure agents, policies and app.</a:t>
            </a:r>
          </a:p>
        </p:txBody>
      </p:sp>
      <p:sp>
        <p:nvSpPr>
          <p:cNvPr id="13" name="">
            <a:extLst xmlns:a="http://schemas.openxmlformats.org/drawingml/2006/main">
              <a:ext uri="{FF2B5EF4-FFF2-40B4-BE49-F238E27FC236}">
                <a16:creationId xmlns:a16="http://schemas.microsoft.com/office/drawing/2014/main" id="{000D37B3-3275-4CB8-AEDB-414BF525D0DD}"/>
              </a:ext>
            </a:extLst>
          </p:cNvPr>
          <p:cNvSpPr>
            <a:spLocks xmlns:a="http://schemas.openxmlformats.org/drawingml/2006/main" noGrp="1"/>
          </p:cNvSpPr>
          <p:nvPr/>
        </p:nvSpPr>
        <p:spPr>
          <a:xfrm xmlns:a="http://schemas.openxmlformats.org/drawingml/2006/main">
            <a:off x="6200775"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C292987-4F64-45D8-8CA5-440070E4655E}"/>
              </a:ext>
            </a:extLst>
          </p:cNvPr>
          <p:cNvSpPr>
            <a:spLocks xmlns:a="http://schemas.openxmlformats.org/drawingml/2006/main" noGrp="1"/>
          </p:cNvSpPr>
          <p:nvPr/>
        </p:nvSpPr>
        <p:spPr>
          <a:xfrm xmlns:a="http://schemas.openxmlformats.org/drawingml/2006/main">
            <a:off x="6200775"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B9B64FCC-BE40-4E97-9A14-CC8FDD2E09C7}"/>
              </a:ext>
            </a:extLst>
          </p:cNvPr>
          <p:cNvSpPr>
            <a:spLocks xmlns:a="http://schemas.openxmlformats.org/drawingml/2006/main" noGrp="1"/>
          </p:cNvSpPr>
          <p:nvPr/>
        </p:nvSpPr>
        <p:spPr>
          <a:xfrm xmlns:a="http://schemas.openxmlformats.org/drawingml/2006/main">
            <a:off x="6200775"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Weeks 4–5</a:t>
            </a:r>
          </a:p>
        </p:txBody>
      </p:sp>
      <p:sp>
        <p:nvSpPr>
          <p:cNvPr id="16" name="">
            <a:extLst xmlns:a="http://schemas.openxmlformats.org/drawingml/2006/main">
              <a:ext uri="{FF2B5EF4-FFF2-40B4-BE49-F238E27FC236}">
                <a16:creationId xmlns:a16="http://schemas.microsoft.com/office/drawing/2014/main" id="{68837FDF-9CA9-475C-88D1-D47479D5177F}"/>
              </a:ext>
            </a:extLst>
          </p:cNvPr>
          <p:cNvSpPr>
            <a:spLocks xmlns:a="http://schemas.openxmlformats.org/drawingml/2006/main" noGrp="1"/>
          </p:cNvSpPr>
          <p:nvPr/>
        </p:nvSpPr>
        <p:spPr>
          <a:xfrm xmlns:a="http://schemas.openxmlformats.org/drawingml/2006/main">
            <a:off x="6200775"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Evaluate, test exceptions and train reviewers.</a:t>
            </a:r>
          </a:p>
        </p:txBody>
      </p:sp>
      <p:sp>
        <p:nvSpPr>
          <p:cNvPr id="17" name="">
            <a:extLst xmlns:a="http://schemas.openxmlformats.org/drawingml/2006/main">
              <a:ext uri="{FF2B5EF4-FFF2-40B4-BE49-F238E27FC236}">
                <a16:creationId xmlns:a16="http://schemas.microsoft.com/office/drawing/2014/main" id="{1F648D0F-FB9C-4C14-B121-8AD303901ADA}"/>
              </a:ext>
            </a:extLst>
          </p:cNvPr>
          <p:cNvSpPr>
            <a:spLocks xmlns:a="http://schemas.openxmlformats.org/drawingml/2006/main" noGrp="1"/>
          </p:cNvSpPr>
          <p:nvPr/>
        </p:nvSpPr>
        <p:spPr>
          <a:xfrm xmlns:a="http://schemas.openxmlformats.org/drawingml/2006/main">
            <a:off x="8953500" y="3333750"/>
            <a:ext cx="2352675" cy="38100"/>
          </a:xfrm>
          <a:prstGeom xmlns:a="http://schemas.openxmlformats.org/drawingml/2006/main" prst="rect">
            <a:avLst/>
          </a:prstGeom>
          <a:solidFill xmlns:a="http://schemas.openxmlformats.org/drawingml/2006/main">
            <a:srgbClr val="127D85"/>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D347B215-B59F-40D5-9B78-B3844BB8DED0}"/>
              </a:ext>
            </a:extLst>
          </p:cNvPr>
          <p:cNvSpPr>
            <a:spLocks xmlns:a="http://schemas.openxmlformats.org/drawingml/2006/main" noGrp="1"/>
          </p:cNvSpPr>
          <p:nvPr/>
        </p:nvSpPr>
        <p:spPr>
          <a:xfrm xmlns:a="http://schemas.openxmlformats.org/drawingml/2006/main">
            <a:off x="8953500" y="3009900"/>
            <a:ext cx="2238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7FB709FB-6A41-4885-8451-D6E55E333C17}"/>
              </a:ext>
            </a:extLst>
          </p:cNvPr>
          <p:cNvSpPr>
            <a:spLocks xmlns:a="http://schemas.openxmlformats.org/drawingml/2006/main" noGrp="1"/>
          </p:cNvSpPr>
          <p:nvPr/>
        </p:nvSpPr>
        <p:spPr>
          <a:xfrm xmlns:a="http://schemas.openxmlformats.org/drawingml/2006/main">
            <a:off x="8953500" y="3657600"/>
            <a:ext cx="22383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F8F4EC"/>
                </a:solidFill>
                <a:latin typeface="Liberation Sans"/>
                <a:ea typeface="Liberation Sans"/>
                <a:cs typeface="Liberation Sans"/>
              </a:defRPr>
            </a:pPr>
            <a:r>
              <a:rPr sz="1875" b="1">
                <a:solidFill>
                  <a:srgbClr val="F8F4EC"/>
                </a:solidFill>
                <a:latin typeface="Liberation Sans"/>
                <a:ea typeface="Liberation Sans"/>
                <a:cs typeface="Liberation Sans"/>
              </a:rPr>
              <a:t>Week 6</a:t>
            </a:r>
          </a:p>
        </p:txBody>
      </p:sp>
      <p:sp>
        <p:nvSpPr>
          <p:cNvPr id="20" name="">
            <a:extLst xmlns:a="http://schemas.openxmlformats.org/drawingml/2006/main">
              <a:ext uri="{FF2B5EF4-FFF2-40B4-BE49-F238E27FC236}">
                <a16:creationId xmlns:a16="http://schemas.microsoft.com/office/drawing/2014/main" id="{7B54705E-8CCA-4C81-85BC-93A49FDCEB3C}"/>
              </a:ext>
            </a:extLst>
          </p:cNvPr>
          <p:cNvSpPr>
            <a:spLocks xmlns:a="http://schemas.openxmlformats.org/drawingml/2006/main" noGrp="1"/>
          </p:cNvSpPr>
          <p:nvPr/>
        </p:nvSpPr>
        <p:spPr>
          <a:xfrm xmlns:a="http://schemas.openxmlformats.org/drawingml/2006/main">
            <a:off x="8953500" y="4371975"/>
            <a:ext cx="22383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Release a bounded MVP with monitored support.</a:t>
            </a:r>
          </a:p>
        </p:txBody>
      </p:sp>
      <p:sp>
        <p:nvSpPr>
          <p:cNvPr id="24" name="">
            <a:extLst xmlns:a="http://schemas.openxmlformats.org/drawingml/2006/main">
              <a:ext uri="{FF2B5EF4-FFF2-40B4-BE49-F238E27FC236}">
                <a16:creationId xmlns:a16="http://schemas.microsoft.com/office/drawing/2014/main" id="{6D8C033D-EFB1-40C8-9A74-D1E5C92D4339}"/>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CE8ED"/>
                </a:solidFill>
                <a:latin typeface="Liberation Sans"/>
                <a:ea typeface="Liberation Sans"/>
                <a:cs typeface="Liberation Sans"/>
              </a:defRPr>
            </a:pPr>
            <a:r>
              <a:rPr sz="1425" b="0">
                <a:solidFill>
                  <a:srgbClr val="DCE8ED"/>
                </a:solidFill>
                <a:latin typeface="Liberation Sans"/>
                <a:ea typeface="Liberation Sans"/>
                <a:cs typeface="Liberation Sans"/>
              </a:rPr>
              <a:t>Complex migrations, certification and enterprise-wide rollout require their own delivery plan.</a:t>
            </a:r>
          </a:p>
        </p:txBody>
      </p:sp>
      <p:sp>
        <p:nvSpPr>
          <p:cNvPr id="25" name="">
            <a:extLst xmlns:a="http://schemas.openxmlformats.org/drawingml/2006/main">
              <a:ext uri="{FF2B5EF4-FFF2-40B4-BE49-F238E27FC236}">
                <a16:creationId xmlns:a16="http://schemas.microsoft.com/office/drawing/2014/main" id="{4A8522A8-BD03-49BA-8DB5-6D20D680EE32}"/>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Industry solution design · scope and configuration agreed for each engagement</a:t>
            </a:r>
          </a:p>
        </p:txBody>
      </p:sp>
      <p:sp>
        <p:nvSpPr>
          <p:cNvPr id="26" name="">
            <a:extLst xmlns:a="http://schemas.openxmlformats.org/drawingml/2006/main">
              <a:ext uri="{FF2B5EF4-FFF2-40B4-BE49-F238E27FC236}">
                <a16:creationId xmlns:a16="http://schemas.microsoft.com/office/drawing/2014/main" id="{8FBB1A37-9E32-4BEE-A8BE-21045DC541B7}"/>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8FD2D230-2A92-4128-BE7A-DF5A72AE47B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CDB2459A-F739-4F98-AD64-28124FCD788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30 / 34</a:t>
            </a:r>
          </a:p>
        </p:txBody>
      </p:sp>
    </p:spTree>
    <p:extLst>
      <p:ext uri="{BB962C8B-B14F-4D97-AF65-F5344CB8AC3E}">
        <p14:creationId xmlns:p14="http://schemas.microsoft.com/office/powerpoint/2010/main" val="333669443"/>
      </p:ext>
    </p:extLst>
  </p:cSld>
</p:sld>
</file>

<file path=ppt/slides/slide3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6c0813aac1e4efb"/>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CF4C9A8-892C-4E98-9252-2840B2B1F834}"/>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Expand across the organization</a:t>
            </a:r>
          </a:p>
        </p:txBody>
      </p:sp>
      <p:sp>
        <p:nvSpPr>
          <p:cNvPr id="3" name="">
            <a:extLst xmlns:a="http://schemas.openxmlformats.org/drawingml/2006/main">
              <a:ext uri="{FF2B5EF4-FFF2-40B4-BE49-F238E27FC236}">
                <a16:creationId xmlns:a16="http://schemas.microsoft.com/office/drawing/2014/main" id="{E8238ACF-C57B-4666-AE00-932060309036}"/>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111A79C-B7C1-478A-8DFF-31AF0E0DC22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Reuse proven components while respecting local authority and data boundaries.</a:t>
            </a:r>
          </a:p>
        </p:txBody>
      </p:sp>
      <p:sp>
        <p:nvSpPr>
          <p:cNvPr id="5" name="">
            <a:extLst xmlns:a="http://schemas.openxmlformats.org/drawingml/2006/main">
              <a:ext uri="{FF2B5EF4-FFF2-40B4-BE49-F238E27FC236}">
                <a16:creationId xmlns:a16="http://schemas.microsoft.com/office/drawing/2014/main" id="{E430C232-6260-4F95-8A8B-563DF886521E}"/>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38FD4CC4-7B63-491B-9321-FB69591CE34C}"/>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Standardize</a:t>
            </a:r>
          </a:p>
        </p:txBody>
      </p:sp>
      <p:sp>
        <p:nvSpPr>
          <p:cNvPr id="7" name="">
            <a:extLst xmlns:a="http://schemas.openxmlformats.org/drawingml/2006/main">
              <a:ext uri="{FF2B5EF4-FFF2-40B4-BE49-F238E27FC236}">
                <a16:creationId xmlns:a16="http://schemas.microsoft.com/office/drawing/2014/main" id="{C66370BC-219F-4925-B7CF-4C560BAB32E5}"/>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Share approved agent versions, evaluation cases and application patterns.</a:t>
            </a:r>
          </a:p>
        </p:txBody>
      </p:sp>
      <p:sp>
        <p:nvSpPr>
          <p:cNvPr id="8" name="">
            <a:extLst xmlns:a="http://schemas.openxmlformats.org/drawingml/2006/main">
              <a:ext uri="{FF2B5EF4-FFF2-40B4-BE49-F238E27FC236}">
                <a16:creationId xmlns:a16="http://schemas.microsoft.com/office/drawing/2014/main" id="{48B934F2-6A2A-4BD4-9C41-29C29DCE0E06}"/>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77B12CDF-0A1E-4555-870A-A1695D58E34A}"/>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Localize</a:t>
            </a:r>
          </a:p>
        </p:txBody>
      </p:sp>
      <p:sp>
        <p:nvSpPr>
          <p:cNvPr id="10" name="">
            <a:extLst xmlns:a="http://schemas.openxmlformats.org/drawingml/2006/main">
              <a:ext uri="{FF2B5EF4-FFF2-40B4-BE49-F238E27FC236}">
                <a16:creationId xmlns:a16="http://schemas.microsoft.com/office/drawing/2014/main" id="{F9EB7D46-CE7E-4A86-89E6-C300B4A9A91D}"/>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Configure language, product rules, permissions and jurisdiction-specific decisions.</a:t>
            </a:r>
          </a:p>
        </p:txBody>
      </p:sp>
      <p:sp>
        <p:nvSpPr>
          <p:cNvPr id="11" name="">
            <a:extLst xmlns:a="http://schemas.openxmlformats.org/drawingml/2006/main">
              <a:ext uri="{FF2B5EF4-FFF2-40B4-BE49-F238E27FC236}">
                <a16:creationId xmlns:a16="http://schemas.microsoft.com/office/drawing/2014/main" id="{C2D0D630-C94F-4E89-BD40-14AB56AB31F6}"/>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986E58FF-C939-4693-8BB0-C99CC4A38030}"/>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Control expansion</a:t>
            </a:r>
          </a:p>
        </p:txBody>
      </p:sp>
      <p:sp>
        <p:nvSpPr>
          <p:cNvPr id="13" name="">
            <a:extLst xmlns:a="http://schemas.openxmlformats.org/drawingml/2006/main">
              <a:ext uri="{FF2B5EF4-FFF2-40B4-BE49-F238E27FC236}">
                <a16:creationId xmlns:a16="http://schemas.microsoft.com/office/drawing/2014/main" id="{15434245-D924-462A-BC01-BFCCEC3DEA2A}"/>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Release by team or business unit. Compare outcomes and keep a withdrawal path.</a:t>
            </a:r>
          </a:p>
        </p:txBody>
      </p:sp>
      <p:sp>
        <p:nvSpPr>
          <p:cNvPr id="14" name="">
            <a:extLst xmlns:a="http://schemas.openxmlformats.org/drawingml/2006/main">
              <a:ext uri="{FF2B5EF4-FFF2-40B4-BE49-F238E27FC236}">
                <a16:creationId xmlns:a16="http://schemas.microsoft.com/office/drawing/2014/main" id="{201D7892-D6F0-42D7-83B2-ECCF8ACDCC5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58B1FE23-FB4E-4AED-8ED2-9F8554F93AF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27A3CE5-CF57-4C99-80BA-66FE0FD09E2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73F46661-FB2B-4F8A-8774-1CAA990AE06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31 / 34</a:t>
            </a:r>
          </a:p>
        </p:txBody>
      </p:sp>
    </p:spTree>
    <p:extLst>
      <p:ext uri="{BB962C8B-B14F-4D97-AF65-F5344CB8AC3E}">
        <p14:creationId xmlns:p14="http://schemas.microsoft.com/office/powerpoint/2010/main" val="909088712"/>
      </p:ext>
    </p:extLst>
  </p:cSld>
</p:sld>
</file>

<file path=ppt/slides/slide3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603eaa234254760"/>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0DAB5A5-3C95-45E9-823D-A8344B778AE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Define your first Cortex application</a:t>
            </a:r>
          </a:p>
        </p:txBody>
      </p:sp>
      <p:sp>
        <p:nvSpPr>
          <p:cNvPr id="3" name="">
            <a:extLst xmlns:a="http://schemas.openxmlformats.org/drawingml/2006/main">
              <a:ext uri="{FF2B5EF4-FFF2-40B4-BE49-F238E27FC236}">
                <a16:creationId xmlns:a16="http://schemas.microsoft.com/office/drawing/2014/main" id="{1A6E7487-8ECC-49C7-B3F3-62FB697C5D4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9E71CFB-E0E1-4A51-8E3F-361BC9C36674}"/>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working session with Genellipse turns the opportunity into a delivery scope.</a:t>
            </a:r>
          </a:p>
        </p:txBody>
      </p:sp>
      <p:sp>
        <p:nvSpPr>
          <p:cNvPr id="5" name="">
            <a:extLst xmlns:a="http://schemas.openxmlformats.org/drawingml/2006/main">
              <a:ext uri="{FF2B5EF4-FFF2-40B4-BE49-F238E27FC236}">
                <a16:creationId xmlns:a16="http://schemas.microsoft.com/office/drawing/2014/main" id="{32B3AE92-F46B-44F7-A1BE-A943AAA321A9}"/>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5C28A57-80DB-40BD-86EB-6D382292BF0F}"/>
              </a:ext>
            </a:extLst>
          </p:cNvPr>
          <p:cNvSpPr>
            <a:spLocks xmlns:a="http://schemas.openxmlformats.org/drawingml/2006/main" noGrp="1"/>
          </p:cNvSpPr>
          <p:nvPr/>
        </p:nvSpPr>
        <p:spPr>
          <a:xfrm xmlns:a="http://schemas.openxmlformats.org/drawingml/2006/main">
            <a:off x="6953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Bring the workflow</a:t>
            </a:r>
          </a:p>
        </p:txBody>
      </p:sp>
      <p:sp>
        <p:nvSpPr>
          <p:cNvPr id="7" name="">
            <a:extLst xmlns:a="http://schemas.openxmlformats.org/drawingml/2006/main">
              <a:ext uri="{FF2B5EF4-FFF2-40B4-BE49-F238E27FC236}">
                <a16:creationId xmlns:a16="http://schemas.microsoft.com/office/drawing/2014/main" id="{EF7C4C97-0214-4EE7-A6BF-AE6421F8301A}"/>
              </a:ext>
            </a:extLst>
          </p:cNvPr>
          <p:cNvSpPr>
            <a:spLocks xmlns:a="http://schemas.openxmlformats.org/drawingml/2006/main" noGrp="1"/>
          </p:cNvSpPr>
          <p:nvPr/>
        </p:nvSpPr>
        <p:spPr>
          <a:xfrm xmlns:a="http://schemas.openxmlformats.org/drawingml/2006/main">
            <a:off x="6953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 process map, representative cases and the systems that hold the evidence.</a:t>
            </a:r>
          </a:p>
        </p:txBody>
      </p:sp>
      <p:sp>
        <p:nvSpPr>
          <p:cNvPr id="8" name="">
            <a:extLst xmlns:a="http://schemas.openxmlformats.org/drawingml/2006/main">
              <a:ext uri="{FF2B5EF4-FFF2-40B4-BE49-F238E27FC236}">
                <a16:creationId xmlns:a16="http://schemas.microsoft.com/office/drawing/2014/main" id="{E364EA9C-221D-4B25-A1D8-9B5C343546ED}"/>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B5E0EC2-E087-4E18-89AB-E724A45909D5}"/>
              </a:ext>
            </a:extLst>
          </p:cNvPr>
          <p:cNvSpPr>
            <a:spLocks xmlns:a="http://schemas.openxmlformats.org/drawingml/2006/main" noGrp="1"/>
          </p:cNvSpPr>
          <p:nvPr/>
        </p:nvSpPr>
        <p:spPr>
          <a:xfrm xmlns:a="http://schemas.openxmlformats.org/drawingml/2006/main">
            <a:off x="43910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Bring the owners</a:t>
            </a:r>
          </a:p>
        </p:txBody>
      </p:sp>
      <p:sp>
        <p:nvSpPr>
          <p:cNvPr id="10" name="">
            <a:extLst xmlns:a="http://schemas.openxmlformats.org/drawingml/2006/main">
              <a:ext uri="{FF2B5EF4-FFF2-40B4-BE49-F238E27FC236}">
                <a16:creationId xmlns:a16="http://schemas.microsoft.com/office/drawing/2014/main" id="{C222C00E-DB01-4250-864F-F5085898C7F9}"/>
              </a:ext>
            </a:extLst>
          </p:cNvPr>
          <p:cNvSpPr>
            <a:spLocks xmlns:a="http://schemas.openxmlformats.org/drawingml/2006/main" noGrp="1"/>
          </p:cNvSpPr>
          <p:nvPr/>
        </p:nvSpPr>
        <p:spPr>
          <a:xfrm xmlns:a="http://schemas.openxmlformats.org/drawingml/2006/main">
            <a:off x="43910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Business sponsor, operations reviewer, technology lead and control owner.</a:t>
            </a:r>
          </a:p>
        </p:txBody>
      </p:sp>
      <p:sp>
        <p:nvSpPr>
          <p:cNvPr id="11" name="">
            <a:extLst xmlns:a="http://schemas.openxmlformats.org/drawingml/2006/main">
              <a:ext uri="{FF2B5EF4-FFF2-40B4-BE49-F238E27FC236}">
                <a16:creationId xmlns:a16="http://schemas.microsoft.com/office/drawing/2014/main" id="{05E46A06-15B6-4BBB-8723-8CC4CAF815FE}"/>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C8CD7F0B-46C1-4981-A813-B1E11FA664CD}"/>
              </a:ext>
            </a:extLst>
          </p:cNvPr>
          <p:cNvSpPr>
            <a:spLocks xmlns:a="http://schemas.openxmlformats.org/drawingml/2006/main" noGrp="1"/>
          </p:cNvSpPr>
          <p:nvPr/>
        </p:nvSpPr>
        <p:spPr>
          <a:xfrm xmlns:a="http://schemas.openxmlformats.org/drawingml/2006/main">
            <a:off x="8086725" y="364807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02C43"/>
                </a:solidFill>
                <a:latin typeface="Liberation Sans"/>
                <a:ea typeface="Liberation Sans"/>
                <a:cs typeface="Liberation Sans"/>
              </a:defRPr>
            </a:pPr>
            <a:r>
              <a:rPr sz="2175" b="1">
                <a:solidFill>
                  <a:srgbClr val="102C43"/>
                </a:solidFill>
                <a:latin typeface="Liberation Sans"/>
                <a:ea typeface="Liberation Sans"/>
                <a:cs typeface="Liberation Sans"/>
              </a:rPr>
              <a:t>Leave with a plan</a:t>
            </a:r>
          </a:p>
        </p:txBody>
      </p:sp>
      <p:sp>
        <p:nvSpPr>
          <p:cNvPr id="13" name="">
            <a:extLst xmlns:a="http://schemas.openxmlformats.org/drawingml/2006/main">
              <a:ext uri="{FF2B5EF4-FFF2-40B4-BE49-F238E27FC236}">
                <a16:creationId xmlns:a16="http://schemas.microsoft.com/office/drawing/2014/main" id="{5C6ED271-AB9D-4FA5-B026-B136411D8CFA}"/>
              </a:ext>
            </a:extLst>
          </p:cNvPr>
          <p:cNvSpPr>
            <a:spLocks xmlns:a="http://schemas.openxmlformats.org/drawingml/2006/main" noGrp="1"/>
          </p:cNvSpPr>
          <p:nvPr/>
        </p:nvSpPr>
        <p:spPr>
          <a:xfrm xmlns:a="http://schemas.openxmlformats.org/drawingml/2006/main">
            <a:off x="8086725" y="4467225"/>
            <a:ext cx="3286125"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An agreed app scope, integration approach, acceptance measures and MVP sequence.</a:t>
            </a:r>
          </a:p>
        </p:txBody>
      </p:sp>
      <p:sp>
        <p:nvSpPr>
          <p:cNvPr id="14" name="">
            <a:extLst xmlns:a="http://schemas.openxmlformats.org/drawingml/2006/main">
              <a:ext uri="{FF2B5EF4-FFF2-40B4-BE49-F238E27FC236}">
                <a16:creationId xmlns:a16="http://schemas.microsoft.com/office/drawing/2014/main" id="{5CCCD76D-30D6-492E-8F06-374FF8E13F3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Industry solution design · scope and configuration agreed for each engagement</a:t>
            </a:r>
          </a:p>
        </p:txBody>
      </p:sp>
      <p:sp>
        <p:nvSpPr>
          <p:cNvPr id="15" name="">
            <a:extLst xmlns:a="http://schemas.openxmlformats.org/drawingml/2006/main">
              <a:ext uri="{FF2B5EF4-FFF2-40B4-BE49-F238E27FC236}">
                <a16:creationId xmlns:a16="http://schemas.microsoft.com/office/drawing/2014/main" id="{2F8205EF-3B0A-48BE-95E2-2C78D77DA155}"/>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0D96690-4110-4A7B-BFE3-2D23618B18A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7CF682F0-F299-4348-9183-99BBBBDBDB7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32 / 34</a:t>
            </a:r>
          </a:p>
        </p:txBody>
      </p:sp>
    </p:spTree>
    <p:extLst>
      <p:ext uri="{BB962C8B-B14F-4D97-AF65-F5344CB8AC3E}">
        <p14:creationId xmlns:p14="http://schemas.microsoft.com/office/powerpoint/2010/main" val="587080974"/>
      </p:ext>
    </p:extLst>
  </p:cSld>
</p:sld>
</file>

<file path=ppt/slides/slide3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99f8642522d645e4"/>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5E01941-F9E7-4ACA-A5F5-4271E2C5AF4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Sources and interpretation</a:t>
            </a:r>
          </a:p>
        </p:txBody>
      </p:sp>
      <p:sp>
        <p:nvSpPr>
          <p:cNvPr id="3" name="">
            <a:extLst xmlns:a="http://schemas.openxmlformats.org/drawingml/2006/main">
              <a:ext uri="{FF2B5EF4-FFF2-40B4-BE49-F238E27FC236}">
                <a16:creationId xmlns:a16="http://schemas.microsoft.com/office/drawing/2014/main" id="{1345F74B-C3E6-46C0-A141-D08FBFFCAB5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3433523-2428-4D73-B767-5C67636C21E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Primary sources inform the market context; the solution designs are Genellipse proposals.</a:t>
            </a:r>
          </a:p>
        </p:txBody>
      </p:sp>
      <p:sp>
        <p:nvSpPr>
          <p:cNvPr id="5" name="">
            <a:extLst xmlns:a="http://schemas.openxmlformats.org/drawingml/2006/main">
              <a:ext uri="{FF2B5EF4-FFF2-40B4-BE49-F238E27FC236}">
                <a16:creationId xmlns:a16="http://schemas.microsoft.com/office/drawing/2014/main" id="{55144D69-0C83-450C-91A9-036F00F96984}"/>
              </a:ext>
            </a:extLst>
          </p:cNvPr>
          <p:cNvSpPr>
            <a:spLocks xmlns:a="http://schemas.openxmlformats.org/drawingml/2006/main" noGrp="1"/>
          </p:cNvSpPr>
          <p:nvPr/>
        </p:nvSpPr>
        <p:spPr>
          <a:xfrm xmlns:a="http://schemas.openxmlformats.org/drawingml/2006/main">
            <a:off x="695325" y="31337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Industry context</a:t>
            </a:r>
          </a:p>
        </p:txBody>
      </p:sp>
      <p:sp>
        <p:nvSpPr>
          <p:cNvPr id="6" name="">
            <a:extLst xmlns:a="http://schemas.openxmlformats.org/drawingml/2006/main">
              <a:ext uri="{FF2B5EF4-FFF2-40B4-BE49-F238E27FC236}">
                <a16:creationId xmlns:a16="http://schemas.microsoft.com/office/drawing/2014/main" id="{81F8FB68-EF7C-4100-9435-71FCDB6F4643}"/>
              </a:ext>
            </a:extLst>
          </p:cNvPr>
          <p:cNvSpPr>
            <a:spLocks xmlns:a="http://schemas.openxmlformats.org/drawingml/2006/main" noGrp="1"/>
          </p:cNvSpPr>
          <p:nvPr/>
        </p:nvSpPr>
        <p:spPr>
          <a:xfrm xmlns:a="http://schemas.openxmlformats.org/drawingml/2006/main">
            <a:off x="3619500" y="31337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Official sources listed in the notes and website transcript.</a:t>
            </a:r>
          </a:p>
        </p:txBody>
      </p:sp>
      <p:sp>
        <p:nvSpPr>
          <p:cNvPr id="7" name="">
            <a:extLst xmlns:a="http://schemas.openxmlformats.org/drawingml/2006/main">
              <a:ext uri="{FF2B5EF4-FFF2-40B4-BE49-F238E27FC236}">
                <a16:creationId xmlns:a16="http://schemas.microsoft.com/office/drawing/2014/main" id="{F349B644-7353-458E-8EA5-63C45C9CB3BE}"/>
              </a:ext>
            </a:extLst>
          </p:cNvPr>
          <p:cNvSpPr>
            <a:spLocks xmlns:a="http://schemas.openxmlformats.org/drawingml/2006/main" noGrp="1"/>
          </p:cNvSpPr>
          <p:nvPr/>
        </p:nvSpPr>
        <p:spPr>
          <a:xfrm xmlns:a="http://schemas.openxmlformats.org/drawingml/2006/main">
            <a:off x="695325" y="38576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Cortex capabilities</a:t>
            </a:r>
          </a:p>
        </p:txBody>
      </p:sp>
      <p:sp>
        <p:nvSpPr>
          <p:cNvPr id="8" name="">
            <a:extLst xmlns:a="http://schemas.openxmlformats.org/drawingml/2006/main">
              <a:ext uri="{FF2B5EF4-FFF2-40B4-BE49-F238E27FC236}">
                <a16:creationId xmlns:a16="http://schemas.microsoft.com/office/drawing/2014/main" id="{53460D2A-41C5-4D5D-B8AA-CF20C81FBF10}"/>
              </a:ext>
            </a:extLst>
          </p:cNvPr>
          <p:cNvSpPr>
            <a:spLocks xmlns:a="http://schemas.openxmlformats.org/drawingml/2006/main" noGrp="1"/>
          </p:cNvSpPr>
          <p:nvPr/>
        </p:nvSpPr>
        <p:spPr>
          <a:xfrm xmlns:a="http://schemas.openxmlformats.org/drawingml/2006/main">
            <a:off x="3619500" y="38576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Cortex product materials: Agent Studio, integrations and MCP gateway.</a:t>
            </a:r>
          </a:p>
        </p:txBody>
      </p:sp>
      <p:sp>
        <p:nvSpPr>
          <p:cNvPr id="9" name="">
            <a:extLst xmlns:a="http://schemas.openxmlformats.org/drawingml/2006/main">
              <a:ext uri="{FF2B5EF4-FFF2-40B4-BE49-F238E27FC236}">
                <a16:creationId xmlns:a16="http://schemas.microsoft.com/office/drawing/2014/main" id="{1A236E14-C1E7-49FB-AF29-4CF4C8B0314B}"/>
              </a:ext>
            </a:extLst>
          </p:cNvPr>
          <p:cNvSpPr>
            <a:spLocks xmlns:a="http://schemas.openxmlformats.org/drawingml/2006/main" noGrp="1"/>
          </p:cNvSpPr>
          <p:nvPr/>
        </p:nvSpPr>
        <p:spPr>
          <a:xfrm xmlns:a="http://schemas.openxmlformats.org/drawingml/2006/main">
            <a:off x="695325" y="45815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Integration standard</a:t>
            </a:r>
          </a:p>
        </p:txBody>
      </p:sp>
      <p:sp>
        <p:nvSpPr>
          <p:cNvPr id="10" name="">
            <a:extLst xmlns:a="http://schemas.openxmlformats.org/drawingml/2006/main">
              <a:ext uri="{FF2B5EF4-FFF2-40B4-BE49-F238E27FC236}">
                <a16:creationId xmlns:a16="http://schemas.microsoft.com/office/drawing/2014/main" id="{08DCDE43-5B3E-4062-9E47-D95A3BC08F0C}"/>
              </a:ext>
            </a:extLst>
          </p:cNvPr>
          <p:cNvSpPr>
            <a:spLocks xmlns:a="http://schemas.openxmlformats.org/drawingml/2006/main" noGrp="1"/>
          </p:cNvSpPr>
          <p:nvPr/>
        </p:nvSpPr>
        <p:spPr>
          <a:xfrm xmlns:a="http://schemas.openxmlformats.org/drawingml/2006/main">
            <a:off x="3619500" y="45815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Model Context Protocol tool specification.</a:t>
            </a:r>
          </a:p>
        </p:txBody>
      </p:sp>
      <p:sp>
        <p:nvSpPr>
          <p:cNvPr id="11" name="">
            <a:extLst xmlns:a="http://schemas.openxmlformats.org/drawingml/2006/main">
              <a:ext uri="{FF2B5EF4-FFF2-40B4-BE49-F238E27FC236}">
                <a16:creationId xmlns:a16="http://schemas.microsoft.com/office/drawing/2014/main" id="{5886AC61-8D1F-4366-8502-B0C54B57DB7F}"/>
              </a:ext>
            </a:extLst>
          </p:cNvPr>
          <p:cNvSpPr>
            <a:spLocks xmlns:a="http://schemas.openxmlformats.org/drawingml/2006/main" noGrp="1"/>
          </p:cNvSpPr>
          <p:nvPr/>
        </p:nvSpPr>
        <p:spPr>
          <a:xfrm xmlns:a="http://schemas.openxmlformats.org/drawingml/2006/main">
            <a:off x="695325" y="53054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Business examples</a:t>
            </a:r>
          </a:p>
        </p:txBody>
      </p:sp>
      <p:sp>
        <p:nvSpPr>
          <p:cNvPr id="12" name="">
            <a:extLst xmlns:a="http://schemas.openxmlformats.org/drawingml/2006/main">
              <a:ext uri="{FF2B5EF4-FFF2-40B4-BE49-F238E27FC236}">
                <a16:creationId xmlns:a16="http://schemas.microsoft.com/office/drawing/2014/main" id="{84E2AA0C-F33E-45E2-8C85-5BA45D0761CC}"/>
              </a:ext>
            </a:extLst>
          </p:cNvPr>
          <p:cNvSpPr>
            <a:spLocks xmlns:a="http://schemas.openxmlformats.org/drawingml/2006/main" noGrp="1"/>
          </p:cNvSpPr>
          <p:nvPr/>
        </p:nvSpPr>
        <p:spPr>
          <a:xfrm xmlns:a="http://schemas.openxmlformats.org/drawingml/2006/main">
            <a:off x="3619500" y="53054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Original designs and explicitly illustrative capacity assumptions.</a:t>
            </a:r>
          </a:p>
        </p:txBody>
      </p:sp>
      <p:sp>
        <p:nvSpPr>
          <p:cNvPr id="13" name="">
            <a:extLst xmlns:a="http://schemas.openxmlformats.org/drawingml/2006/main">
              <a:ext uri="{FF2B5EF4-FFF2-40B4-BE49-F238E27FC236}">
                <a16:creationId xmlns:a16="http://schemas.microsoft.com/office/drawing/2014/main" id="{5E19FCF9-48C9-4D19-BE90-C943304FA87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Reviewed September 2026 · no endorsement by cited organizations</a:t>
            </a:r>
          </a:p>
        </p:txBody>
      </p:sp>
      <p:sp>
        <p:nvSpPr>
          <p:cNvPr id="14" name="">
            <a:extLst xmlns:a="http://schemas.openxmlformats.org/drawingml/2006/main">
              <a:ext uri="{FF2B5EF4-FFF2-40B4-BE49-F238E27FC236}">
                <a16:creationId xmlns:a16="http://schemas.microsoft.com/office/drawing/2014/main" id="{B18CD6CC-AD26-4C78-8E4C-FFFC71B888D9}"/>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8EABE413-85FC-4393-9F04-2791CAA5875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6" name="">
            <a:extLst xmlns:a="http://schemas.openxmlformats.org/drawingml/2006/main">
              <a:ext uri="{FF2B5EF4-FFF2-40B4-BE49-F238E27FC236}">
                <a16:creationId xmlns:a16="http://schemas.microsoft.com/office/drawing/2014/main" id="{5A89200A-1813-48B0-B915-5B239642F9CA}"/>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33 / 34</a:t>
            </a:r>
          </a:p>
        </p:txBody>
      </p:sp>
    </p:spTree>
    <p:extLst>
      <p:ext uri="{BB962C8B-B14F-4D97-AF65-F5344CB8AC3E}">
        <p14:creationId xmlns:p14="http://schemas.microsoft.com/office/powerpoint/2010/main" val="978877532"/>
      </p:ext>
    </p:extLst>
  </p:cSld>
</p:sld>
</file>

<file path=ppt/slides/slide34.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6196dec57b114f65"/>
          <a:stretch xmlns:a="http://schemas.openxmlformats.org/drawingml/2006/main"/>
        </p:blipFill>
        <p:spPr>
          <a:xfrm xmlns:a="http://schemas.openxmlformats.org/drawingml/2006/main">
            <a:off x="750597" y="314325"/>
            <a:ext cx="2404056" cy="533400"/>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4cebc4fe46a94f8c"/>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FDBF4F4-C74F-4B54-A594-BAF7AD7B5E08}"/>
              </a:ext>
            </a:extLst>
          </p:cNvPr>
          <p:cNvSpPr>
            <a:spLocks xmlns:a="http://schemas.openxmlformats.org/drawingml/2006/main" noGrp="1"/>
          </p:cNvSpPr>
          <p:nvPr/>
        </p:nvSpPr>
        <p:spPr>
          <a:xfrm xmlns:a="http://schemas.openxmlformats.org/drawingml/2006/main">
            <a:off x="666750" y="1657350"/>
            <a:ext cx="10858500" cy="1657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F8F4EC"/>
                </a:solidFill>
                <a:latin typeface="Liberation Sans"/>
                <a:ea typeface="Liberation Sans"/>
                <a:cs typeface="Liberation Sans"/>
              </a:defRPr>
            </a:pPr>
            <a:r>
              <a:rPr sz="4350" b="0">
                <a:solidFill>
                  <a:srgbClr val="F8F4EC"/>
                </a:solidFill>
                <a:latin typeface="Liberation Sans"/>
                <a:ea typeface="Liberation Sans"/>
                <a:cs typeface="Liberation Sans"/>
              </a:rPr>
              <a:t>Build your insurance</a:t>
            </a:r>
          </a:p>
          <a:p xmlns:a="http://schemas.openxmlformats.org/drawingml/2006/main">
            <a:pPr>
              <a:defRPr sz="4350" b="0">
                <a:solidFill>
                  <a:srgbClr val="F8F4EC"/>
                </a:solidFill>
                <a:latin typeface="Liberation Sans"/>
                <a:ea typeface="Liberation Sans"/>
                <a:cs typeface="Liberation Sans"/>
              </a:defRPr>
            </a:pPr>
            <a:r>
              <a:rPr sz="4350" b="0">
                <a:solidFill>
                  <a:srgbClr val="F8F4EC"/>
                </a:solidFill>
                <a:latin typeface="Liberation Sans"/>
                <a:ea typeface="Liberation Sans"/>
                <a:cs typeface="Liberation Sans"/>
              </a:rPr>
              <a:t>application with Cortex AI OS</a:t>
            </a:r>
          </a:p>
        </p:txBody>
      </p:sp>
      <p:sp>
        <p:nvSpPr>
          <p:cNvPr id="4" name="">
            <a:extLst xmlns:a="http://schemas.openxmlformats.org/drawingml/2006/main">
              <a:ext uri="{FF2B5EF4-FFF2-40B4-BE49-F238E27FC236}">
                <a16:creationId xmlns:a16="http://schemas.microsoft.com/office/drawing/2014/main" id="{FA84B5D6-B38C-40FE-9358-442AA873F35E}"/>
              </a:ext>
            </a:extLst>
          </p:cNvPr>
          <p:cNvSpPr>
            <a:spLocks xmlns:a="http://schemas.openxmlformats.org/drawingml/2006/main" noGrp="1"/>
          </p:cNvSpPr>
          <p:nvPr/>
        </p:nvSpPr>
        <p:spPr>
          <a:xfrm xmlns:a="http://schemas.openxmlformats.org/drawingml/2006/main">
            <a:off x="695325" y="3562350"/>
            <a:ext cx="10287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Connect your expertise, agents and systems.</a:t>
            </a:r>
          </a:p>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Make governance part of the work.</a:t>
            </a:r>
          </a:p>
        </p:txBody>
      </p:sp>
      <p:sp>
        <p:nvSpPr>
          <p:cNvPr id="5" name="">
            <a:extLst xmlns:a="http://schemas.openxmlformats.org/drawingml/2006/main">
              <a:ext uri="{FF2B5EF4-FFF2-40B4-BE49-F238E27FC236}">
                <a16:creationId xmlns:a16="http://schemas.microsoft.com/office/drawing/2014/main" id="{EE04C5E3-D278-41C5-971B-AF118B4FCAC6}"/>
              </a:ext>
            </a:extLst>
          </p:cNvPr>
          <p:cNvSpPr>
            <a:spLocks xmlns:a="http://schemas.openxmlformats.org/drawingml/2006/main" noGrp="1"/>
          </p:cNvSpPr>
          <p:nvPr/>
        </p:nvSpPr>
        <p:spPr>
          <a:xfrm xmlns:a="http://schemas.openxmlformats.org/drawingml/2006/main">
            <a:off x="695325" y="4924425"/>
            <a:ext cx="4191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88945"/>
                </a:solidFill>
                <a:latin typeface="Liberation Sans"/>
                <a:ea typeface="Liberation Sans"/>
                <a:cs typeface="Liberation Sans"/>
              </a:defRPr>
            </a:pPr>
            <a:r>
              <a:rPr sz="2700" b="0">
                <a:solidFill>
                  <a:srgbClr val="B88945"/>
                </a:solidFill>
                <a:latin typeface="Liberation Sans"/>
                <a:ea typeface="Liberation Sans"/>
                <a:cs typeface="Liberation Sans"/>
                <a:hlinkClick xmlns:r="http://schemas.openxmlformats.org/officeDocument/2006/relationships" r:id="R416dc12db7424591"/>
              </a:rPr>
              <a:t>Genellipse.com</a:t>
            </a:r>
          </a:p>
        </p:txBody>
      </p:sp>
      <p:sp>
        <p:nvSpPr>
          <p:cNvPr id="6" name="">
            <a:extLst xmlns:a="http://schemas.openxmlformats.org/drawingml/2006/main">
              <a:ext uri="{FF2B5EF4-FFF2-40B4-BE49-F238E27FC236}">
                <a16:creationId xmlns:a16="http://schemas.microsoft.com/office/drawing/2014/main" id="{F7A9C4BD-6501-4D1A-B907-AE4F3A0AF272}"/>
              </a:ext>
            </a:extLst>
          </p:cNvPr>
          <p:cNvSpPr>
            <a:spLocks xmlns:a="http://schemas.openxmlformats.org/drawingml/2006/main" noGrp="1"/>
          </p:cNvSpPr>
          <p:nvPr/>
        </p:nvSpPr>
        <p:spPr>
          <a:xfrm xmlns:a="http://schemas.openxmlformats.org/drawingml/2006/main">
            <a:off x="5810250" y="4924425"/>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88945"/>
                </a:solidFill>
                <a:latin typeface="Liberation Sans"/>
                <a:ea typeface="Liberation Sans"/>
                <a:cs typeface="Liberation Sans"/>
              </a:defRPr>
            </a:pPr>
            <a:r>
              <a:rPr sz="2700" b="0">
                <a:solidFill>
                  <a:srgbClr val="B88945"/>
                </a:solidFill>
                <a:latin typeface="Liberation Sans"/>
                <a:ea typeface="Liberation Sans"/>
                <a:cs typeface="Liberation Sans"/>
                <a:hlinkClick xmlns:r="http://schemas.openxmlformats.org/officeDocument/2006/relationships" r:id="R9bcbf6d83bff43dc"/>
              </a:rPr>
              <a:t>info@genellipse.com</a:t>
            </a:r>
          </a:p>
        </p:txBody>
      </p:sp>
      <p:sp>
        <p:nvSpPr>
          <p:cNvPr id="7" name="">
            <a:extLst xmlns:a="http://schemas.openxmlformats.org/drawingml/2006/main">
              <a:ext uri="{FF2B5EF4-FFF2-40B4-BE49-F238E27FC236}">
                <a16:creationId xmlns:a16="http://schemas.microsoft.com/office/drawing/2014/main" id="{30A16361-028A-48B2-8054-EC53EDEAEF4A}"/>
              </a:ext>
            </a:extLst>
          </p:cNvPr>
          <p:cNvSpPr>
            <a:spLocks xmlns:a="http://schemas.openxmlformats.org/drawingml/2006/main" noGrp="1"/>
          </p:cNvSpPr>
          <p:nvPr/>
        </p:nvSpPr>
        <p:spPr>
          <a:xfrm xmlns:a="http://schemas.openxmlformats.org/drawingml/2006/main">
            <a:off x="695325" y="5638800"/>
            <a:ext cx="371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B88945"/>
                </a:solidFill>
                <a:latin typeface="Liberation Sans"/>
                <a:ea typeface="Liberation Sans"/>
                <a:cs typeface="Liberation Sans"/>
              </a:defRPr>
            </a:pPr>
            <a:r>
              <a:rPr sz="2100" b="0">
                <a:solidFill>
                  <a:srgbClr val="B88945"/>
                </a:solidFill>
                <a:latin typeface="Liberation Sans"/>
                <a:ea typeface="Liberation Sans"/>
                <a:cs typeface="Liberation Sans"/>
                <a:hlinkClick xmlns:r="http://schemas.openxmlformats.org/officeDocument/2006/relationships" r:id="Ra9517086c6934d8e"/>
              </a:rPr>
              <a:t>Explore Cortex AI</a:t>
            </a:r>
          </a:p>
        </p:txBody>
      </p:sp>
      <p:sp>
        <p:nvSpPr>
          <p:cNvPr id="8" name="">
            <a:extLst xmlns:a="http://schemas.openxmlformats.org/drawingml/2006/main">
              <a:ext uri="{FF2B5EF4-FFF2-40B4-BE49-F238E27FC236}">
                <a16:creationId xmlns:a16="http://schemas.microsoft.com/office/drawing/2014/main" id="{56315BF3-941C-4A8D-BD7E-0A68EBA9F509}"/>
              </a:ext>
            </a:extLst>
          </p:cNvPr>
          <p:cNvSpPr>
            <a:spLocks xmlns:a="http://schemas.openxmlformats.org/drawingml/2006/main" noGrp="1"/>
          </p:cNvSpPr>
          <p:nvPr/>
        </p:nvSpPr>
        <p:spPr>
          <a:xfrm xmlns:a="http://schemas.openxmlformats.org/drawingml/2006/main">
            <a:off x="8858250" y="5657850"/>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B88945"/>
                </a:solidFill>
                <a:latin typeface="Liberation Sans"/>
                <a:ea typeface="Liberation Sans"/>
                <a:cs typeface="Liberation Sans"/>
              </a:defRPr>
            </a:pPr>
            <a:r>
              <a:rPr sz="1650" b="0">
                <a:solidFill>
                  <a:srgbClr val="B88945"/>
                </a:solidFill>
                <a:latin typeface="Liberation Sans"/>
                <a:ea typeface="Liberation Sans"/>
                <a:cs typeface="Liberation Sans"/>
                <a:hlinkClick xmlns:ns0="http://schemas.openxmlformats.org/officeDocument/2006/relationships" action="ppaction://hlinksldjump" ns0:id="rIdInsuranceStory3"/>
              </a:rPr>
              <a:t>Back to contents</a:t>
            </a:r>
          </a:p>
        </p:txBody>
      </p:sp>
      <p:sp>
        <p:nvSpPr>
          <p:cNvPr id="9" name="">
            <a:extLst xmlns:a="http://schemas.openxmlformats.org/drawingml/2006/main">
              <a:ext uri="{FF2B5EF4-FFF2-40B4-BE49-F238E27FC236}">
                <a16:creationId xmlns:a16="http://schemas.microsoft.com/office/drawing/2014/main" id="{27980B59-FE61-47D9-BB9A-1CD0F86E94E1}"/>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Contact Genellipse to define the first application</a:t>
            </a:r>
          </a:p>
        </p:txBody>
      </p:sp>
      <p:sp>
        <p:nvSpPr>
          <p:cNvPr id="10" name="">
            <a:extLst xmlns:a="http://schemas.openxmlformats.org/drawingml/2006/main">
              <a:ext uri="{FF2B5EF4-FFF2-40B4-BE49-F238E27FC236}">
                <a16:creationId xmlns:a16="http://schemas.microsoft.com/office/drawing/2014/main" id="{BF6B5472-CC9E-4566-AB90-2AF89A1E687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FD94B526-7662-4074-B805-0CD5A93FFE4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34 / 34</a:t>
            </a:r>
          </a:p>
        </p:txBody>
      </p:sp>
    </p:spTree>
    <p:extLst>
      <p:ext uri="{BB962C8B-B14F-4D97-AF65-F5344CB8AC3E}">
        <p14:creationId xmlns:p14="http://schemas.microsoft.com/office/powerpoint/2010/main" val="124222506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2026-09-27T18:23:29.7970000Z</dcterms:created>
  <dcterms:modified xsi:type="dcterms:W3CDTF">2026-09-27T18:23:29.7970000Z</dcterms:modified>
</coreProperties>
</file>