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charts/chart1.xml" ContentType="application/vnd.openxmlformats-officedocument.drawingml.chart+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7bd01bf78d2f43bf" /><Relationship Type="http://schemas.openxmlformats.org/officeDocument/2006/relationships/extended-properties" Target="/docProps/app.xml" Id="R0d0828e77b114c00" /><Relationship Type="http://schemas.openxmlformats.org/officeDocument/2006/relationships/officeDocument" Target="/ppt/presentation.xml" Id="Rce9faaeeb17246a8" /></Relationships>
</file>

<file path=ppt/presentation.xml><?xml version="1.0" encoding="utf-8"?>
<p:presentation xmlns:p="http://schemas.openxmlformats.org/presentationml/2006/main">
  <p:sldMasterIdLst>
    <p:sldMasterId xmlns:r="http://schemas.openxmlformats.org/officeDocument/2006/relationships" id="2147483648" r:id="R3c8e23035c814eb7"/>
  </p:sldMasterIdLst>
  <p:notesMasterIdLst>
    <p:notesMasterId xmlns:r="http://schemas.openxmlformats.org/officeDocument/2006/relationships" r:id="R5e6b95afb2f748dc"/>
  </p:notesMasterIdLst>
  <p:sldIdLst>
    <p:sldId xmlns:r="http://schemas.openxmlformats.org/officeDocument/2006/relationships" id="256" r:id="R8ad7a35db9d041cd"/>
    <p:sldId xmlns:r="http://schemas.openxmlformats.org/officeDocument/2006/relationships" id="257" r:id="Rc2549bde2ca6420a"/>
    <p:sldId xmlns:r="http://schemas.openxmlformats.org/officeDocument/2006/relationships" id="258" r:id="R2c66365d7e174afe"/>
    <p:sldId xmlns:r="http://schemas.openxmlformats.org/officeDocument/2006/relationships" id="259" r:id="Rdc519491f17846ae"/>
    <p:sldId xmlns:r="http://schemas.openxmlformats.org/officeDocument/2006/relationships" id="260" r:id="R0cfd6193d7c648d7"/>
    <p:sldId xmlns:r="http://schemas.openxmlformats.org/officeDocument/2006/relationships" id="261" r:id="R17a46e06555c46c5"/>
    <p:sldId xmlns:r="http://schemas.openxmlformats.org/officeDocument/2006/relationships" id="262" r:id="Ra8da0f790f404a7c"/>
    <p:sldId xmlns:r="http://schemas.openxmlformats.org/officeDocument/2006/relationships" id="263" r:id="R470d2e0131494cdd"/>
    <p:sldId xmlns:r="http://schemas.openxmlformats.org/officeDocument/2006/relationships" id="264" r:id="Rb5be67d6be784a3c"/>
    <p:sldId xmlns:r="http://schemas.openxmlformats.org/officeDocument/2006/relationships" id="265" r:id="Rbb3cacf49d6f4ea0"/>
    <p:sldId xmlns:r="http://schemas.openxmlformats.org/officeDocument/2006/relationships" id="266" r:id="R8fb7d23cc7384e25"/>
    <p:sldId xmlns:r="http://schemas.openxmlformats.org/officeDocument/2006/relationships" id="267" r:id="R79d572276d2e44e6"/>
    <p:sldId xmlns:r="http://schemas.openxmlformats.org/officeDocument/2006/relationships" id="268" r:id="R8fa8f72e5c2b4347"/>
    <p:sldId xmlns:r="http://schemas.openxmlformats.org/officeDocument/2006/relationships" id="269" r:id="Rb1b5a756df24463e"/>
    <p:sldId xmlns:r="http://schemas.openxmlformats.org/officeDocument/2006/relationships" id="270" r:id="R32d7b6c3537f4686"/>
    <p:sldId xmlns:r="http://schemas.openxmlformats.org/officeDocument/2006/relationships" id="271" r:id="R5ffa9d0487c74cb9"/>
    <p:sldId xmlns:r="http://schemas.openxmlformats.org/officeDocument/2006/relationships" id="272" r:id="Rfbfbef296da6499f"/>
    <p:sldId xmlns:r="http://schemas.openxmlformats.org/officeDocument/2006/relationships" id="273" r:id="Rdd13b930887540e1"/>
    <p:sldId xmlns:r="http://schemas.openxmlformats.org/officeDocument/2006/relationships" id="274" r:id="Rd6a1571ae28d47dc"/>
    <p:sldId xmlns:r="http://schemas.openxmlformats.org/officeDocument/2006/relationships" id="275" r:id="R600b20572a1349ec"/>
    <p:sldId xmlns:r="http://schemas.openxmlformats.org/officeDocument/2006/relationships" id="276" r:id="Raad7bef6c4a042b8"/>
    <p:sldId xmlns:r="http://schemas.openxmlformats.org/officeDocument/2006/relationships" id="277" r:id="Rc1c9bd7a04a149fa"/>
    <p:sldId xmlns:r="http://schemas.openxmlformats.org/officeDocument/2006/relationships" id="278" r:id="R0264f04a1b39492c"/>
    <p:sldId xmlns:r="http://schemas.openxmlformats.org/officeDocument/2006/relationships" id="279" r:id="Rca6118d2ff984baa"/>
    <p:sldId xmlns:r="http://schemas.openxmlformats.org/officeDocument/2006/relationships" id="280" r:id="Rbd3b561db6b84fae"/>
    <p:sldId xmlns:r="http://schemas.openxmlformats.org/officeDocument/2006/relationships" id="281" r:id="R094cba9053614130"/>
    <p:sldId xmlns:r="http://schemas.openxmlformats.org/officeDocument/2006/relationships" id="282" r:id="R1db457f292394e7e"/>
    <p:sldId xmlns:r="http://schemas.openxmlformats.org/officeDocument/2006/relationships" id="283" r:id="Rf3eeb579a92c4858"/>
    <p:sldId xmlns:r="http://schemas.openxmlformats.org/officeDocument/2006/relationships" id="284" r:id="R498b04d50b024d75"/>
    <p:sldId xmlns:r="http://schemas.openxmlformats.org/officeDocument/2006/relationships" id="285" r:id="R11288b28397d4d04"/>
    <p:sldId xmlns:r="http://schemas.openxmlformats.org/officeDocument/2006/relationships" id="286" r:id="R46a04172688c4aa7"/>
    <p:sldId xmlns:r="http://schemas.openxmlformats.org/officeDocument/2006/relationships" id="287" r:id="R36b5d3001f9a4653"/>
    <p:sldId xmlns:r="http://schemas.openxmlformats.org/officeDocument/2006/relationships" id="288" r:id="R6f692fc328014066"/>
    <p:sldId xmlns:r="http://schemas.openxmlformats.org/officeDocument/2006/relationships" id="289" r:id="R44992e9ef7e141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cf3179702ba41da" /><Relationship Type="http://schemas.openxmlformats.org/officeDocument/2006/relationships/slideMaster" Target="/ppt/slideMasters/slideMaster1.xml" Id="R3c8e23035c814eb7" /><Relationship Type="http://schemas.openxmlformats.org/officeDocument/2006/relationships/notesMaster" Target="/ppt/notesMasters/notesMaster1.xml" Id="R5e6b95afb2f748dc" /><Relationship Type="http://schemas.openxmlformats.org/officeDocument/2006/relationships/presProps" Target="/ppt/presProps.xml" Id="R9e965ec03b5e4327" /><Relationship Type="http://schemas.openxmlformats.org/officeDocument/2006/relationships/tableStyles" Target="/ppt/tableStyles.xml" Id="R01c3e505cd1c4aec" /><Relationship Type="http://schemas.openxmlformats.org/officeDocument/2006/relationships/slide" Target="/ppt/slides/slide1.xml" Id="R8ad7a35db9d041cd" /><Relationship Type="http://schemas.openxmlformats.org/officeDocument/2006/relationships/slide" Target="/ppt/slides/slide2.xml" Id="Rc2549bde2ca6420a" /><Relationship Type="http://schemas.openxmlformats.org/officeDocument/2006/relationships/slide" Target="/ppt/slides/slide3.xml" Id="R2c66365d7e174afe" /><Relationship Type="http://schemas.openxmlformats.org/officeDocument/2006/relationships/slide" Target="/ppt/slides/slide4.xml" Id="Rdc519491f17846ae" /><Relationship Type="http://schemas.openxmlformats.org/officeDocument/2006/relationships/slide" Target="/ppt/slides/slide5.xml" Id="R0cfd6193d7c648d7" /><Relationship Type="http://schemas.openxmlformats.org/officeDocument/2006/relationships/slide" Target="/ppt/slides/slide6.xml" Id="R17a46e06555c46c5" /><Relationship Type="http://schemas.openxmlformats.org/officeDocument/2006/relationships/slide" Target="/ppt/slides/slide7.xml" Id="Ra8da0f790f404a7c" /><Relationship Type="http://schemas.openxmlformats.org/officeDocument/2006/relationships/slide" Target="/ppt/slides/slide8.xml" Id="R470d2e0131494cdd" /><Relationship Type="http://schemas.openxmlformats.org/officeDocument/2006/relationships/slide" Target="/ppt/slides/slide9.xml" Id="Rb5be67d6be784a3c" /><Relationship Type="http://schemas.openxmlformats.org/officeDocument/2006/relationships/slide" Target="/ppt/slides/slide10.xml" Id="Rbb3cacf49d6f4ea0" /><Relationship Type="http://schemas.openxmlformats.org/officeDocument/2006/relationships/slide" Target="/ppt/slides/slide11.xml" Id="R8fb7d23cc7384e25" /><Relationship Type="http://schemas.openxmlformats.org/officeDocument/2006/relationships/slide" Target="/ppt/slides/slide12.xml" Id="R79d572276d2e44e6" /><Relationship Type="http://schemas.openxmlformats.org/officeDocument/2006/relationships/slide" Target="/ppt/slides/slide13.xml" Id="R8fa8f72e5c2b4347" /><Relationship Type="http://schemas.openxmlformats.org/officeDocument/2006/relationships/slide" Target="/ppt/slides/slide14.xml" Id="Rb1b5a756df24463e" /><Relationship Type="http://schemas.openxmlformats.org/officeDocument/2006/relationships/slide" Target="/ppt/slides/slide15.xml" Id="R32d7b6c3537f4686" /><Relationship Type="http://schemas.openxmlformats.org/officeDocument/2006/relationships/slide" Target="/ppt/slides/slide16.xml" Id="R5ffa9d0487c74cb9" /><Relationship Type="http://schemas.openxmlformats.org/officeDocument/2006/relationships/slide" Target="/ppt/slides/slide17.xml" Id="Rfbfbef296da6499f" /><Relationship Type="http://schemas.openxmlformats.org/officeDocument/2006/relationships/slide" Target="/ppt/slides/slide18.xml" Id="Rdd13b930887540e1" /><Relationship Type="http://schemas.openxmlformats.org/officeDocument/2006/relationships/slide" Target="/ppt/slides/slide19.xml" Id="Rd6a1571ae28d47dc" /><Relationship Type="http://schemas.openxmlformats.org/officeDocument/2006/relationships/slide" Target="/ppt/slides/slide20.xml" Id="R600b20572a1349ec" /><Relationship Type="http://schemas.openxmlformats.org/officeDocument/2006/relationships/slide" Target="/ppt/slides/slide21.xml" Id="Raad7bef6c4a042b8" /><Relationship Type="http://schemas.openxmlformats.org/officeDocument/2006/relationships/slide" Target="/ppt/slides/slide22.xml" Id="Rc1c9bd7a04a149fa" /><Relationship Type="http://schemas.openxmlformats.org/officeDocument/2006/relationships/slide" Target="/ppt/slides/slide23.xml" Id="R0264f04a1b39492c" /><Relationship Type="http://schemas.openxmlformats.org/officeDocument/2006/relationships/slide" Target="/ppt/slides/slide24.xml" Id="Rca6118d2ff984baa" /><Relationship Type="http://schemas.openxmlformats.org/officeDocument/2006/relationships/slide" Target="/ppt/slides/slide25.xml" Id="Rbd3b561db6b84fae" /><Relationship Type="http://schemas.openxmlformats.org/officeDocument/2006/relationships/slide" Target="/ppt/slides/slide26.xml" Id="R094cba9053614130" /><Relationship Type="http://schemas.openxmlformats.org/officeDocument/2006/relationships/slide" Target="/ppt/slides/slide27.xml" Id="R1db457f292394e7e" /><Relationship Type="http://schemas.openxmlformats.org/officeDocument/2006/relationships/slide" Target="/ppt/slides/slide28.xml" Id="Rf3eeb579a92c4858" /><Relationship Type="http://schemas.openxmlformats.org/officeDocument/2006/relationships/slide" Target="/ppt/slides/slide29.xml" Id="R498b04d50b024d75" /><Relationship Type="http://schemas.openxmlformats.org/officeDocument/2006/relationships/slide" Target="/ppt/slides/slide30.xml" Id="R11288b28397d4d04" /><Relationship Type="http://schemas.openxmlformats.org/officeDocument/2006/relationships/slide" Target="/ppt/slides/slide31.xml" Id="R46a04172688c4aa7" /><Relationship Type="http://schemas.openxmlformats.org/officeDocument/2006/relationships/slide" Target="/ppt/slides/slide32.xml" Id="R36b5d3001f9a4653" /><Relationship Type="http://schemas.openxmlformats.org/officeDocument/2006/relationships/slide" Target="/ppt/slides/slide33.xml" Id="R6f692fc328014066" /><Relationship Type="http://schemas.openxmlformats.org/officeDocument/2006/relationships/slide" Target="/ppt/slides/slide34.xml" Id="R44992e9ef7e1410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d45f9b500624c8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1555c99b4424faf" /><Relationship Type="http://schemas.openxmlformats.org/officeDocument/2006/relationships/notesMaster" Target="/ppt/notesMasters/notesMaster1.xml" Id="Rdf2b8f7e25634187" /></Relationships>
</file>

<file path=ppt/notesSlides/_rels/notesSlide2.xml.rels>&#65279;<?xml version="1.0" encoding="utf-8"?><Relationships xmlns="http://schemas.openxmlformats.org/package/2006/relationships"><Relationship Type="http://schemas.openxmlformats.org/officeDocument/2006/relationships/slide" Target="/ppt/slides/slide2.xml" Id="Rb7c0727376054da7" /><Relationship Type="http://schemas.openxmlformats.org/officeDocument/2006/relationships/notesMaster" Target="/ppt/notesMasters/notesMaster1.xml" Id="Re71ac574ad064d8c" /></Relationships>
</file>

<file path=ppt/notesSlides/_rels/notesSlide3.xml.rels>&#65279;<?xml version="1.0" encoding="utf-8"?><Relationships xmlns="http://schemas.openxmlformats.org/package/2006/relationships"><Relationship Type="http://schemas.openxmlformats.org/officeDocument/2006/relationships/slide" Target="/ppt/slides/slide3.xml" Id="Rc35ef0765cb54267" /><Relationship Type="http://schemas.openxmlformats.org/officeDocument/2006/relationships/notesMaster" Target="/ppt/notesMasters/notesMaster1.xml" Id="Rfcc67f2404504c77" /></Relationships>
</file>

<file path=ppt/notesSlides/_rels/notesSlide4.xml.rels>&#65279;<?xml version="1.0" encoding="utf-8"?><Relationships xmlns="http://schemas.openxmlformats.org/package/2006/relationships"><Relationship Type="http://schemas.openxmlformats.org/officeDocument/2006/relationships/slide" Target="/ppt/slides/slide4.xml" Id="R0ef00ea76c1e40bd" /><Relationship Type="http://schemas.openxmlformats.org/officeDocument/2006/relationships/notesMaster" Target="/ppt/notesMasters/notesMaster1.xml" Id="Rd89bc75484cc4d5d" /></Relationships>
</file>

<file path=ppt/notesSlides/_rels/notesSlide5.xml.rels>&#65279;<?xml version="1.0" encoding="utf-8"?><Relationships xmlns="http://schemas.openxmlformats.org/package/2006/relationships"><Relationship Type="http://schemas.openxmlformats.org/officeDocument/2006/relationships/slide" Target="/ppt/slides/slide5.xml" Id="R647b8a6ed6004b31" /><Relationship Type="http://schemas.openxmlformats.org/officeDocument/2006/relationships/notesMaster" Target="/ppt/notesMasters/notesMaster1.xml" Id="Rc01cc6a64cbf4413" /></Relationships>
</file>

<file path=ppt/notesSlides/_rels/notesSlide6.xml.rels>&#65279;<?xml version="1.0" encoding="utf-8"?><Relationships xmlns="http://schemas.openxmlformats.org/package/2006/relationships"><Relationship Type="http://schemas.openxmlformats.org/officeDocument/2006/relationships/slide" Target="/ppt/slides/slide6.xml" Id="R4bfb6b5012d0480d" /><Relationship Type="http://schemas.openxmlformats.org/officeDocument/2006/relationships/notesMaster" Target="/ppt/notesMasters/notesMaster1.xml" Id="R6e4e56e6fec04eec" /></Relationships>
</file>

<file path=ppt/notesSlides/_rels/notesSlide7.xml.rels>&#65279;<?xml version="1.0" encoding="utf-8"?><Relationships xmlns="http://schemas.openxmlformats.org/package/2006/relationships"><Relationship Type="http://schemas.openxmlformats.org/officeDocument/2006/relationships/slide" Target="/ppt/slides/slide7.xml" Id="R0ecc9798e87f4ab9" /><Relationship Type="http://schemas.openxmlformats.org/officeDocument/2006/relationships/notesMaster" Target="/ppt/notesMasters/notesMaster1.xml" Id="Rd80ed05b9fde43e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967fc814b0c484d" /><Relationship Type="http://schemas.openxmlformats.org/officeDocument/2006/relationships/notesMaster" Target="/ppt/notesMasters/notesMaster1.xml" Id="Rdf727761f4a64456" /></Relationships>
</file>

<file path=ppt/notesSlides/_rels/notesSlide9.xml.rels>&#65279;<?xml version="1.0" encoding="utf-8"?><Relationships xmlns="http://schemas.openxmlformats.org/package/2006/relationships"><Relationship Type="http://schemas.openxmlformats.org/officeDocument/2006/relationships/slide" Target="/ppt/slides/slide9.xml" Id="Re0f5c0a9abd049e8" /><Relationship Type="http://schemas.openxmlformats.org/officeDocument/2006/relationships/notesMaster" Target="/ppt/notesMasters/notesMaster1.xml" Id="R2fee1edf1271446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a04c80cb41f49ce" /><Relationship Type="http://schemas.openxmlformats.org/officeDocument/2006/relationships/notesMaster" Target="/ppt/notesMasters/notesMaster1.xml" Id="R4e4271266531456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a5a2e329cbf44ae" /><Relationship Type="http://schemas.openxmlformats.org/officeDocument/2006/relationships/notesMaster" Target="/ppt/notesMasters/notesMaster1.xml" Id="R770104e44aef400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f1b84a67e3e4590" /><Relationship Type="http://schemas.openxmlformats.org/officeDocument/2006/relationships/notesMaster" Target="/ppt/notesMasters/notesMaster1.xml" Id="Rbb17d6d421ba4af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f9fb08d32664e5e" /><Relationship Type="http://schemas.openxmlformats.org/officeDocument/2006/relationships/notesMaster" Target="/ppt/notesMasters/notesMaster1.xml" Id="R2a93363154ea461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cb0b03141614ae2" /><Relationship Type="http://schemas.openxmlformats.org/officeDocument/2006/relationships/notesMaster" Target="/ppt/notesMasters/notesMaster1.xml" Id="R66784f6a3ed14fb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b4f58585e494935" /><Relationship Type="http://schemas.openxmlformats.org/officeDocument/2006/relationships/notesMaster" Target="/ppt/notesMasters/notesMaster1.xml" Id="Rae61425c13f84e8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a8d70da86c84a54" /><Relationship Type="http://schemas.openxmlformats.org/officeDocument/2006/relationships/notesMaster" Target="/ppt/notesMasters/notesMaster1.xml" Id="R105285e188284cc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0dca7254a8b4151" /><Relationship Type="http://schemas.openxmlformats.org/officeDocument/2006/relationships/notesMaster" Target="/ppt/notesMasters/notesMaster1.xml" Id="Ree5d99e449f845d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a3ce74330ce4ffa" /><Relationship Type="http://schemas.openxmlformats.org/officeDocument/2006/relationships/notesMaster" Target="/ppt/notesMasters/notesMaster1.xml" Id="R113025d7fe25479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412fbacc9334d3c" /><Relationship Type="http://schemas.openxmlformats.org/officeDocument/2006/relationships/notesMaster" Target="/ppt/notesMasters/notesMaster1.xml" Id="Rfc9d3768ec254f2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be752a6105f4bd7" /><Relationship Type="http://schemas.openxmlformats.org/officeDocument/2006/relationships/notesMaster" Target="/ppt/notesMasters/notesMaster1.xml" Id="R1b83ee9904fd4b9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dd3c7b73fec4944" /><Relationship Type="http://schemas.openxmlformats.org/officeDocument/2006/relationships/notesMaster" Target="/ppt/notesMasters/notesMaster1.xml" Id="R0d17284f91374ab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134dca562b64f32" /><Relationship Type="http://schemas.openxmlformats.org/officeDocument/2006/relationships/notesMaster" Target="/ppt/notesMasters/notesMaster1.xml" Id="Re217fd998acc489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5081c230b544e7b" /><Relationship Type="http://schemas.openxmlformats.org/officeDocument/2006/relationships/notesMaster" Target="/ppt/notesMasters/notesMaster1.xml" Id="Rd8f84f6db7ee479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124cd29ebfd41e9" /><Relationship Type="http://schemas.openxmlformats.org/officeDocument/2006/relationships/notesMaster" Target="/ppt/notesMasters/notesMaster1.xml" Id="R9ebc1919ca3f4f4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a809ca5cd28424c" /><Relationship Type="http://schemas.openxmlformats.org/officeDocument/2006/relationships/notesMaster" Target="/ppt/notesMasters/notesMaster1.xml" Id="R746d141f463b4e4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9a7f947c6aa4157" /><Relationship Type="http://schemas.openxmlformats.org/officeDocument/2006/relationships/notesMaster" Target="/ppt/notesMasters/notesMaster1.xml" Id="Reeb56b80f47a4eb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cc439a3a6274a98" /><Relationship Type="http://schemas.openxmlformats.org/officeDocument/2006/relationships/notesMaster" Target="/ppt/notesMasters/notesMaster1.xml" Id="R36622491abe84f6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a83372ae87d471f" /><Relationship Type="http://schemas.openxmlformats.org/officeDocument/2006/relationships/notesMaster" Target="/ppt/notesMasters/notesMaster1.xml" Id="R809b559a7d05429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693abe4ec6d48c7" /><Relationship Type="http://schemas.openxmlformats.org/officeDocument/2006/relationships/notesMaster" Target="/ppt/notesMasters/notesMaster1.xml" Id="Rccf717a99a5e40b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0714a20c4e94fa1" /><Relationship Type="http://schemas.openxmlformats.org/officeDocument/2006/relationships/notesMaster" Target="/ppt/notesMasters/notesMaster1.xml" Id="Rceb9ab7e11ff4e0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742c2d6d94146e5" /><Relationship Type="http://schemas.openxmlformats.org/officeDocument/2006/relationships/notesMaster" Target="/ppt/notesMasters/notesMaster1.xml" Id="R15c44b170ac54f2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ad24cc182e04d7d" /><Relationship Type="http://schemas.openxmlformats.org/officeDocument/2006/relationships/notesMaster" Target="/ppt/notesMasters/notesMaster1.xml" Id="R3b8395fa17394d2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84208387ad44636" /><Relationship Type="http://schemas.openxmlformats.org/officeDocument/2006/relationships/notesMaster" Target="/ppt/notesMasters/notesMaster1.xml" Id="R87fb81c3ce1b44e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4397861464546db" /><Relationship Type="http://schemas.openxmlformats.org/officeDocument/2006/relationships/notesMaster" Target="/ppt/notesMasters/notesMaster1.xml" Id="R29ac36728edf40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capabilities · English · September 2026</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industry scenarios in this deck describe configurable Cortex solution designs, not claims of completed customer deployments. Platform integration and policy behavior must be verified for the contracted edition.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sources reviewed September 2026. This is Genellipse’s interpretation of the industry opportunity; the cited organizations do not endorse Cortex AI. NRF estimated 2025 US retail returns at $849.9 billion. GS1 emphasizes consistent product identity and reliable shared data.</a:t>
            </a:r>
          </a:p>
          <a:p xmlns:a="http://schemas.openxmlformats.org/drawingml/2006/main">
            <a:r>
              <a:t/>
            </a:r>
          </a:p>
          <a:p xmlns:a="http://schemas.openxmlformats.org/drawingml/2006/main">
            <a:r>
              <a:t>Market context · sources and publication dates in speaker notes</a:t>
            </a:r>
          </a:p>
          <a:p xmlns:a="http://schemas.openxmlformats.org/drawingml/2006/main">
            <a:r>
              <a:t/>
            </a:r>
          </a:p>
          <a:p xmlns:a="http://schemas.openxmlformats.org/drawingml/2006/main">
            <a:r>
              <a:t>Sources reviewed 27 September 2026:</a:t>
            </a:r>
          </a:p>
          <a:p xmlns:a="http://schemas.openxmlformats.org/drawingml/2006/main">
            <a:r>
              <a:t>https://nrf.com/media-center/press-releases/consumers-expected-to-return-nearly-850-billion-in-merchandise-in-2025</a:t>
            </a:r>
          </a:p>
          <a:p xmlns:a="http://schemas.openxmlformats.org/drawingml/2006/main">
            <a:r>
              <a:t>https://www.gs1.org/standards/gs1-global-data-model</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Platform descriptions are based on Cortex public product materials and user-provided positioning. Specific modules, connectors, deployment options and support are confirmed for the engagement. This deck does not present Claims or KYC/AML packs as shipping products.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application is the user-facing experience around one or more solutions. Customer-specific packaging may require application development and integration work. Agent coordination must define state, timeouts, retries and human ownership.</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Single-agent adoption can begin without granting write permissions. Provide document dates, source identifiers and extraction confidence. Missing evidence is an explicit outcome, not a reason to guess.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exposes tools but does not itself provide business authorization. Verify user identity, per-tool policy and transaction semantics. Retries must not duplicate a financial or operational action.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Order, inventory and delivery events. Output: Resolution proposal and tracked customer update.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High-value refunds and policy exceptions require approval; prevent duplicate refunds.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Supplier attributes and product master data. Output: Validated catalog record and publication evidence.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No invented safety or sustainability claims; preserve authoritative product facts.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Purchase record and return evidence. Output: Consistent disposition with approval trail.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Potential fraud indicators prompt human review; an AI score is not proof of fraud.</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Application packaging is solution design and delivery work. Confirm supported deployment targets, identity integration, accessibility and operational support. A policy change must be assessed across every app that uses the affected agent.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 contracts should include request identity, correlation ID, allowed fields, schema validation, rate limits and idempotency keys. MCP is a standard tool interface, not a substitute for an integration agreement or data authorization.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server approval and explicit tool allowlists are important. Do not use an empty allowlist as a deny-all assumption. Put secrets in managed connection storage and apply output validation. Event and legacy patterns describe integration design, not a claim that every adapter is prebuilt.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BYOA onboarding requires a compatible API/runtime adapter and an enforceable deployment boundary. Cortex cannot govern hidden calls made with unmanaged credentials. Validate egress, token scopes, network policy and audit completeness before claiming coverage.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Configure approval roles to preserve segregation of duties. An approval is bound to the exact proposed action and evidence version; material changes require renewed approval. Do not rely solely on an agent-generated confidence score.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Suspending an agent prevents future operations; it does not undo already committed transactions. Define compensating actions and authority separately. Control configuration is tested against realistic exception cases.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Acceptance thresholds are agreed before testing. Use held-out cases and measure false approvals and false escalations. Include subgroup and accessibility reviews where relevant. No numeric results on this slide are claimed.</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Retain only necessary information in logs; redact sensitive fields and align retention with policy. Provide business and technical dashboards that distinguish completed, escalated, failed and cancelled work.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Track volume and case mix alongside every measure. Exclude failed cases from accepted completions, but include their costs. Separate business effects from seasonality and staffing changes. Do not use model confidence as a quality outcome.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Assumptions: 12,000 retail exceptions per month; current average 12 minutes; target average 7.8 minutes including human review. Current hours = volume × minutes / 60 = 2400. Target = 1560. Difference = 840. Holding volume and case mix constant. No customer performance claim.</a:t>
            </a:r>
          </a:p>
          <a:p xmlns:a="http://schemas.openxmlformats.org/drawingml/2006/main">
            <a:r>
              <a:t/>
            </a:r>
          </a:p>
          <a:p xmlns:a="http://schemas.openxmlformats.org/drawingml/2006/main">
            <a:r>
              <a:t>Illustrative only · capacity is not automatically a cash saving</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Annual net benefit = annual capacity value × realization share − recurring costs. Year-one net benefit also subtracts one-time investment and applies an explicit benefit ramp. Currency, pricing and cost assumptions are agreed for the organization. Quality remediation costs belong in the model.</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Set bounded retries, deadlines and dead-letter handling. A model response is not proof that a transaction completed. Define compensating actions for partial workflows and test them with the system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delivery plan for a narrowly scoped MVP, not a promise to complete every industry use case in six weeks. Entry criteria: sponsor, approved use case, accessible data, integration owner, security review path and available reviewers.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defence, sensitive use requires an approved hosting and accreditation route; this deck claims no classified accreditation. For every industry, agree data residency, isolation, disaster recovery and support with the deployment owner. Review every reused pack in its new context.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supports process design, integration, agent configuration, governance setup, evaluation and adoption. The engagement confirms product capabilities, implementation dependencies and commercial terms before delivery.</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URLs are preserved here and on relevant slides. Product scope is based on public materials and user-provided positioning. Configurable industry applications require validation for the selected deployment. Illustrative examples are not client case studies.</a:t>
            </a:r>
          </a:p>
          <a:p xmlns:a="http://schemas.openxmlformats.org/drawingml/2006/main">
            <a:r>
              <a:t/>
            </a:r>
          </a:p>
          <a:p xmlns:a="http://schemas.openxmlformats.org/drawingml/2006/main">
            <a:r>
              <a:t>Reviewed September 2026 · no endorsement by cited organizations</a:t>
            </a:r>
          </a:p>
          <a:p xmlns:a="http://schemas.openxmlformats.org/drawingml/2006/main">
            <a:r>
              <a:t/>
            </a:r>
          </a:p>
          <a:p xmlns:a="http://schemas.openxmlformats.org/drawingml/2006/main">
            <a:r>
              <a:t>Sources reviewed 27 September 2026:</a:t>
            </a:r>
          </a:p>
          <a:p xmlns:a="http://schemas.openxmlformats.org/drawingml/2006/main">
            <a:r>
              <a:t>https://nrf.com/media-center/press-releases/consumers-expected-to-return-nearly-850-billion-in-merchandise-in-2025</a:t>
            </a:r>
          </a:p>
          <a:p xmlns:a="http://schemas.openxmlformats.org/drawingml/2006/main">
            <a:r>
              <a:t>https://www.gs1.org/standards/gs1-global-data-model</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Website: https://genellipse.com | Email: info@genellipse.com | Cortex product: https://genellipse.com/products/cortex-ai</a:t>
            </a:r>
          </a:p>
          <a:p xmlns:a="http://schemas.openxmlformats.org/drawingml/2006/main">
            <a:r>
              <a:t/>
            </a:r>
          </a:p>
          <a:p xmlns:a="http://schemas.openxmlformats.org/drawingml/2006/main">
            <a:r>
              <a:t>Contact Genellipse to define the first application</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c9976016f7a467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52ff317fad34bb1" /><Relationship Type="http://schemas.openxmlformats.org/officeDocument/2006/relationships/slideLayout" Target="/ppt/slideLayouts/slideLayout1.xml" Id="Rc4b35b109d5444b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b35b109d5444b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ac70ca889bdc4bf6"/><Relationship Type="http://schemas.openxmlformats.org/officeDocument/2006/relationships/image" Target="/ppt/media/image.jpeg" Id="Rf3cead6080b64aa4"/><Relationship Type="http://schemas.openxmlformats.org/officeDocument/2006/relationships/image" Target="/ppt/media/image.png" Id="R7b2f1cb0fd734f83"/><Relationship Type="http://schemas.openxmlformats.org/officeDocument/2006/relationships/image" Target="/ppt/media/image2.png" Id="Rb0067fd573084c6a"/><Relationship Type="http://schemas.openxmlformats.org/officeDocument/2006/relationships/notesSlide" Target="/ppt/notesSlides/notesSlide1.xml" Id="R611190901ca5429b"/><Relationship Id="rIdInsuranceStory3" Type="http://schemas.openxmlformats.org/officeDocument/2006/relationships/slide" Target="slide3.xml"/></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15e105988fef4edd"/><Relationship Type="http://schemas.openxmlformats.org/officeDocument/2006/relationships/image" Target="/ppt/media/image3.png" Id="Rccf798e95bae46a8"/><Relationship Type="http://schemas.openxmlformats.org/officeDocument/2006/relationships/notesSlide" Target="/ppt/notesSlides/notesSlide2.xml" Id="R95502707cbbb43bd"/><Relationship Id="rIdInsuranceStory3" Type="http://schemas.openxmlformats.org/officeDocument/2006/relationships/slide" Target="slide3.xml"/></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c2dfb2799b3d4b9e"/><Relationship Type="http://schemas.openxmlformats.org/officeDocument/2006/relationships/image" Target="/ppt/media/image4.png" Id="R36005673d79042e6"/><Relationship Type="http://schemas.openxmlformats.org/officeDocument/2006/relationships/notesSlide" Target="/ppt/notesSlides/notesSlide3.xml" Id="Re2b7089e18ed409a"/><Relationship Id="rIdInsuranceStory4" Type="http://schemas.openxmlformats.org/officeDocument/2006/relationships/slide" Target="slide4.xml"/><Relationship Id="rIdInsuranceStory10" Type="http://schemas.openxmlformats.org/officeDocument/2006/relationships/slide" Target="slide10.xml"/><Relationship Id="rIdInsuranceStory19" Type="http://schemas.openxmlformats.org/officeDocument/2006/relationships/slide" Target="slide19.xml"/><Relationship Id="rIdInsuranceStory26" Type="http://schemas.openxmlformats.org/officeDocument/2006/relationships/slide" Target="slide26.xml"/><Relationship Id="rIdInsuranceStory30" Type="http://schemas.openxmlformats.org/officeDocument/2006/relationships/slide" Target="slide30.xml"/><Relationship Id="rIdInsuranceStory32" Type="http://schemas.openxmlformats.org/officeDocument/2006/relationships/slide" Target="slide32.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adda750c8ef24498"/><Relationship Type="http://schemas.openxmlformats.org/officeDocument/2006/relationships/image" Target="/ppt/media/image5.png" Id="R75ec1a8fd2ab4345"/><Relationship Type="http://schemas.openxmlformats.org/officeDocument/2006/relationships/notesSlide" Target="/ppt/notesSlides/notesSlide4.xml" Id="R944512e640b24bfc"/><Relationship Id="rIdInsuranceStory3" Type="http://schemas.openxmlformats.org/officeDocument/2006/relationships/slide" Target="slide3.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449e39f3d3b049b9"/><Relationship Type="http://schemas.openxmlformats.org/officeDocument/2006/relationships/image" Target="/ppt/media/image6.png" Id="R2a1b16e2886f45d8"/><Relationship Type="http://schemas.openxmlformats.org/officeDocument/2006/relationships/notesSlide" Target="/ppt/notesSlides/notesSlide5.xml" Id="Rabe81d65bd3d4b1f"/><Relationship Id="rIdInsuranceStory3" Type="http://schemas.openxmlformats.org/officeDocument/2006/relationships/slide" Target="slide3.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abb4bc2ad61d40a4"/><Relationship Type="http://schemas.openxmlformats.org/officeDocument/2006/relationships/image" Target="/ppt/media/image7.png" Id="R387bcf9854954330"/><Relationship Type="http://schemas.openxmlformats.org/officeDocument/2006/relationships/notesSlide" Target="/ppt/notesSlides/notesSlide6.xml" Id="Rac813c4116c34485"/><Relationship Id="rIdInsuranceStory3" Type="http://schemas.openxmlformats.org/officeDocument/2006/relationships/slide" Target="slide3.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08c6e4e3d0b948a6"/><Relationship Type="http://schemas.openxmlformats.org/officeDocument/2006/relationships/image" Target="/ppt/media/image8.png" Id="Red1f14aa0f384203"/><Relationship Type="http://schemas.openxmlformats.org/officeDocument/2006/relationships/notesSlide" Target="/ppt/notesSlides/notesSlide7.xml" Id="R41aa5bf74bf3442a"/><Relationship Id="rIdInsuranceStory3" Type="http://schemas.openxmlformats.org/officeDocument/2006/relationships/slide" Target="slide3.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a174e71745094d20"/><Relationship Type="http://schemas.openxmlformats.org/officeDocument/2006/relationships/image" Target="/ppt/media/image9.png" Id="R7eb242ea7b6743eb"/><Relationship Type="http://schemas.openxmlformats.org/officeDocument/2006/relationships/notesSlide" Target="/ppt/notesSlides/notesSlide8.xml" Id="R14c0875e02fd47fe"/><Relationship Id="rIdInsuranceStory3" Type="http://schemas.openxmlformats.org/officeDocument/2006/relationships/slide" Target="slide3.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1.xml" Id="R66f660cf7c6f46aa"/><Relationship Type="http://schemas.openxmlformats.org/officeDocument/2006/relationships/image" Target="/ppt/media/image10.png" Id="Raa83ff72bffd4ce0"/><Relationship Type="http://schemas.openxmlformats.org/officeDocument/2006/relationships/notesSlide" Target="/ppt/notesSlides/notesSlide9.xml" Id="R0f8734dee62044ab"/><Relationship Id="rIdInsuranceStory3" Type="http://schemas.openxmlformats.org/officeDocument/2006/relationships/slide" Target="slide3.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1.xml" Id="R369966a118b34158"/><Relationship Type="http://schemas.openxmlformats.org/officeDocument/2006/relationships/image" Target="/ppt/media/image11.png" Id="Rf421031832904960"/><Relationship Type="http://schemas.openxmlformats.org/officeDocument/2006/relationships/notesSlide" Target="/ppt/notesSlides/notesSlide10.xml" Id="R03134e9f203949e3"/><Relationship Id="rIdInsuranceStory3" Type="http://schemas.openxmlformats.org/officeDocument/2006/relationships/slide" Target="slide3.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1.xml" Id="Rfe03aa76a91f477f"/><Relationship Type="http://schemas.openxmlformats.org/officeDocument/2006/relationships/image" Target="/ppt/media/image12.png" Id="R042f5544ad194c6a"/><Relationship Type="http://schemas.openxmlformats.org/officeDocument/2006/relationships/notesSlide" Target="/ppt/notesSlides/notesSlide11.xml" Id="Ra8a9c34d53cc4ff2"/><Relationship Id="rIdInsuranceStory3" Type="http://schemas.openxmlformats.org/officeDocument/2006/relationships/slide" Target="slide3.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1.xml" Id="Rd3de60122bbc4643"/><Relationship Type="http://schemas.openxmlformats.org/officeDocument/2006/relationships/image" Target="/ppt/media/image13.png" Id="R8a0c41011b9f4fad"/><Relationship Type="http://schemas.openxmlformats.org/officeDocument/2006/relationships/notesSlide" Target="/ppt/notesSlides/notesSlide12.xml" Id="Rd7ced4cdd3e74992"/><Relationship Id="rIdInsuranceStory3" Type="http://schemas.openxmlformats.org/officeDocument/2006/relationships/slide" Target="slide3.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1.xml" Id="R08c80bef803747de"/><Relationship Type="http://schemas.openxmlformats.org/officeDocument/2006/relationships/image" Target="/ppt/media/image14.png" Id="R44488b96f8ae4f3b"/><Relationship Type="http://schemas.openxmlformats.org/officeDocument/2006/relationships/notesSlide" Target="/ppt/notesSlides/notesSlide13.xml" Id="Rf53190d5c44145dc"/><Relationship Id="rIdInsuranceStory3" Type="http://schemas.openxmlformats.org/officeDocument/2006/relationships/slide" Target="slide3.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1.xml" Id="R7dc4c5e16b544f08"/><Relationship Type="http://schemas.openxmlformats.org/officeDocument/2006/relationships/image" Target="/ppt/media/image15.png" Id="R386ab9e12354421d"/><Relationship Type="http://schemas.openxmlformats.org/officeDocument/2006/relationships/notesSlide" Target="/ppt/notesSlides/notesSlide14.xml" Id="R9a6cedd7556945da"/><Relationship Id="rIdInsuranceStory3" Type="http://schemas.openxmlformats.org/officeDocument/2006/relationships/slide" Target="slide3.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1.xml" Id="Re300c1f73e144059"/><Relationship Type="http://schemas.openxmlformats.org/officeDocument/2006/relationships/image" Target="/ppt/media/image16.png" Id="R783b5ac286ce4be4"/><Relationship Type="http://schemas.openxmlformats.org/officeDocument/2006/relationships/notesSlide" Target="/ppt/notesSlides/notesSlide15.xml" Id="R9be797ca1a3b461b"/><Relationship Id="rIdInsuranceStory3" Type="http://schemas.openxmlformats.org/officeDocument/2006/relationships/slide" Target="slide3.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1.xml" Id="Rbb668664e48a4098"/><Relationship Type="http://schemas.openxmlformats.org/officeDocument/2006/relationships/image" Target="/ppt/media/image17.png" Id="Ra667e8b183654094"/><Relationship Type="http://schemas.openxmlformats.org/officeDocument/2006/relationships/notesSlide" Target="/ppt/notesSlides/notesSlide16.xml" Id="R4ac5c56e858b4913"/><Relationship Id="rIdInsuranceStory3" Type="http://schemas.openxmlformats.org/officeDocument/2006/relationships/slide" Target="slide3.xml"/></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1.xml" Id="Re0ed6dcd8cae4983"/><Relationship Type="http://schemas.openxmlformats.org/officeDocument/2006/relationships/image" Target="/ppt/media/image18.png" Id="R7a14f51fe4794e05"/><Relationship Type="http://schemas.openxmlformats.org/officeDocument/2006/relationships/notesSlide" Target="/ppt/notesSlides/notesSlide17.xml" Id="R6d890ff8eed04ff5"/><Relationship Id="rIdInsuranceStory3" Type="http://schemas.openxmlformats.org/officeDocument/2006/relationships/slide" Target="slide3.xml"/></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1.xml" Id="Rfb19eb1f2f6744ba"/><Relationship Type="http://schemas.openxmlformats.org/officeDocument/2006/relationships/image" Target="/ppt/media/image19.png" Id="R0eb2ed5a953b4060"/><Relationship Type="http://schemas.openxmlformats.org/officeDocument/2006/relationships/notesSlide" Target="/ppt/notesSlides/notesSlide18.xml" Id="R209872c0e3644c5a"/><Relationship Id="rIdInsuranceStory3" Type="http://schemas.openxmlformats.org/officeDocument/2006/relationships/slide" Target="slide3.xml"/></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1.xml" Id="R79c97bfea2284f9c"/><Relationship Type="http://schemas.openxmlformats.org/officeDocument/2006/relationships/image" Target="/ppt/media/image20.png" Id="Ra679c80d8c96459d"/><Relationship Type="http://schemas.openxmlformats.org/officeDocument/2006/relationships/notesSlide" Target="/ppt/notesSlides/notesSlide19.xml" Id="Rbb098fceb71e41b1"/><Relationship Id="rIdInsuranceStory3" Type="http://schemas.openxmlformats.org/officeDocument/2006/relationships/slide" Target="slide3.xml"/></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659423f39a9b47b9"/><Relationship Type="http://schemas.openxmlformats.org/officeDocument/2006/relationships/image" Target="/ppt/media/image21.png" Id="R1a35d6fd3269448e"/><Relationship Type="http://schemas.openxmlformats.org/officeDocument/2006/relationships/notesSlide" Target="/ppt/notesSlides/notesSlide20.xml" Id="Rfa19c9bb90864f5c"/><Relationship Id="rIdInsuranceStory3" Type="http://schemas.openxmlformats.org/officeDocument/2006/relationships/slide" Target="slide3.xml"/></Relationships>
</file>

<file path=ppt/slides/_rels/slide21.xml.rels><?xml version='1.0' encoding='UTF-8' standalone='yes'?>
<Relationships xmlns="http://schemas.openxmlformats.org/package/2006/relationships"><Relationship Type="http://schemas.openxmlformats.org/officeDocument/2006/relationships/slideLayout" Target="/ppt/slideLayouts/slideLayout1.xml" Id="Rbbbbfa54bffc43b4"/><Relationship Type="http://schemas.openxmlformats.org/officeDocument/2006/relationships/image" Target="/ppt/media/image22.png" Id="R2455f40226774f4e"/><Relationship Type="http://schemas.openxmlformats.org/officeDocument/2006/relationships/notesSlide" Target="/ppt/notesSlides/notesSlide21.xml" Id="R705f06520b274157"/><Relationship Id="rIdInsuranceStory3" Type="http://schemas.openxmlformats.org/officeDocument/2006/relationships/slide" Target="slide3.xml"/></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1.xml" Id="R95bcf1d2a4aa4ec8"/><Relationship Type="http://schemas.openxmlformats.org/officeDocument/2006/relationships/image" Target="/ppt/media/image23.png" Id="R902066f6962b4216"/><Relationship Type="http://schemas.openxmlformats.org/officeDocument/2006/relationships/notesSlide" Target="/ppt/notesSlides/notesSlide22.xml" Id="R49621dab22164a4e"/><Relationship Id="rIdInsuranceStory3" Type="http://schemas.openxmlformats.org/officeDocument/2006/relationships/slide" Target="slide3.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1.xml" Id="R603bec3815cc4216"/><Relationship Type="http://schemas.openxmlformats.org/officeDocument/2006/relationships/image" Target="/ppt/media/image24.png" Id="R0ea5372f4b5d4ba7"/><Relationship Type="http://schemas.openxmlformats.org/officeDocument/2006/relationships/notesSlide" Target="/ppt/notesSlides/notesSlide23.xml" Id="R5ee56150bebb4b1f"/><Relationship Id="rIdInsuranceStory3" Type="http://schemas.openxmlformats.org/officeDocument/2006/relationships/slide" Target="slide3.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14931c5a75ce4930"/><Relationship Type="http://schemas.openxmlformats.org/officeDocument/2006/relationships/image" Target="/ppt/media/image25.png" Id="R6ce29ec755a74192"/><Relationship Type="http://schemas.openxmlformats.org/officeDocument/2006/relationships/notesSlide" Target="/ppt/notesSlides/notesSlide24.xml" Id="Re1edbf74aa704ab5"/><Relationship Id="rIdInsuranceStory3" Type="http://schemas.openxmlformats.org/officeDocument/2006/relationships/slide" Target="slide3.xml"/></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1.xml" Id="R425aa6d62d4f400c"/><Relationship Type="http://schemas.openxmlformats.org/officeDocument/2006/relationships/image" Target="/ppt/media/image26.png" Id="R0dfaf8cd62fb4017"/><Relationship Type="http://schemas.openxmlformats.org/officeDocument/2006/relationships/notesSlide" Target="/ppt/notesSlides/notesSlide25.xml" Id="R6bf1b9b0f3454a5d"/><Relationship Id="rIdInsuranceStory3" Type="http://schemas.openxmlformats.org/officeDocument/2006/relationships/slide" Target="slide3.xml"/></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1.xml" Id="R52b8119dfc074fd6"/><Relationship Type="http://schemas.openxmlformats.org/officeDocument/2006/relationships/image" Target="/ppt/media/image27.png" Id="Rf2c54a101d9a4a43"/><Relationship Type="http://schemas.openxmlformats.org/officeDocument/2006/relationships/notesSlide" Target="/ppt/notesSlides/notesSlide26.xml" Id="Rc092c09560bb4d89"/><Relationship Id="rIdInsuranceStory3" Type="http://schemas.openxmlformats.org/officeDocument/2006/relationships/slide" Target="slide3.xml"/></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1.xml" Id="R71055edb91d54a5c"/><Relationship Type="http://schemas.openxmlformats.org/officeDocument/2006/relationships/image" Target="/ppt/media/image28.png" Id="Rbd435804df4f436f"/><Relationship Type="http://schemas.openxmlformats.org/officeDocument/2006/relationships/chart" Target="/ppt/slides/charts/chart1.xml" Id="R98fe00a1e6e14399"/><Relationship Type="http://schemas.openxmlformats.org/officeDocument/2006/relationships/notesSlide" Target="/ppt/notesSlides/notesSlide27.xml" Id="R1d6d1d0bbbb14e5e"/><Relationship Id="rIdInsuranceStory3" Type="http://schemas.openxmlformats.org/officeDocument/2006/relationships/slide" Target="slide3.xml"/></Relationships>
</file>

<file path=ppt/slides/_rels/slide28.xml.rels><?xml version='1.0' encoding='UTF-8' standalone='yes'?>
<Relationships xmlns="http://schemas.openxmlformats.org/package/2006/relationships"><Relationship Type="http://schemas.openxmlformats.org/officeDocument/2006/relationships/slideLayout" Target="/ppt/slideLayouts/slideLayout1.xml" Id="R55c50f3eb5d549b1"/><Relationship Type="http://schemas.openxmlformats.org/officeDocument/2006/relationships/image" Target="/ppt/media/image29.png" Id="Ra41aff4276a44ef7"/><Relationship Type="http://schemas.openxmlformats.org/officeDocument/2006/relationships/notesSlide" Target="/ppt/notesSlides/notesSlide28.xml" Id="Rb76c7bbfbea84aa6"/><Relationship Id="rIdInsuranceStory3" Type="http://schemas.openxmlformats.org/officeDocument/2006/relationships/slide" Target="slide3.xml"/></Relationships>
</file>

<file path=ppt/slides/_rels/slide29.xml.rels><?xml version='1.0' encoding='UTF-8' standalone='yes'?>
<Relationships xmlns="http://schemas.openxmlformats.org/package/2006/relationships"><Relationship Type="http://schemas.openxmlformats.org/officeDocument/2006/relationships/slideLayout" Target="/ppt/slideLayouts/slideLayout1.xml" Id="R57bb1592dbe64537"/><Relationship Type="http://schemas.openxmlformats.org/officeDocument/2006/relationships/image" Target="/ppt/media/image30.png" Id="R84dc8f1c33ed4ed4"/><Relationship Type="http://schemas.openxmlformats.org/officeDocument/2006/relationships/notesSlide" Target="/ppt/notesSlides/notesSlide29.xml" Id="R69eaf465c9a04262"/><Relationship Id="rIdInsuranceStory3" Type="http://schemas.openxmlformats.org/officeDocument/2006/relationships/slide" Target="slide3.xml"/></Relationships>
</file>

<file path=ppt/slides/_rels/slide30.xml.rels><?xml version='1.0' encoding='UTF-8' standalone='yes'?>
<Relationships xmlns="http://schemas.openxmlformats.org/package/2006/relationships"><Relationship Type="http://schemas.openxmlformats.org/officeDocument/2006/relationships/slideLayout" Target="/ppt/slideLayouts/slideLayout1.xml" Id="R5864512ea5f34ff0"/><Relationship Type="http://schemas.openxmlformats.org/officeDocument/2006/relationships/image" Target="/ppt/media/image31.png" Id="R08ef7436386d411b"/><Relationship Type="http://schemas.openxmlformats.org/officeDocument/2006/relationships/notesSlide" Target="/ppt/notesSlides/notesSlide30.xml" Id="R95e59058612e4959"/><Relationship Id="rIdInsuranceStory3" Type="http://schemas.openxmlformats.org/officeDocument/2006/relationships/slide" Target="slide3.xml"/></Relationships>
</file>

<file path=ppt/slides/_rels/slide31.xml.rels><?xml version='1.0' encoding='UTF-8' standalone='yes'?>
<Relationships xmlns="http://schemas.openxmlformats.org/package/2006/relationships"><Relationship Type="http://schemas.openxmlformats.org/officeDocument/2006/relationships/slideLayout" Target="/ppt/slideLayouts/slideLayout1.xml" Id="Rb2ebc757853b42d4"/><Relationship Type="http://schemas.openxmlformats.org/officeDocument/2006/relationships/image" Target="/ppt/media/image32.png" Id="R42063bfa44f54bf8"/><Relationship Type="http://schemas.openxmlformats.org/officeDocument/2006/relationships/notesSlide" Target="/ppt/notesSlides/notesSlide31.xml" Id="Rd8991685abbd451f"/><Relationship Id="rIdInsuranceStory3" Type="http://schemas.openxmlformats.org/officeDocument/2006/relationships/slide" Target="slide3.xml"/></Relationships>
</file>

<file path=ppt/slides/_rels/slide32.xml.rels><?xml version='1.0' encoding='UTF-8' standalone='yes'?>
<Relationships xmlns="http://schemas.openxmlformats.org/package/2006/relationships"><Relationship Type="http://schemas.openxmlformats.org/officeDocument/2006/relationships/slideLayout" Target="/ppt/slideLayouts/slideLayout1.xml" Id="Rc452c569e4344375"/><Relationship Type="http://schemas.openxmlformats.org/officeDocument/2006/relationships/image" Target="/ppt/media/image33.png" Id="R4fcf7ec47332451b"/><Relationship Type="http://schemas.openxmlformats.org/officeDocument/2006/relationships/notesSlide" Target="/ppt/notesSlides/notesSlide32.xml" Id="Rfb17ef24cbd8469a"/><Relationship Id="rIdInsuranceStory3" Type="http://schemas.openxmlformats.org/officeDocument/2006/relationships/slide" Target="slide3.xml"/></Relationships>
</file>

<file path=ppt/slides/_rels/slide33.xml.rels><?xml version='1.0' encoding='UTF-8' standalone='yes'?>
<Relationships xmlns="http://schemas.openxmlformats.org/package/2006/relationships"><Relationship Type="http://schemas.openxmlformats.org/officeDocument/2006/relationships/slideLayout" Target="/ppt/slideLayouts/slideLayout1.xml" Id="R54b84e89eb094045"/><Relationship Type="http://schemas.openxmlformats.org/officeDocument/2006/relationships/image" Target="/ppt/media/image34.png" Id="R4decc025b3434b77"/><Relationship Type="http://schemas.openxmlformats.org/officeDocument/2006/relationships/notesSlide" Target="/ppt/notesSlides/notesSlide33.xml" Id="Ra2858625a5e84fff"/><Relationship Id="rIdInsuranceStory3" Type="http://schemas.openxmlformats.org/officeDocument/2006/relationships/slide" Target="slide3.xml"/></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1.xml" Id="R2659fd45dcfe49a2"/><Relationship Type="http://schemas.openxmlformats.org/officeDocument/2006/relationships/image" Target="/ppt/media/image35.png" Id="R1d638b2c96394cca"/><Relationship Type="http://schemas.openxmlformats.org/officeDocument/2006/relationships/image" Target="/ppt/media/image36.png" Id="R04669a837f524cc2"/><Relationship Type="http://schemas.openxmlformats.org/officeDocument/2006/relationships/hyperlink" Target="https://genellipse.com" TargetMode="External" Id="R1ff659bbe5f846f6"/><Relationship Type="http://schemas.openxmlformats.org/officeDocument/2006/relationships/hyperlink" Target="mailto:info@genellipse.com" TargetMode="External" Id="Ra94d5814812f4c27"/><Relationship Type="http://schemas.openxmlformats.org/officeDocument/2006/relationships/hyperlink" Target="https://genellipse.com/products/cortex-ai" TargetMode="External" Id="R3eea1bc2d2b24460"/><Relationship Type="http://schemas.openxmlformats.org/officeDocument/2006/relationships/notesSlide" Target="/ppt/notesSlides/notesSlide34.xml" Id="R2adac78d8f8f498c"/><Relationship Id="rIdInsuranceStory3" Type="http://schemas.openxmlformats.org/officeDocument/2006/relationships/slide" Target="slide3.xml"/></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Monthly staff hours</c:v>
          </c:tx>
          <c:spPr>
            <a:solidFill xmlns:a="http://schemas.openxmlformats.org/drawingml/2006/main">
              <a:srgbClr val="127D85"/>
            </a:solidFill>
            <a:ln xmlns:a="http://schemas.openxmlformats.org/drawingml/2006/main" w="0">
              <a:solidFill>
                <a:srgbClr val="127D85"/>
              </a:solidFill>
            </a:ln>
          </c:spPr>
          <c:cat>
            <c:strRef>
              <c:f>'Chart Data'!$A$2:$A$3</c:f>
              <c:strCache>
                <c:ptCount val="2"/>
                <c:pt idx="0">
                  <c:v>Current</c:v>
                </c:pt>
                <c:pt idx="1">
                  <c:v>With assistance</c:v>
                </c:pt>
              </c:strCache>
            </c:strRef>
          </c:cat>
          <c:val>
            <c:numRef>
              <c:f>'Chart Data'!$B$2:$B$3</c:f>
              <c:numCache>
                <c:formatCode>#,##0</c:formatCode>
                <c:ptCount val="2"/>
                <c:pt idx="0">
                  <c:v>2400</c:v>
                </c:pt>
                <c:pt idx="1">
                  <c:v>1560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3cead6080b64aa4"/>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b2f1cb0fd734f8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b0067fd573084c6a"/>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03A720C-9F76-4394-908D-11FCE739BF2C}"/>
              </a:ext>
            </a:extLst>
          </p:cNvPr>
          <p:cNvSpPr>
            <a:spLocks xmlns:a="http://schemas.openxmlformats.org/drawingml/2006/main" noGrp="1"/>
          </p:cNvSpPr>
          <p:nvPr/>
        </p:nvSpPr>
        <p:spPr>
          <a:xfrm xmlns:a="http://schemas.openxmlformats.org/drawingml/2006/main">
            <a:off x="666750" y="1952625"/>
            <a:ext cx="6953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Cortex AI OS</a:t>
            </a:r>
          </a:p>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Retail</a:t>
            </a:r>
          </a:p>
        </p:txBody>
      </p:sp>
      <p:sp>
        <p:nvSpPr>
          <p:cNvPr id="5" name="">
            <a:extLst xmlns:a="http://schemas.openxmlformats.org/drawingml/2006/main">
              <a:ext uri="{FF2B5EF4-FFF2-40B4-BE49-F238E27FC236}">
                <a16:creationId xmlns:a16="http://schemas.microsoft.com/office/drawing/2014/main" id="{D42702DA-9459-43B8-9B5D-B114B9BB6912}"/>
              </a:ext>
            </a:extLst>
          </p:cNvPr>
          <p:cNvSpPr>
            <a:spLocks xmlns:a="http://schemas.openxmlformats.org/drawingml/2006/main" noGrp="1"/>
          </p:cNvSpPr>
          <p:nvPr/>
        </p:nvSpPr>
        <p:spPr>
          <a:xfrm xmlns:a="http://schemas.openxmlformats.org/drawingml/2006/main">
            <a:off x="695325" y="3952875"/>
            <a:ext cx="5905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Turn operational signals</a:t>
            </a:r>
          </a:p>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into better customer service.</a:t>
            </a:r>
          </a:p>
        </p:txBody>
      </p:sp>
      <p:sp>
        <p:nvSpPr>
          <p:cNvPr id="6" name="">
            <a:extLst xmlns:a="http://schemas.openxmlformats.org/drawingml/2006/main">
              <a:ext uri="{FF2B5EF4-FFF2-40B4-BE49-F238E27FC236}">
                <a16:creationId xmlns:a16="http://schemas.microsoft.com/office/drawing/2014/main" id="{A2842C77-E470-41C0-B59F-F6E93607EBD0}"/>
              </a:ext>
            </a:extLst>
          </p:cNvPr>
          <p:cNvSpPr>
            <a:spLocks xmlns:a="http://schemas.openxmlformats.org/drawingml/2006/main" noGrp="1"/>
          </p:cNvSpPr>
          <p:nvPr/>
        </p:nvSpPr>
        <p:spPr>
          <a:xfrm xmlns:a="http://schemas.openxmlformats.org/drawingml/2006/main">
            <a:off x="695325" y="551497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8945"/>
                </a:solidFill>
                <a:latin typeface="Liberation Sans"/>
                <a:ea typeface="Liberation Sans"/>
                <a:cs typeface="Liberation Sans"/>
              </a:defRPr>
            </a:pPr>
            <a:r>
              <a:rPr sz="1875" b="0">
                <a:solidFill>
                  <a:srgbClr val="B88945"/>
                </a:solidFill>
                <a:latin typeface="Liberation Sans"/>
                <a:ea typeface="Liberation Sans"/>
                <a:cs typeface="Liberation Sans"/>
                <a:hlinkClick xmlns:ns0="http://schemas.openxmlformats.org/officeDocument/2006/relationships" action="ppaction://hlinksldjump" ns0:id="rIdInsuranceStory3"/>
              </a:rPr>
              <a:t>Explore the presentation</a:t>
            </a:r>
          </a:p>
        </p:txBody>
      </p:sp>
      <p:sp>
        <p:nvSpPr>
          <p:cNvPr id="7" name="">
            <a:extLst xmlns:a="http://schemas.openxmlformats.org/drawingml/2006/main">
              <a:ext uri="{FF2B5EF4-FFF2-40B4-BE49-F238E27FC236}">
                <a16:creationId xmlns:a16="http://schemas.microsoft.com/office/drawing/2014/main" id="{13341690-9470-4423-A41C-215B930D165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capabilities · English · September 2026</a:t>
            </a:r>
          </a:p>
        </p:txBody>
      </p:sp>
      <p:sp>
        <p:nvSpPr>
          <p:cNvPr id="8" name="">
            <a:extLst xmlns:a="http://schemas.openxmlformats.org/drawingml/2006/main">
              <a:ext uri="{FF2B5EF4-FFF2-40B4-BE49-F238E27FC236}">
                <a16:creationId xmlns:a16="http://schemas.microsoft.com/office/drawing/2014/main" id="{87CF0DF8-6995-4B13-9A40-D93204F7A4F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02E56EBD-6837-42B1-9631-F3D1E2877BE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01 / 34</a:t>
            </a:r>
          </a:p>
        </p:txBody>
      </p:sp>
    </p:spTree>
    <p:extLst>
      <p:ext uri="{BB962C8B-B14F-4D97-AF65-F5344CB8AC3E}">
        <p14:creationId xmlns:p14="http://schemas.microsoft.com/office/powerpoint/2010/main" val="140021100"/>
      </p:ext>
    </p:extLst>
  </p:cSld>
</p:sld>
</file>

<file path=ppt/slides/slide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cf798e95bae46a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2B11CCC-560A-4F70-9A74-04A18742B1F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business operating layer for AI</a:t>
            </a:r>
          </a:p>
        </p:txBody>
      </p:sp>
      <p:sp>
        <p:nvSpPr>
          <p:cNvPr id="3" name="">
            <a:extLst xmlns:a="http://schemas.openxmlformats.org/drawingml/2006/main">
              <a:ext uri="{FF2B5EF4-FFF2-40B4-BE49-F238E27FC236}">
                <a16:creationId xmlns:a16="http://schemas.microsoft.com/office/drawing/2014/main" id="{81734D9A-2144-4C03-8939-72D0EC45B26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585BC9C-F5A7-48FF-B7FE-E41DD4BE05F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For the Chief Operating Officer / Merchandising Director and the teams accountable for delivery.</a:t>
            </a:r>
          </a:p>
        </p:txBody>
      </p:sp>
      <p:sp>
        <p:nvSpPr>
          <p:cNvPr id="5" name="">
            <a:extLst xmlns:a="http://schemas.openxmlformats.org/drawingml/2006/main">
              <a:ext uri="{FF2B5EF4-FFF2-40B4-BE49-F238E27FC236}">
                <a16:creationId xmlns:a16="http://schemas.microsoft.com/office/drawing/2014/main" id="{78018B94-08F4-43D0-8AB3-1BF1FBCB273F}"/>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AD5B060-9DF2-4692-9993-CF0C035D0102}"/>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Useful work</a:t>
            </a:r>
          </a:p>
        </p:txBody>
      </p:sp>
      <p:sp>
        <p:nvSpPr>
          <p:cNvPr id="7" name="">
            <a:extLst xmlns:a="http://schemas.openxmlformats.org/drawingml/2006/main">
              <a:ext uri="{FF2B5EF4-FFF2-40B4-BE49-F238E27FC236}">
                <a16:creationId xmlns:a16="http://schemas.microsoft.com/office/drawing/2014/main" id="{31219134-5FC7-48C0-8151-76C5D524CB06}"/>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agents to prepare evidence and complete permitted tasks in the systems your teams already use.</a:t>
            </a:r>
          </a:p>
        </p:txBody>
      </p:sp>
      <p:sp>
        <p:nvSpPr>
          <p:cNvPr id="8" name="">
            <a:extLst xmlns:a="http://schemas.openxmlformats.org/drawingml/2006/main">
              <a:ext uri="{FF2B5EF4-FFF2-40B4-BE49-F238E27FC236}">
                <a16:creationId xmlns:a16="http://schemas.microsoft.com/office/drawing/2014/main" id="{D77A0129-7FA5-4286-92FD-E724BD0CA85A}"/>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9B4E3AA-A029-4FF2-8FA2-DB8F7D313634}"/>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Accountable decisions</a:t>
            </a:r>
          </a:p>
        </p:txBody>
      </p:sp>
      <p:sp>
        <p:nvSpPr>
          <p:cNvPr id="10" name="">
            <a:extLst xmlns:a="http://schemas.openxmlformats.org/drawingml/2006/main">
              <a:ext uri="{FF2B5EF4-FFF2-40B4-BE49-F238E27FC236}">
                <a16:creationId xmlns:a16="http://schemas.microsoft.com/office/drawing/2014/main" id="{11EE99F2-AAF2-41F3-8202-D6DE1AA7774A}"/>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Merchandising and operations teams approve price, stock and customer-impacting changes.</a:t>
            </a:r>
          </a:p>
        </p:txBody>
      </p:sp>
      <p:sp>
        <p:nvSpPr>
          <p:cNvPr id="11" name="">
            <a:extLst xmlns:a="http://schemas.openxmlformats.org/drawingml/2006/main">
              <a:ext uri="{FF2B5EF4-FFF2-40B4-BE49-F238E27FC236}">
                <a16:creationId xmlns:a16="http://schemas.microsoft.com/office/drawing/2014/main" id="{417E939F-0EBF-48D5-8C7E-8A69B3B15F46}"/>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14D710B-E2DD-422B-A556-DA268C2A7BAF}"/>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Measured value</a:t>
            </a:r>
          </a:p>
        </p:txBody>
      </p:sp>
      <p:sp>
        <p:nvSpPr>
          <p:cNvPr id="13" name="">
            <a:extLst xmlns:a="http://schemas.openxmlformats.org/drawingml/2006/main">
              <a:ext uri="{FF2B5EF4-FFF2-40B4-BE49-F238E27FC236}">
                <a16:creationId xmlns:a16="http://schemas.microsoft.com/office/drawing/2014/main" id="{80D4E8E7-9274-4AA7-8B8C-19F7472BA3C3}"/>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Track quality, time and cost per completed task. Expand only when the evidence supports it.</a:t>
            </a:r>
          </a:p>
        </p:txBody>
      </p:sp>
      <p:sp>
        <p:nvSpPr>
          <p:cNvPr id="14" name="">
            <a:extLst xmlns:a="http://schemas.openxmlformats.org/drawingml/2006/main">
              <a:ext uri="{FF2B5EF4-FFF2-40B4-BE49-F238E27FC236}">
                <a16:creationId xmlns:a16="http://schemas.microsoft.com/office/drawing/2014/main" id="{1F42224B-A505-4EA7-8ED4-2F9BE8CB34A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368404CB-2057-410E-B819-AB8D638A2FD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C1F8438-7DAB-405E-A129-0EE087ED22A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CD212410-3DDB-4D5E-A59F-D6B91EB1B6A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02 / 34</a:t>
            </a:r>
          </a:p>
        </p:txBody>
      </p:sp>
    </p:spTree>
    <p:extLst>
      <p:ext uri="{BB962C8B-B14F-4D97-AF65-F5344CB8AC3E}">
        <p14:creationId xmlns:p14="http://schemas.microsoft.com/office/powerpoint/2010/main" val="1066258065"/>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6005673d79042e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EAFE541-ED6D-46AF-8B76-B52C28D1912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Explore the industry story</a:t>
            </a:r>
          </a:p>
        </p:txBody>
      </p:sp>
      <p:sp>
        <p:nvSpPr>
          <p:cNvPr id="3" name="">
            <a:extLst xmlns:a="http://schemas.openxmlformats.org/drawingml/2006/main">
              <a:ext uri="{FF2B5EF4-FFF2-40B4-BE49-F238E27FC236}">
                <a16:creationId xmlns:a16="http://schemas.microsoft.com/office/drawing/2014/main" id="{9E546F17-EF0F-47B5-A057-E2F4C6940F4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900E3E3-896B-42ED-A34F-F49845131B9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Choose a chapter. Every section connects business work to delivery controls.</a:t>
            </a:r>
          </a:p>
        </p:txBody>
      </p:sp>
      <p:sp>
        <p:nvSpPr>
          <p:cNvPr id="5" name="">
            <a:extLst xmlns:a="http://schemas.openxmlformats.org/drawingml/2006/main">
              <a:ext uri="{FF2B5EF4-FFF2-40B4-BE49-F238E27FC236}">
                <a16:creationId xmlns:a16="http://schemas.microsoft.com/office/drawing/2014/main" id="{1F08829E-90FB-406E-B524-8E87856B25A1}"/>
              </a:ext>
            </a:extLst>
          </p:cNvPr>
          <p:cNvSpPr>
            <a:spLocks xmlns:a="http://schemas.openxmlformats.org/drawingml/2006/main" noGrp="1"/>
          </p:cNvSpPr>
          <p:nvPr/>
        </p:nvSpPr>
        <p:spPr>
          <a:xfrm xmlns:a="http://schemas.openxmlformats.org/drawingml/2006/main">
            <a:off x="69532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0="http://schemas.openxmlformats.org/officeDocument/2006/relationships" action="ppaction://hlinksldjump" ns0:id="rIdInsuranceStory4"/>
              </a:rPr>
              <a:t>Industry opportunities</a:t>
            </a:r>
          </a:p>
        </p:txBody>
      </p:sp>
      <p:sp>
        <p:nvSpPr>
          <p:cNvPr id="6" name="">
            <a:extLst xmlns:a="http://schemas.openxmlformats.org/drawingml/2006/main">
              <a:ext uri="{FF2B5EF4-FFF2-40B4-BE49-F238E27FC236}">
                <a16:creationId xmlns:a16="http://schemas.microsoft.com/office/drawing/2014/main" id="{402EE490-30F0-402E-8405-9578D98D8F86}"/>
              </a:ext>
            </a:extLst>
          </p:cNvPr>
          <p:cNvSpPr>
            <a:spLocks xmlns:a="http://schemas.openxmlformats.org/drawingml/2006/main" noGrp="1"/>
          </p:cNvSpPr>
          <p:nvPr/>
        </p:nvSpPr>
        <p:spPr>
          <a:xfrm xmlns:a="http://schemas.openxmlformats.org/drawingml/2006/main">
            <a:off x="69532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Market context and twelve use cases</a:t>
            </a:r>
          </a:p>
        </p:txBody>
      </p:sp>
      <p:sp>
        <p:nvSpPr>
          <p:cNvPr id="7" name="">
            <a:extLst xmlns:a="http://schemas.openxmlformats.org/drawingml/2006/main">
              <a:ext uri="{FF2B5EF4-FFF2-40B4-BE49-F238E27FC236}">
                <a16:creationId xmlns:a16="http://schemas.microsoft.com/office/drawing/2014/main" id="{E66738D9-7116-4CD9-9A41-2095CF9E114F}"/>
              </a:ext>
            </a:extLst>
          </p:cNvPr>
          <p:cNvSpPr>
            <a:spLocks xmlns:a="http://schemas.openxmlformats.org/drawingml/2006/main" noGrp="1"/>
          </p:cNvSpPr>
          <p:nvPr/>
        </p:nvSpPr>
        <p:spPr>
          <a:xfrm xmlns:a="http://schemas.openxmlformats.org/drawingml/2006/main">
            <a:off x="631507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1="http://schemas.openxmlformats.org/officeDocument/2006/relationships" action="ppaction://hlinksldjump" ns1:id="rIdInsuranceStory10"/>
              </a:rPr>
              <a:t>Agent and solution packs</a:t>
            </a:r>
          </a:p>
        </p:txBody>
      </p:sp>
      <p:sp>
        <p:nvSpPr>
          <p:cNvPr id="8" name="">
            <a:extLst xmlns:a="http://schemas.openxmlformats.org/drawingml/2006/main">
              <a:ext uri="{FF2B5EF4-FFF2-40B4-BE49-F238E27FC236}">
                <a16:creationId xmlns:a16="http://schemas.microsoft.com/office/drawing/2014/main" id="{5D76DA37-C552-48CD-B78C-F4B381882915}"/>
              </a:ext>
            </a:extLst>
          </p:cNvPr>
          <p:cNvSpPr>
            <a:spLocks xmlns:a="http://schemas.openxmlformats.org/drawingml/2006/main" noGrp="1"/>
          </p:cNvSpPr>
          <p:nvPr/>
        </p:nvSpPr>
        <p:spPr>
          <a:xfrm xmlns:a="http://schemas.openxmlformats.org/drawingml/2006/main">
            <a:off x="631507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Detailed workflows and human decisions</a:t>
            </a:r>
          </a:p>
        </p:txBody>
      </p:sp>
      <p:sp>
        <p:nvSpPr>
          <p:cNvPr id="9" name="">
            <a:extLst xmlns:a="http://schemas.openxmlformats.org/drawingml/2006/main">
              <a:ext uri="{FF2B5EF4-FFF2-40B4-BE49-F238E27FC236}">
                <a16:creationId xmlns:a16="http://schemas.microsoft.com/office/drawing/2014/main" id="{9D45FE68-72DD-46C9-A0F5-0A5B1779840A}"/>
              </a:ext>
            </a:extLst>
          </p:cNvPr>
          <p:cNvSpPr>
            <a:spLocks xmlns:a="http://schemas.openxmlformats.org/drawingml/2006/main" noGrp="1"/>
          </p:cNvSpPr>
          <p:nvPr/>
        </p:nvSpPr>
        <p:spPr>
          <a:xfrm xmlns:a="http://schemas.openxmlformats.org/drawingml/2006/main">
            <a:off x="69532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2="http://schemas.openxmlformats.org/officeDocument/2006/relationships" action="ppaction://hlinksldjump" ns2:id="rIdInsuranceStory19"/>
              </a:rPr>
              <a:t>Integration and governance</a:t>
            </a:r>
          </a:p>
        </p:txBody>
      </p:sp>
      <p:sp>
        <p:nvSpPr>
          <p:cNvPr id="10" name="">
            <a:extLst xmlns:a="http://schemas.openxmlformats.org/drawingml/2006/main">
              <a:ext uri="{FF2B5EF4-FFF2-40B4-BE49-F238E27FC236}">
                <a16:creationId xmlns:a16="http://schemas.microsoft.com/office/drawing/2014/main" id="{63F2CF36-B652-4DEC-A555-9D8762B59AD7}"/>
              </a:ext>
            </a:extLst>
          </p:cNvPr>
          <p:cNvSpPr>
            <a:spLocks xmlns:a="http://schemas.openxmlformats.org/drawingml/2006/main" noGrp="1"/>
          </p:cNvSpPr>
          <p:nvPr/>
        </p:nvSpPr>
        <p:spPr>
          <a:xfrm xmlns:a="http://schemas.openxmlformats.org/drawingml/2006/main">
            <a:off x="69532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APIs, MCP and your own agents</a:t>
            </a:r>
          </a:p>
        </p:txBody>
      </p:sp>
      <p:sp>
        <p:nvSpPr>
          <p:cNvPr id="11" name="">
            <a:extLst xmlns:a="http://schemas.openxmlformats.org/drawingml/2006/main">
              <a:ext uri="{FF2B5EF4-FFF2-40B4-BE49-F238E27FC236}">
                <a16:creationId xmlns:a16="http://schemas.microsoft.com/office/drawing/2014/main" id="{5315AD78-F434-44DD-B6E4-CB9BF73B6A82}"/>
              </a:ext>
            </a:extLst>
          </p:cNvPr>
          <p:cNvSpPr>
            <a:spLocks xmlns:a="http://schemas.openxmlformats.org/drawingml/2006/main" noGrp="1"/>
          </p:cNvSpPr>
          <p:nvPr/>
        </p:nvSpPr>
        <p:spPr>
          <a:xfrm xmlns:a="http://schemas.openxmlformats.org/drawingml/2006/main">
            <a:off x="631507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3="http://schemas.openxmlformats.org/officeDocument/2006/relationships" action="ppaction://hlinksldjump" ns3:id="rIdInsuranceStory26"/>
              </a:rPr>
              <a:t>Business value</a:t>
            </a:r>
          </a:p>
        </p:txBody>
      </p:sp>
      <p:sp>
        <p:nvSpPr>
          <p:cNvPr id="12" name="">
            <a:extLst xmlns:a="http://schemas.openxmlformats.org/drawingml/2006/main">
              <a:ext uri="{FF2B5EF4-FFF2-40B4-BE49-F238E27FC236}">
                <a16:creationId xmlns:a16="http://schemas.microsoft.com/office/drawing/2014/main" id="{15660B2B-3683-4E3A-B8A2-96E88F993708}"/>
              </a:ext>
            </a:extLst>
          </p:cNvPr>
          <p:cNvSpPr>
            <a:spLocks xmlns:a="http://schemas.openxmlformats.org/drawingml/2006/main" noGrp="1"/>
          </p:cNvSpPr>
          <p:nvPr/>
        </p:nvSpPr>
        <p:spPr>
          <a:xfrm xmlns:a="http://schemas.openxmlformats.org/drawingml/2006/main">
            <a:off x="631507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Quality, capacity and financial case</a:t>
            </a:r>
          </a:p>
        </p:txBody>
      </p:sp>
      <p:sp>
        <p:nvSpPr>
          <p:cNvPr id="13" name="">
            <a:extLst xmlns:a="http://schemas.openxmlformats.org/drawingml/2006/main">
              <a:ext uri="{FF2B5EF4-FFF2-40B4-BE49-F238E27FC236}">
                <a16:creationId xmlns:a16="http://schemas.microsoft.com/office/drawing/2014/main" id="{02867540-1BDB-4F87-8155-ACBB181DED7E}"/>
              </a:ext>
            </a:extLst>
          </p:cNvPr>
          <p:cNvSpPr>
            <a:spLocks xmlns:a="http://schemas.openxmlformats.org/drawingml/2006/main" noGrp="1"/>
          </p:cNvSpPr>
          <p:nvPr/>
        </p:nvSpPr>
        <p:spPr>
          <a:xfrm xmlns:a="http://schemas.openxmlformats.org/drawingml/2006/main">
            <a:off x="69532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4="http://schemas.openxmlformats.org/officeDocument/2006/relationships" action="ppaction://hlinksldjump" ns4:id="rIdInsuranceStory30"/>
              </a:rPr>
              <a:t>Adoption and deployment</a:t>
            </a:r>
          </a:p>
        </p:txBody>
      </p:sp>
      <p:sp>
        <p:nvSpPr>
          <p:cNvPr id="14" name="">
            <a:extLst xmlns:a="http://schemas.openxmlformats.org/drawingml/2006/main">
              <a:ext uri="{FF2B5EF4-FFF2-40B4-BE49-F238E27FC236}">
                <a16:creationId xmlns:a16="http://schemas.microsoft.com/office/drawing/2014/main" id="{0A99D1BD-C0BB-40FC-BE5C-617BCD3EDB4C}"/>
              </a:ext>
            </a:extLst>
          </p:cNvPr>
          <p:cNvSpPr>
            <a:spLocks xmlns:a="http://schemas.openxmlformats.org/drawingml/2006/main" noGrp="1"/>
          </p:cNvSpPr>
          <p:nvPr/>
        </p:nvSpPr>
        <p:spPr>
          <a:xfrm xmlns:a="http://schemas.openxmlformats.org/drawingml/2006/main">
            <a:off x="69532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 focused MVP and organization rollout</a:t>
            </a:r>
          </a:p>
        </p:txBody>
      </p:sp>
      <p:sp>
        <p:nvSpPr>
          <p:cNvPr id="15" name="">
            <a:extLst xmlns:a="http://schemas.openxmlformats.org/drawingml/2006/main">
              <a:ext uri="{FF2B5EF4-FFF2-40B4-BE49-F238E27FC236}">
                <a16:creationId xmlns:a16="http://schemas.microsoft.com/office/drawing/2014/main" id="{270E0E88-65E1-4074-A4F5-F16AD5E80590}"/>
              </a:ext>
            </a:extLst>
          </p:cNvPr>
          <p:cNvSpPr>
            <a:spLocks xmlns:a="http://schemas.openxmlformats.org/drawingml/2006/main" noGrp="1"/>
          </p:cNvSpPr>
          <p:nvPr/>
        </p:nvSpPr>
        <p:spPr>
          <a:xfrm xmlns:a="http://schemas.openxmlformats.org/drawingml/2006/main">
            <a:off x="631507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5="http://schemas.openxmlformats.org/officeDocument/2006/relationships" action="ppaction://hlinksldjump" ns5:id="rIdInsuranceStory32"/>
              </a:rPr>
              <a:t>Next conversation</a:t>
            </a:r>
          </a:p>
        </p:txBody>
      </p:sp>
      <p:sp>
        <p:nvSpPr>
          <p:cNvPr id="16" name="">
            <a:extLst xmlns:a="http://schemas.openxmlformats.org/drawingml/2006/main">
              <a:ext uri="{FF2B5EF4-FFF2-40B4-BE49-F238E27FC236}">
                <a16:creationId xmlns:a16="http://schemas.microsoft.com/office/drawing/2014/main" id="{F1010096-8DEA-42C4-944A-251F44AD675F}"/>
              </a:ext>
            </a:extLst>
          </p:cNvPr>
          <p:cNvSpPr>
            <a:spLocks xmlns:a="http://schemas.openxmlformats.org/drawingml/2006/main" noGrp="1"/>
          </p:cNvSpPr>
          <p:nvPr/>
        </p:nvSpPr>
        <p:spPr>
          <a:xfrm xmlns:a="http://schemas.openxmlformats.org/drawingml/2006/main">
            <a:off x="631507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Scope your first application</a:t>
            </a:r>
          </a:p>
        </p:txBody>
      </p:sp>
      <p:sp>
        <p:nvSpPr>
          <p:cNvPr id="17" name="">
            <a:extLst xmlns:a="http://schemas.openxmlformats.org/drawingml/2006/main">
              <a:ext uri="{FF2B5EF4-FFF2-40B4-BE49-F238E27FC236}">
                <a16:creationId xmlns:a16="http://schemas.microsoft.com/office/drawing/2014/main" id="{125B7BB6-9633-4EA1-9B1D-407EC34B483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8" name="">
            <a:extLst xmlns:a="http://schemas.openxmlformats.org/drawingml/2006/main">
              <a:ext uri="{FF2B5EF4-FFF2-40B4-BE49-F238E27FC236}">
                <a16:creationId xmlns:a16="http://schemas.microsoft.com/office/drawing/2014/main" id="{384D2644-9D9D-4512-B2BA-05DBFE82435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9" name="">
            <a:extLst xmlns:a="http://schemas.openxmlformats.org/drawingml/2006/main">
              <a:ext uri="{FF2B5EF4-FFF2-40B4-BE49-F238E27FC236}">
                <a16:creationId xmlns:a16="http://schemas.microsoft.com/office/drawing/2014/main" id="{BB5CEE06-A22B-4A04-B7CB-4E4B16BC70B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34</a:t>
            </a:r>
          </a:p>
        </p:txBody>
      </p:sp>
    </p:spTree>
    <p:extLst>
      <p:ext uri="{BB962C8B-B14F-4D97-AF65-F5344CB8AC3E}">
        <p14:creationId xmlns:p14="http://schemas.microsoft.com/office/powerpoint/2010/main" val="1444981955"/>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5ec1a8fd2ab434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6D26033-1AFB-48A4-83F3-940FD757A21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Returns and product data are operational priorities</a:t>
            </a:r>
          </a:p>
        </p:txBody>
      </p:sp>
      <p:sp>
        <p:nvSpPr>
          <p:cNvPr id="3" name="">
            <a:extLst xmlns:a="http://schemas.openxmlformats.org/drawingml/2006/main">
              <a:ext uri="{FF2B5EF4-FFF2-40B4-BE49-F238E27FC236}">
                <a16:creationId xmlns:a16="http://schemas.microsoft.com/office/drawing/2014/main" id="{1269441A-19DB-4CF4-A75B-C67E532DCC5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F5EBBC8-9088-44AB-BFBD-987AA12E09B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NRF estimated 2025 US retail returns at $849.9 billion. GS1 emphasizes consistent product identity and reliable shared data.</a:t>
            </a:r>
          </a:p>
        </p:txBody>
      </p:sp>
      <p:sp>
        <p:nvSpPr>
          <p:cNvPr id="5" name="">
            <a:extLst xmlns:a="http://schemas.openxmlformats.org/drawingml/2006/main">
              <a:ext uri="{FF2B5EF4-FFF2-40B4-BE49-F238E27FC236}">
                <a16:creationId xmlns:a16="http://schemas.microsoft.com/office/drawing/2014/main" id="{996B7BC4-ED8B-431D-A314-E87D6CFA7EE4}"/>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2724028-A85A-415D-891E-78AB743DD4C7}"/>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implication</a:t>
            </a:r>
          </a:p>
        </p:txBody>
      </p:sp>
      <p:sp>
        <p:nvSpPr>
          <p:cNvPr id="7" name="">
            <a:extLst xmlns:a="http://schemas.openxmlformats.org/drawingml/2006/main">
              <a:ext uri="{FF2B5EF4-FFF2-40B4-BE49-F238E27FC236}">
                <a16:creationId xmlns:a16="http://schemas.microsoft.com/office/drawing/2014/main" id="{4F08438D-FC94-47A0-8556-5EE306BC344E}"/>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opportunity: connect product, order and service workflows while preserving commercial rules and customer trust.</a:t>
            </a:r>
          </a:p>
        </p:txBody>
      </p:sp>
      <p:sp>
        <p:nvSpPr>
          <p:cNvPr id="8" name="">
            <a:extLst xmlns:a="http://schemas.openxmlformats.org/drawingml/2006/main">
              <a:ext uri="{FF2B5EF4-FFF2-40B4-BE49-F238E27FC236}">
                <a16:creationId xmlns:a16="http://schemas.microsoft.com/office/drawing/2014/main" id="{037487FC-309C-4966-B345-CAEFC30BEBB6}"/>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59FA10CF-973C-4A4E-A86E-9EF2FC496C5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Design priority</a:t>
            </a:r>
          </a:p>
        </p:txBody>
      </p:sp>
      <p:sp>
        <p:nvSpPr>
          <p:cNvPr id="10" name="">
            <a:extLst xmlns:a="http://schemas.openxmlformats.org/drawingml/2006/main">
              <a:ext uri="{FF2B5EF4-FFF2-40B4-BE49-F238E27FC236}">
                <a16:creationId xmlns:a16="http://schemas.microsoft.com/office/drawing/2014/main" id="{EC6A5F9E-7014-4BD5-977E-F839CAD5B9D7}"/>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Ground content in approved data; enforce refund limits and transaction keys.</a:t>
            </a:r>
          </a:p>
        </p:txBody>
      </p:sp>
      <p:sp>
        <p:nvSpPr>
          <p:cNvPr id="11" name="">
            <a:extLst xmlns:a="http://schemas.openxmlformats.org/drawingml/2006/main">
              <a:ext uri="{FF2B5EF4-FFF2-40B4-BE49-F238E27FC236}">
                <a16:creationId xmlns:a16="http://schemas.microsoft.com/office/drawing/2014/main" id="{9A34BE7C-5B96-4621-A165-5F074C32BDB2}"/>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4C74F8F-56C7-42AB-ADD8-88BE4BD970BE}"/>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Decision to make</a:t>
            </a:r>
          </a:p>
        </p:txBody>
      </p:sp>
      <p:sp>
        <p:nvSpPr>
          <p:cNvPr id="13" name="">
            <a:extLst xmlns:a="http://schemas.openxmlformats.org/drawingml/2006/main">
              <a:ext uri="{FF2B5EF4-FFF2-40B4-BE49-F238E27FC236}">
                <a16:creationId xmlns:a16="http://schemas.microsoft.com/office/drawing/2014/main" id="{E13CC439-08A7-45ED-9F03-BA0A823EB12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Select a valuable workflow with a known owner, reliable data and a measurable baseline.</a:t>
            </a:r>
          </a:p>
        </p:txBody>
      </p:sp>
      <p:sp>
        <p:nvSpPr>
          <p:cNvPr id="14" name="">
            <a:extLst xmlns:a="http://schemas.openxmlformats.org/drawingml/2006/main">
              <a:ext uri="{FF2B5EF4-FFF2-40B4-BE49-F238E27FC236}">
                <a16:creationId xmlns:a16="http://schemas.microsoft.com/office/drawing/2014/main" id="{426A38CB-F964-4303-B3F7-EFEAD972831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Market context · sources and publication dates in speaker notes</a:t>
            </a:r>
          </a:p>
        </p:txBody>
      </p:sp>
      <p:sp>
        <p:nvSpPr>
          <p:cNvPr id="15" name="">
            <a:extLst xmlns:a="http://schemas.openxmlformats.org/drawingml/2006/main">
              <a:ext uri="{FF2B5EF4-FFF2-40B4-BE49-F238E27FC236}">
                <a16:creationId xmlns:a16="http://schemas.microsoft.com/office/drawing/2014/main" id="{F0657465-18E2-4C55-98C6-AED6A733A9D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CDF22FE-EB5E-4D9E-9263-61D4462B6B3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C66BD59E-6B1B-4142-91BE-3D3F8E34368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34</a:t>
            </a:r>
          </a:p>
        </p:txBody>
      </p:sp>
    </p:spTree>
    <p:extLst>
      <p:ext uri="{BB962C8B-B14F-4D97-AF65-F5344CB8AC3E}">
        <p14:creationId xmlns:p14="http://schemas.microsoft.com/office/powerpoint/2010/main" val="1997443900"/>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a1b16e2886f45d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2A6CDB-F4E1-4815-A40D-649E2B0CDB5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Build, integrate and govern</a:t>
            </a:r>
          </a:p>
        </p:txBody>
      </p:sp>
      <p:sp>
        <p:nvSpPr>
          <p:cNvPr id="3" name="">
            <a:extLst xmlns:a="http://schemas.openxmlformats.org/drawingml/2006/main">
              <a:ext uri="{FF2B5EF4-FFF2-40B4-BE49-F238E27FC236}">
                <a16:creationId xmlns:a16="http://schemas.microsoft.com/office/drawing/2014/main" id="{FA92E674-8A64-46B1-95F8-484F7432265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9FB698C-7EDB-4F00-9655-827F781879D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Cortex provides the operating capabilities; each industry solution adds your rules and data.</a:t>
            </a:r>
          </a:p>
        </p:txBody>
      </p:sp>
      <p:sp>
        <p:nvSpPr>
          <p:cNvPr id="5" name="">
            <a:extLst xmlns:a="http://schemas.openxmlformats.org/drawingml/2006/main">
              <a:ext uri="{FF2B5EF4-FFF2-40B4-BE49-F238E27FC236}">
                <a16:creationId xmlns:a16="http://schemas.microsoft.com/office/drawing/2014/main" id="{C12B6772-DFA9-4D5A-990B-50CCA5F0202B}"/>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824CC6B-B3BD-4666-9101-DD9F292FD321}"/>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Agent Studio</a:t>
            </a:r>
          </a:p>
        </p:txBody>
      </p:sp>
      <p:sp>
        <p:nvSpPr>
          <p:cNvPr id="7" name="">
            <a:extLst xmlns:a="http://schemas.openxmlformats.org/drawingml/2006/main">
              <a:ext uri="{FF2B5EF4-FFF2-40B4-BE49-F238E27FC236}">
                <a16:creationId xmlns:a16="http://schemas.microsoft.com/office/drawing/2014/main" id="{F1763DBD-AB15-4F4E-BAA7-371CE4DF6E96}"/>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instructions, approved knowledge, tools, evaluations and a named owner.</a:t>
            </a:r>
          </a:p>
        </p:txBody>
      </p:sp>
      <p:sp>
        <p:nvSpPr>
          <p:cNvPr id="8" name="">
            <a:extLst xmlns:a="http://schemas.openxmlformats.org/drawingml/2006/main">
              <a:ext uri="{FF2B5EF4-FFF2-40B4-BE49-F238E27FC236}">
                <a16:creationId xmlns:a16="http://schemas.microsoft.com/office/drawing/2014/main" id="{251DA30B-E053-4A90-84FE-5203272F7B36}"/>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0A988A1-BC70-4E29-A7FF-9FC04E55FBC7}"/>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Action and control</a:t>
            </a:r>
          </a:p>
        </p:txBody>
      </p:sp>
      <p:sp>
        <p:nvSpPr>
          <p:cNvPr id="10" name="">
            <a:extLst xmlns:a="http://schemas.openxmlformats.org/drawingml/2006/main">
              <a:ext uri="{FF2B5EF4-FFF2-40B4-BE49-F238E27FC236}">
                <a16:creationId xmlns:a16="http://schemas.microsoft.com/office/drawing/2014/main" id="{9F7E9217-C94A-4BBC-85E7-85050D3ACA0B}"/>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Connect approved APIs and MCP tools with scoped access, policy checks and human approvals.</a:t>
            </a:r>
          </a:p>
        </p:txBody>
      </p:sp>
      <p:sp>
        <p:nvSpPr>
          <p:cNvPr id="11" name="">
            <a:extLst xmlns:a="http://schemas.openxmlformats.org/drawingml/2006/main">
              <a:ext uri="{FF2B5EF4-FFF2-40B4-BE49-F238E27FC236}">
                <a16:creationId xmlns:a16="http://schemas.microsoft.com/office/drawing/2014/main" id="{0919F095-CC38-4C2D-9C92-982457174CB6}"/>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8196B7C-7245-469D-BF50-0381D1523174}"/>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Operations</a:t>
            </a:r>
          </a:p>
        </p:txBody>
      </p:sp>
      <p:sp>
        <p:nvSpPr>
          <p:cNvPr id="13" name="">
            <a:extLst xmlns:a="http://schemas.openxmlformats.org/drawingml/2006/main">
              <a:ext uri="{FF2B5EF4-FFF2-40B4-BE49-F238E27FC236}">
                <a16:creationId xmlns:a16="http://schemas.microsoft.com/office/drawing/2014/main" id="{14F12947-87B5-4FD5-8643-94EAC93769F6}"/>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traces, evaluate outcomes, manage versions and suspend future actions when needed.</a:t>
            </a:r>
          </a:p>
        </p:txBody>
      </p:sp>
      <p:sp>
        <p:nvSpPr>
          <p:cNvPr id="14" name="">
            <a:extLst xmlns:a="http://schemas.openxmlformats.org/drawingml/2006/main">
              <a:ext uri="{FF2B5EF4-FFF2-40B4-BE49-F238E27FC236}">
                <a16:creationId xmlns:a16="http://schemas.microsoft.com/office/drawing/2014/main" id="{0B1DEA3B-5224-46AC-A725-F43B2B7463C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D33A05A9-9343-4A26-AB6F-69AF11BCE3E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00E46FB-CCB5-4656-903A-11232374DAB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A5A417B2-D3F2-4C09-895B-5A17E4FC19D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34</a:t>
            </a:r>
          </a:p>
        </p:txBody>
      </p:sp>
    </p:spTree>
    <p:extLst>
      <p:ext uri="{BB962C8B-B14F-4D97-AF65-F5344CB8AC3E}">
        <p14:creationId xmlns:p14="http://schemas.microsoft.com/office/powerpoint/2010/main" val="471101818"/>
      </p:ext>
    </p:extLst>
  </p:cSld>
</p:sld>
</file>

<file path=ppt/slides/slide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387bcf985495433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9310BFF-9C0C-458D-B4FF-44E0F199EB7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One agent. A solution pack. An application.</a:t>
            </a:r>
          </a:p>
        </p:txBody>
      </p:sp>
      <p:sp>
        <p:nvSpPr>
          <p:cNvPr id="3" name="">
            <a:extLst xmlns:a="http://schemas.openxmlformats.org/drawingml/2006/main">
              <a:ext uri="{FF2B5EF4-FFF2-40B4-BE49-F238E27FC236}">
                <a16:creationId xmlns:a16="http://schemas.microsoft.com/office/drawing/2014/main" id="{184E72A7-5D76-4F40-903E-3EF0660AD96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CF11842-16F3-423D-8362-FF2317DC0DD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Compose capabilities around a business outcome and a clear operating owner.</a:t>
            </a:r>
          </a:p>
        </p:txBody>
      </p:sp>
      <p:sp>
        <p:nvSpPr>
          <p:cNvPr id="5" name="">
            <a:extLst xmlns:a="http://schemas.openxmlformats.org/drawingml/2006/main">
              <a:ext uri="{FF2B5EF4-FFF2-40B4-BE49-F238E27FC236}">
                <a16:creationId xmlns:a16="http://schemas.microsoft.com/office/drawing/2014/main" id="{4E1CF808-AE07-414A-9ADD-4CEAD7F5D2C0}"/>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EAF8A00-3F62-4A81-8411-41C5F89F9493}"/>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0EA5E7B7-FC45-40B4-85EA-B107DA6A6D93}"/>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Single agent</a:t>
            </a:r>
          </a:p>
        </p:txBody>
      </p:sp>
      <p:sp>
        <p:nvSpPr>
          <p:cNvPr id="8" name="">
            <a:extLst xmlns:a="http://schemas.openxmlformats.org/drawingml/2006/main">
              <a:ext uri="{FF2B5EF4-FFF2-40B4-BE49-F238E27FC236}">
                <a16:creationId xmlns:a16="http://schemas.microsoft.com/office/drawing/2014/main" id="{F2CFAD2F-F9EB-47B4-89CC-754AA5A33F50}"/>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Product-content reviewer. One bounded task.</a:t>
            </a:r>
          </a:p>
        </p:txBody>
      </p:sp>
      <p:sp>
        <p:nvSpPr>
          <p:cNvPr id="9" name="">
            <a:extLst xmlns:a="http://schemas.openxmlformats.org/drawingml/2006/main">
              <a:ext uri="{FF2B5EF4-FFF2-40B4-BE49-F238E27FC236}">
                <a16:creationId xmlns:a16="http://schemas.microsoft.com/office/drawing/2014/main" id="{C413CF11-C804-4327-81AB-C5B46C99592B}"/>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811738F-3E7A-46BB-AFB0-873A255FDA99}"/>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C34EBBF4-B2CC-4ED6-84EE-6D4490AEE906}"/>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Solution pack</a:t>
            </a:r>
          </a:p>
        </p:txBody>
      </p:sp>
      <p:sp>
        <p:nvSpPr>
          <p:cNvPr id="12" name="">
            <a:extLst xmlns:a="http://schemas.openxmlformats.org/drawingml/2006/main">
              <a:ext uri="{FF2B5EF4-FFF2-40B4-BE49-F238E27FC236}">
                <a16:creationId xmlns:a16="http://schemas.microsoft.com/office/drawing/2014/main" id="{27E7AC8A-EB5E-4B3F-AA9F-220F819C236A}"/>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Several agents share workflow state and handoff rules.</a:t>
            </a:r>
          </a:p>
        </p:txBody>
      </p:sp>
      <p:sp>
        <p:nvSpPr>
          <p:cNvPr id="13" name="">
            <a:extLst xmlns:a="http://schemas.openxmlformats.org/drawingml/2006/main">
              <a:ext uri="{FF2B5EF4-FFF2-40B4-BE49-F238E27FC236}">
                <a16:creationId xmlns:a16="http://schemas.microsoft.com/office/drawing/2014/main" id="{DC746535-90CF-454A-8C36-B5D7EE5DD35C}"/>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FBE6077-6305-4805-AE6C-A4F148C67004}"/>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6F1AB1C4-BCB2-4EA0-B737-19A4F80B2409}"/>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Application</a:t>
            </a:r>
          </a:p>
        </p:txBody>
      </p:sp>
      <p:sp>
        <p:nvSpPr>
          <p:cNvPr id="16" name="">
            <a:extLst xmlns:a="http://schemas.openxmlformats.org/drawingml/2006/main">
              <a:ext uri="{FF2B5EF4-FFF2-40B4-BE49-F238E27FC236}">
                <a16:creationId xmlns:a16="http://schemas.microsoft.com/office/drawing/2014/main" id="{01411FF3-A42E-4F24-8864-20E3D98419C0}"/>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Package one or more packs with roles, forms and approvals.</a:t>
            </a:r>
          </a:p>
        </p:txBody>
      </p:sp>
      <p:sp>
        <p:nvSpPr>
          <p:cNvPr id="17" name="">
            <a:extLst xmlns:a="http://schemas.openxmlformats.org/drawingml/2006/main">
              <a:ext uri="{FF2B5EF4-FFF2-40B4-BE49-F238E27FC236}">
                <a16:creationId xmlns:a16="http://schemas.microsoft.com/office/drawing/2014/main" id="{BCCFB664-AA28-4151-85CB-435DD9A66F97}"/>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84E4C7EA-6F5C-4632-98D3-5BBD7599FEB8}"/>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187B5185-6FAA-4D75-AE11-0F3B37F44B0B}"/>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Enterprise rollout</a:t>
            </a:r>
          </a:p>
        </p:txBody>
      </p:sp>
      <p:sp>
        <p:nvSpPr>
          <p:cNvPr id="20" name="">
            <a:extLst xmlns:a="http://schemas.openxmlformats.org/drawingml/2006/main">
              <a:ext uri="{FF2B5EF4-FFF2-40B4-BE49-F238E27FC236}">
                <a16:creationId xmlns:a16="http://schemas.microsoft.com/office/drawing/2014/main" id="{3B8867EE-DD0B-484F-BF44-A3A86D29537C}"/>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Publish versions to permitted teams with monitoring.</a:t>
            </a:r>
          </a:p>
        </p:txBody>
      </p:sp>
      <p:sp>
        <p:nvSpPr>
          <p:cNvPr id="24" name="">
            <a:extLst xmlns:a="http://schemas.openxmlformats.org/drawingml/2006/main">
              <a:ext uri="{FF2B5EF4-FFF2-40B4-BE49-F238E27FC236}">
                <a16:creationId xmlns:a16="http://schemas.microsoft.com/office/drawing/2014/main" id="{38A859A6-D866-411B-BC7E-CCEDE467504F}"/>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Reusable capabilities do not remove the need to validate data, permissions and business rules.</a:t>
            </a:r>
          </a:p>
        </p:txBody>
      </p:sp>
      <p:sp>
        <p:nvSpPr>
          <p:cNvPr id="25" name="">
            <a:extLst xmlns:a="http://schemas.openxmlformats.org/drawingml/2006/main">
              <a:ext uri="{FF2B5EF4-FFF2-40B4-BE49-F238E27FC236}">
                <a16:creationId xmlns:a16="http://schemas.microsoft.com/office/drawing/2014/main" id="{B17F2641-8870-43AA-B890-002D6282B73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87F02101-A9A2-4E87-9D38-1D34CDE32F7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25B87D82-831C-4E71-A0DB-29771DDA5B0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10C17241-F8C7-4271-8EFC-A11BE9FCCB7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06 / 34</a:t>
            </a:r>
          </a:p>
        </p:txBody>
      </p:sp>
    </p:spTree>
    <p:extLst>
      <p:ext uri="{BB962C8B-B14F-4D97-AF65-F5344CB8AC3E}">
        <p14:creationId xmlns:p14="http://schemas.microsoft.com/office/powerpoint/2010/main" val="1619005718"/>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d1f14aa0f38420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3D06B02-69F1-45D5-83E1-BF233DF5FAF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Retail: business use cases 1/3</a:t>
            </a:r>
          </a:p>
        </p:txBody>
      </p:sp>
      <p:sp>
        <p:nvSpPr>
          <p:cNvPr id="3" name="">
            <a:extLst xmlns:a="http://schemas.openxmlformats.org/drawingml/2006/main">
              <a:ext uri="{FF2B5EF4-FFF2-40B4-BE49-F238E27FC236}">
                <a16:creationId xmlns:a16="http://schemas.microsoft.com/office/drawing/2014/main" id="{19A7F5AD-4C1B-46C8-B9F3-1817AFA9C65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7B13E64-C8F9-428F-8989-1293B958923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Catalog quality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Validate attributes against approved data</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Catalog defect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Order exceptions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Trace delayed or incomplete orders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Resolution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Returns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Prepare policy-consistent dispositions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Cost per resolved return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Supplier onboarding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Check document and attribute completeness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Time to usable catalog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410747FA-F620-4EEB-A25C-070E34707E4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6462626-ADA0-422D-B75A-79AF6BD5D2B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FF948EEF-7313-4173-8580-24015713041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AD3BD583-A6DB-4BDD-BA5F-9F0CC4B19A0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DF82A1C7-8774-4A90-A23E-994FCD768D8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34</a:t>
            </a:r>
          </a:p>
        </p:txBody>
      </p:sp>
    </p:spTree>
    <p:extLst>
      <p:ext uri="{BB962C8B-B14F-4D97-AF65-F5344CB8AC3E}">
        <p14:creationId xmlns:p14="http://schemas.microsoft.com/office/powerpoint/2010/main" val="1907821337"/>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eb242ea7b6743e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DBC003E-A46A-4BC8-BEEB-A269E615598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Retail: business use cases 2/3</a:t>
            </a:r>
          </a:p>
        </p:txBody>
      </p:sp>
      <p:sp>
        <p:nvSpPr>
          <p:cNvPr id="3" name="">
            <a:extLst xmlns:a="http://schemas.openxmlformats.org/drawingml/2006/main">
              <a:ext uri="{FF2B5EF4-FFF2-40B4-BE49-F238E27FC236}">
                <a16:creationId xmlns:a16="http://schemas.microsoft.com/office/drawing/2014/main" id="{97731257-BEF5-44B1-B577-3C42576C8186}"/>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E5948EB-CE9E-482D-8B08-D9EEE8474F5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Inventory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Investigate stock-data inconsistencies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Unresolved stock exceptions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Promotion checks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offers to commercial rules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Promotion defect 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Store knowledge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Answer staff questions from approved guides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Verified resolution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Customer care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Prepare grounded service responses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Repeat contact 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129BD464-8EAC-4237-8021-CB88C4460E4C}"/>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E3DA9AA-523F-489E-90B0-0D285ADF760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0CC79A85-3F64-4C59-9B2C-1AD7C627A2F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C3EDFAE0-6866-4CBF-9B04-401B79647EB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E549C6EC-85D4-4BE9-A4BF-62632EE8CE9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08 / 34</a:t>
            </a:r>
          </a:p>
        </p:txBody>
      </p:sp>
    </p:spTree>
    <p:extLst>
      <p:ext uri="{BB962C8B-B14F-4D97-AF65-F5344CB8AC3E}">
        <p14:creationId xmlns:p14="http://schemas.microsoft.com/office/powerpoint/2010/main" val="1218233010"/>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a83ff72bffd4ce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016DBC8-EFB2-4F76-A700-C854CAD6D59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Retail: business use cases 3/3</a:t>
            </a:r>
          </a:p>
        </p:txBody>
      </p:sp>
      <p:sp>
        <p:nvSpPr>
          <p:cNvPr id="3" name="">
            <a:extLst xmlns:a="http://schemas.openxmlformats.org/drawingml/2006/main">
              <a:ext uri="{FF2B5EF4-FFF2-40B4-BE49-F238E27FC236}">
                <a16:creationId xmlns:a16="http://schemas.microsoft.com/office/drawing/2014/main" id="{548DE910-EE84-4EEB-89C7-89F2A7CB7CD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FB5FE4E-86AA-4AFE-90C2-8F2BCB5CA5E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Invoice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Match supplier charges to receipt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Invoice exception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Recall coordination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Route approved product recall tasks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Completion evidence 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Demand commentary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Explain approved forecast changes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Planning review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Product localization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Draft localized content for review</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Content review turnaround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8F562DA5-DD9A-45DE-9B0E-9586D2343580}"/>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BD3FC36-B836-4227-B985-4A0E63B23B2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27366ACE-10AC-493D-9D47-D52B6F767BB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6D56891-DBEB-4753-8842-FB038482011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3FAF970A-07D1-4755-BC4C-B56E58B19E9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34</a:t>
            </a:r>
          </a:p>
        </p:txBody>
      </p:sp>
    </p:spTree>
    <p:extLst>
      <p:ext uri="{BB962C8B-B14F-4D97-AF65-F5344CB8AC3E}">
        <p14:creationId xmlns:p14="http://schemas.microsoft.com/office/powerpoint/2010/main" val="1350632402"/>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42103183290496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4F49E8A-24A3-46C5-BDB6-43364D85B8F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single agent with a clear job</a:t>
            </a:r>
          </a:p>
        </p:txBody>
      </p:sp>
      <p:sp>
        <p:nvSpPr>
          <p:cNvPr id="3" name="">
            <a:extLst xmlns:a="http://schemas.openxmlformats.org/drawingml/2006/main">
              <a:ext uri="{FF2B5EF4-FFF2-40B4-BE49-F238E27FC236}">
                <a16:creationId xmlns:a16="http://schemas.microsoft.com/office/drawing/2014/main" id="{8319CB64-FA32-41E7-BB19-62DF8E8CD05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E4E2CDE-814D-413B-B25D-1FCAFD60F6B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Product-content reviewer</a:t>
            </a:r>
          </a:p>
        </p:txBody>
      </p:sp>
      <p:sp>
        <p:nvSpPr>
          <p:cNvPr id="5" name="">
            <a:extLst xmlns:a="http://schemas.openxmlformats.org/drawingml/2006/main">
              <a:ext uri="{FF2B5EF4-FFF2-40B4-BE49-F238E27FC236}">
                <a16:creationId xmlns:a16="http://schemas.microsoft.com/office/drawing/2014/main" id="{732CE41B-B872-41F7-A6D5-B55942B1B771}"/>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DD827F5-8389-4DB9-8E63-49FC7907B18E}"/>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Input</a:t>
            </a:r>
          </a:p>
        </p:txBody>
      </p:sp>
      <p:sp>
        <p:nvSpPr>
          <p:cNvPr id="7" name="">
            <a:extLst xmlns:a="http://schemas.openxmlformats.org/drawingml/2006/main">
              <a:ext uri="{FF2B5EF4-FFF2-40B4-BE49-F238E27FC236}">
                <a16:creationId xmlns:a16="http://schemas.microsoft.com/office/drawing/2014/main" id="{F0766832-E0C1-477B-BF7D-DE29788C3635}"/>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Commerce · POS · inventory · ERP · service desk. Read only the records permitted for the task.</a:t>
            </a:r>
          </a:p>
        </p:txBody>
      </p:sp>
      <p:sp>
        <p:nvSpPr>
          <p:cNvPr id="8" name="">
            <a:extLst xmlns:a="http://schemas.openxmlformats.org/drawingml/2006/main">
              <a:ext uri="{FF2B5EF4-FFF2-40B4-BE49-F238E27FC236}">
                <a16:creationId xmlns:a16="http://schemas.microsoft.com/office/drawing/2014/main" id="{B3FB1CA8-BC2F-4905-B2F8-FA2C3C88B906}"/>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5CDC9929-20B4-4C5A-822A-9E262D5F4D76}"/>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Work</a:t>
            </a:r>
          </a:p>
        </p:txBody>
      </p:sp>
      <p:sp>
        <p:nvSpPr>
          <p:cNvPr id="10" name="">
            <a:extLst xmlns:a="http://schemas.openxmlformats.org/drawingml/2006/main">
              <a:ext uri="{FF2B5EF4-FFF2-40B4-BE49-F238E27FC236}">
                <a16:creationId xmlns:a16="http://schemas.microsoft.com/office/drawing/2014/main" id="{99C075F2-D644-4436-B77D-E8AF123399DF}"/>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catalog attributes against approved product data and identify missing or inconsistent facts.</a:t>
            </a:r>
          </a:p>
        </p:txBody>
      </p:sp>
      <p:sp>
        <p:nvSpPr>
          <p:cNvPr id="11" name="">
            <a:extLst xmlns:a="http://schemas.openxmlformats.org/drawingml/2006/main">
              <a:ext uri="{FF2B5EF4-FFF2-40B4-BE49-F238E27FC236}">
                <a16:creationId xmlns:a16="http://schemas.microsoft.com/office/drawing/2014/main" id="{BB83308E-EBF8-497B-AE5C-AA0B058E7C1B}"/>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DA3C19BF-327B-4640-B914-9141B8BE8FDC}"/>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Output</a:t>
            </a:r>
          </a:p>
        </p:txBody>
      </p:sp>
      <p:sp>
        <p:nvSpPr>
          <p:cNvPr id="13" name="">
            <a:extLst xmlns:a="http://schemas.openxmlformats.org/drawingml/2006/main">
              <a:ext uri="{FF2B5EF4-FFF2-40B4-BE49-F238E27FC236}">
                <a16:creationId xmlns:a16="http://schemas.microsoft.com/office/drawing/2014/main" id="{80C14100-739D-49DA-A94F-8C2EBB83D44B}"/>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sourced result, confidence limits, open questions and a clear next owner.</a:t>
            </a:r>
          </a:p>
        </p:txBody>
      </p:sp>
      <p:sp>
        <p:nvSpPr>
          <p:cNvPr id="14" name="">
            <a:extLst xmlns:a="http://schemas.openxmlformats.org/drawingml/2006/main">
              <a:ext uri="{FF2B5EF4-FFF2-40B4-BE49-F238E27FC236}">
                <a16:creationId xmlns:a16="http://schemas.microsoft.com/office/drawing/2014/main" id="{EE989856-C491-40D4-9800-606A2E6F606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C2A21FA9-898D-4412-99ED-597E58239C6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2324875-7AE3-43C5-BCF3-5CA1F938A1E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E30644DA-381A-4D37-9C27-437300C2285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34</a:t>
            </a:r>
          </a:p>
        </p:txBody>
      </p:sp>
    </p:spTree>
    <p:extLst>
      <p:ext uri="{BB962C8B-B14F-4D97-AF65-F5344CB8AC3E}">
        <p14:creationId xmlns:p14="http://schemas.microsoft.com/office/powerpoint/2010/main" val="586184053"/>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42f5544ad194c6a"/>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5A81F6B-93D5-409A-AE32-4BA7A7D118F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Evidence before action</a:t>
            </a:r>
          </a:p>
        </p:txBody>
      </p:sp>
      <p:sp>
        <p:nvSpPr>
          <p:cNvPr id="3" name="">
            <a:extLst xmlns:a="http://schemas.openxmlformats.org/drawingml/2006/main">
              <a:ext uri="{FF2B5EF4-FFF2-40B4-BE49-F238E27FC236}">
                <a16:creationId xmlns:a16="http://schemas.microsoft.com/office/drawing/2014/main" id="{A9344331-F10B-433E-83FB-6741DF6202B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EB9D208-7745-4BC4-AC65-5E06C637439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Design the smallest useful permission boundary.</a:t>
            </a:r>
          </a:p>
        </p:txBody>
      </p:sp>
      <p:sp>
        <p:nvSpPr>
          <p:cNvPr id="5" name="">
            <a:extLst xmlns:a="http://schemas.openxmlformats.org/drawingml/2006/main">
              <a:ext uri="{FF2B5EF4-FFF2-40B4-BE49-F238E27FC236}">
                <a16:creationId xmlns:a16="http://schemas.microsoft.com/office/drawing/2014/main" id="{776F9B05-29F4-4616-9CD9-E6DEE34FC42D}"/>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929DF54-E8CC-47E4-B3D2-826EEEB5B7DD}"/>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Read</a:t>
            </a:r>
          </a:p>
        </p:txBody>
      </p:sp>
      <p:sp>
        <p:nvSpPr>
          <p:cNvPr id="7" name="">
            <a:extLst xmlns:a="http://schemas.openxmlformats.org/drawingml/2006/main">
              <a:ext uri="{FF2B5EF4-FFF2-40B4-BE49-F238E27FC236}">
                <a16:creationId xmlns:a16="http://schemas.microsoft.com/office/drawing/2014/main" id="{62923425-0056-4ADD-B4B1-D6E0D3029C2B}"/>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Retrieve scoped records. Treat documents and external tool output as untrusted content.</a:t>
            </a:r>
          </a:p>
        </p:txBody>
      </p:sp>
      <p:sp>
        <p:nvSpPr>
          <p:cNvPr id="8" name="">
            <a:extLst xmlns:a="http://schemas.openxmlformats.org/drawingml/2006/main">
              <a:ext uri="{FF2B5EF4-FFF2-40B4-BE49-F238E27FC236}">
                <a16:creationId xmlns:a16="http://schemas.microsoft.com/office/drawing/2014/main" id="{CD2CA0A9-476B-4AE9-81FE-91BAD1C35C3D}"/>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257BD66-DE35-4AEB-95F1-25A2AE4B685D}"/>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Prepare</a:t>
            </a:r>
          </a:p>
        </p:txBody>
      </p:sp>
      <p:sp>
        <p:nvSpPr>
          <p:cNvPr id="10" name="">
            <a:extLst xmlns:a="http://schemas.openxmlformats.org/drawingml/2006/main">
              <a:ext uri="{FF2B5EF4-FFF2-40B4-BE49-F238E27FC236}">
                <a16:creationId xmlns:a16="http://schemas.microsoft.com/office/drawing/2014/main" id="{8470BB01-66A0-41EB-966B-32632577EE23}"/>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Create a proposed action and show the evidence, changes and business reason.</a:t>
            </a:r>
          </a:p>
        </p:txBody>
      </p:sp>
      <p:sp>
        <p:nvSpPr>
          <p:cNvPr id="11" name="">
            <a:extLst xmlns:a="http://schemas.openxmlformats.org/drawingml/2006/main">
              <a:ext uri="{FF2B5EF4-FFF2-40B4-BE49-F238E27FC236}">
                <a16:creationId xmlns:a16="http://schemas.microsoft.com/office/drawing/2014/main" id="{21560CE2-B48D-44CA-8F64-2FF2F51B3645}"/>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8C461B7-3856-4D3A-826F-518A2910E321}"/>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Commit</a:t>
            </a:r>
          </a:p>
        </p:txBody>
      </p:sp>
      <p:sp>
        <p:nvSpPr>
          <p:cNvPr id="13" name="">
            <a:extLst xmlns:a="http://schemas.openxmlformats.org/drawingml/2006/main">
              <a:ext uri="{FF2B5EF4-FFF2-40B4-BE49-F238E27FC236}">
                <a16:creationId xmlns:a16="http://schemas.microsoft.com/office/drawing/2014/main" id="{9FFA6F2B-AB91-4405-B5E4-DAC2257FD00A}"/>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authority and approvals again at execution. Return the system receipt.</a:t>
            </a:r>
          </a:p>
        </p:txBody>
      </p:sp>
      <p:sp>
        <p:nvSpPr>
          <p:cNvPr id="14" name="">
            <a:extLst xmlns:a="http://schemas.openxmlformats.org/drawingml/2006/main">
              <a:ext uri="{FF2B5EF4-FFF2-40B4-BE49-F238E27FC236}">
                <a16:creationId xmlns:a16="http://schemas.microsoft.com/office/drawing/2014/main" id="{CD213096-8C76-4780-B93A-1666CF04B60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9EFF49E8-8DE0-465E-A6AC-EB764DA8009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30D4C74-6113-4603-BEB1-18B477DFFF5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A1618530-0C97-432F-B215-C5A7B338600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34</a:t>
            </a:r>
          </a:p>
        </p:txBody>
      </p:sp>
    </p:spTree>
    <p:extLst>
      <p:ext uri="{BB962C8B-B14F-4D97-AF65-F5344CB8AC3E}">
        <p14:creationId xmlns:p14="http://schemas.microsoft.com/office/powerpoint/2010/main" val="1166821999"/>
      </p:ext>
    </p:extLst>
  </p:cSld>
</p:sld>
</file>

<file path=ppt/slides/slide1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a0c41011b9f4fa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1530BEF-7A71-469A-8A9B-21AF6824F2B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Order resolution workspace</a:t>
            </a:r>
          </a:p>
        </p:txBody>
      </p:sp>
      <p:sp>
        <p:nvSpPr>
          <p:cNvPr id="3" name="">
            <a:extLst xmlns:a="http://schemas.openxmlformats.org/drawingml/2006/main">
              <a:ext uri="{FF2B5EF4-FFF2-40B4-BE49-F238E27FC236}">
                <a16:creationId xmlns:a16="http://schemas.microsoft.com/office/drawing/2014/main" id="{7A7668E4-F456-4AAE-86D6-0B713280BFC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CBE0559-ADEB-4137-A1B5-EB5CBEE29E6D}"/>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DB4C640C-EF80-4303-A933-D2CC7CFEF77D}"/>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A869EDB-4D43-4EC0-BC5F-86EA97DFD6AF}"/>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10ACFFCF-ECE2-429F-A8CD-0BFD58D58F71}"/>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Identity service</a:t>
            </a:r>
          </a:p>
        </p:txBody>
      </p:sp>
      <p:sp>
        <p:nvSpPr>
          <p:cNvPr id="8" name="">
            <a:extLst xmlns:a="http://schemas.openxmlformats.org/drawingml/2006/main">
              <a:ext uri="{FF2B5EF4-FFF2-40B4-BE49-F238E27FC236}">
                <a16:creationId xmlns:a16="http://schemas.microsoft.com/office/drawing/2014/main" id="{55DC4B8E-3D0D-4572-8B2C-A7F1AD131384}"/>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Verify customer and order entitlement.</a:t>
            </a:r>
          </a:p>
        </p:txBody>
      </p:sp>
      <p:sp>
        <p:nvSpPr>
          <p:cNvPr id="9" name="">
            <a:extLst xmlns:a="http://schemas.openxmlformats.org/drawingml/2006/main">
              <a:ext uri="{FF2B5EF4-FFF2-40B4-BE49-F238E27FC236}">
                <a16:creationId xmlns:a16="http://schemas.microsoft.com/office/drawing/2014/main" id="{CBDC1A22-589C-45DE-A368-8894BEE7301C}"/>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55BC42B-C3A3-458E-9EA7-7534DA25AB85}"/>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9D0E7A7B-83FD-4820-83FB-34D8CF31B7C2}"/>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Order agent</a:t>
            </a:r>
          </a:p>
        </p:txBody>
      </p:sp>
      <p:sp>
        <p:nvSpPr>
          <p:cNvPr id="12" name="">
            <a:extLst xmlns:a="http://schemas.openxmlformats.org/drawingml/2006/main">
              <a:ext uri="{FF2B5EF4-FFF2-40B4-BE49-F238E27FC236}">
                <a16:creationId xmlns:a16="http://schemas.microsoft.com/office/drawing/2014/main" id="{BC2C1A09-A15C-4958-A885-7DAC67C4D928}"/>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Read fulfillment and carrier evidence.</a:t>
            </a:r>
          </a:p>
        </p:txBody>
      </p:sp>
      <p:sp>
        <p:nvSpPr>
          <p:cNvPr id="13" name="">
            <a:extLst xmlns:a="http://schemas.openxmlformats.org/drawingml/2006/main">
              <a:ext uri="{FF2B5EF4-FFF2-40B4-BE49-F238E27FC236}">
                <a16:creationId xmlns:a16="http://schemas.microsoft.com/office/drawing/2014/main" id="{11E1114B-51E7-4E3B-8177-0CD452C582CA}"/>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7EEA197-7558-4306-8D32-A139EE488060}"/>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AB02D343-3508-48B6-898C-D29F82C1FA75}"/>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Resolution agent</a:t>
            </a:r>
          </a:p>
        </p:txBody>
      </p:sp>
      <p:sp>
        <p:nvSpPr>
          <p:cNvPr id="16" name="">
            <a:extLst xmlns:a="http://schemas.openxmlformats.org/drawingml/2006/main">
              <a:ext uri="{FF2B5EF4-FFF2-40B4-BE49-F238E27FC236}">
                <a16:creationId xmlns:a16="http://schemas.microsoft.com/office/drawing/2014/main" id="{FFC7DBAA-A85D-4D97-9660-62EFF87EE441}"/>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Prepare options within service policy.</a:t>
            </a:r>
          </a:p>
        </p:txBody>
      </p:sp>
      <p:sp>
        <p:nvSpPr>
          <p:cNvPr id="17" name="">
            <a:extLst xmlns:a="http://schemas.openxmlformats.org/drawingml/2006/main">
              <a:ext uri="{FF2B5EF4-FFF2-40B4-BE49-F238E27FC236}">
                <a16:creationId xmlns:a16="http://schemas.microsoft.com/office/drawing/2014/main" id="{4F99DC4F-933B-4C93-A481-A3CD5D542D95}"/>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8589E65-FABD-41A5-9D70-E59C6FAE6F78}"/>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53CDAFB1-6F18-4E37-A4CA-E735D77DC5E2}"/>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Service owner</a:t>
            </a:r>
          </a:p>
        </p:txBody>
      </p:sp>
      <p:sp>
        <p:nvSpPr>
          <p:cNvPr id="20" name="">
            <a:extLst xmlns:a="http://schemas.openxmlformats.org/drawingml/2006/main">
              <a:ext uri="{FF2B5EF4-FFF2-40B4-BE49-F238E27FC236}">
                <a16:creationId xmlns:a16="http://schemas.microsoft.com/office/drawing/2014/main" id="{26A2B20F-69C2-498E-9A31-E333A2DF09C7}"/>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Agent or human confirms permitted action.</a:t>
            </a:r>
          </a:p>
        </p:txBody>
      </p:sp>
      <p:sp>
        <p:nvSpPr>
          <p:cNvPr id="24" name="">
            <a:extLst xmlns:a="http://schemas.openxmlformats.org/drawingml/2006/main">
              <a:ext uri="{FF2B5EF4-FFF2-40B4-BE49-F238E27FC236}">
                <a16:creationId xmlns:a16="http://schemas.microsoft.com/office/drawing/2014/main" id="{8F5CED93-F21A-47B7-A648-1E48BD4BA96D}"/>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B740459A-4D38-4950-98AC-A51759C35DF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EF7BB452-39D4-4AD4-AD80-DF14FB7A6BB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77F0183D-27FC-487F-989C-7565F9B4CA9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E25ED7D8-1408-4D4C-8DC7-908A249EC30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12 / 34</a:t>
            </a:r>
          </a:p>
        </p:txBody>
      </p:sp>
    </p:spTree>
    <p:extLst>
      <p:ext uri="{BB962C8B-B14F-4D97-AF65-F5344CB8AC3E}">
        <p14:creationId xmlns:p14="http://schemas.microsoft.com/office/powerpoint/2010/main" val="1218418015"/>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4488b96f8ae4f3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90FF399-C776-432B-AEB0-99DE38B03A1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Order resolution workspace: decisions and value</a:t>
            </a:r>
          </a:p>
        </p:txBody>
      </p:sp>
      <p:sp>
        <p:nvSpPr>
          <p:cNvPr id="3" name="">
            <a:extLst xmlns:a="http://schemas.openxmlformats.org/drawingml/2006/main">
              <a:ext uri="{FF2B5EF4-FFF2-40B4-BE49-F238E27FC236}">
                <a16:creationId xmlns:a16="http://schemas.microsoft.com/office/drawing/2014/main" id="{E15119AE-0FF4-400F-AC60-686696E3DB5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9A959C8-9A6D-4C4F-86E6-A866810DBEC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CB752DCF-E57B-4DFB-B65E-393AE698983E}"/>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EDE1448-EABD-4052-8DDB-70E0220E3127}"/>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6D40BA5D-3556-4860-877F-D86B3DA9FC9C}"/>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Order, inventory and delivery events. Preserve source versions and timestamps.</a:t>
            </a:r>
          </a:p>
        </p:txBody>
      </p:sp>
      <p:sp>
        <p:nvSpPr>
          <p:cNvPr id="8" name="">
            <a:extLst xmlns:a="http://schemas.openxmlformats.org/drawingml/2006/main">
              <a:ext uri="{FF2B5EF4-FFF2-40B4-BE49-F238E27FC236}">
                <a16:creationId xmlns:a16="http://schemas.microsoft.com/office/drawing/2014/main" id="{B3268F9A-5D9E-4F68-AA14-85E41F58FF7A}"/>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01080C5-5F71-4915-B012-5AD6C641EFB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11E667EC-990D-46AE-A60B-B27470C73E61}"/>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Resolution proposal and tracked customer update. Attach outstanding issues and approval history.</a:t>
            </a:r>
          </a:p>
        </p:txBody>
      </p:sp>
      <p:sp>
        <p:nvSpPr>
          <p:cNvPr id="11" name="">
            <a:extLst xmlns:a="http://schemas.openxmlformats.org/drawingml/2006/main">
              <a:ext uri="{FF2B5EF4-FFF2-40B4-BE49-F238E27FC236}">
                <a16:creationId xmlns:a16="http://schemas.microsoft.com/office/drawing/2014/main" id="{E92E55A2-017B-45E5-9985-9A1BC826957A}"/>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6664BC7-0310-4F91-81E4-BC458A751AFD}"/>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8DA8BCAF-436D-421F-8231-348BFCB7355E}"/>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High-value refunds and policy exceptions require approval; prevent duplicate refunds.</a:t>
            </a:r>
          </a:p>
        </p:txBody>
      </p:sp>
      <p:sp>
        <p:nvSpPr>
          <p:cNvPr id="14" name="">
            <a:extLst xmlns:a="http://schemas.openxmlformats.org/drawingml/2006/main">
              <a:ext uri="{FF2B5EF4-FFF2-40B4-BE49-F238E27FC236}">
                <a16:creationId xmlns:a16="http://schemas.microsoft.com/office/drawing/2014/main" id="{23A63059-F21C-421D-B6D8-A0CC7AE2B5C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F7B49E1E-4C32-45CF-AC84-B936CA9FEDE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9ECEA1EA-3E73-44E0-88A3-13B97C50DCB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AC8C0364-4EAD-4F4D-A78C-427DD97B215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34</a:t>
            </a:r>
          </a:p>
        </p:txBody>
      </p:sp>
    </p:spTree>
    <p:extLst>
      <p:ext uri="{BB962C8B-B14F-4D97-AF65-F5344CB8AC3E}">
        <p14:creationId xmlns:p14="http://schemas.microsoft.com/office/powerpoint/2010/main" val="2049162733"/>
      </p:ext>
    </p:extLst>
  </p:cSld>
</p:sld>
</file>

<file path=ppt/slides/slide1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386ab9e12354421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9C34264-4CC0-46B5-8EC6-73E0529726F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Product launch workspace</a:t>
            </a:r>
          </a:p>
        </p:txBody>
      </p:sp>
      <p:sp>
        <p:nvSpPr>
          <p:cNvPr id="3" name="">
            <a:extLst xmlns:a="http://schemas.openxmlformats.org/drawingml/2006/main">
              <a:ext uri="{FF2B5EF4-FFF2-40B4-BE49-F238E27FC236}">
                <a16:creationId xmlns:a16="http://schemas.microsoft.com/office/drawing/2014/main" id="{4435E333-C03B-429A-86DD-4404B718001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B87BE76-6B99-4811-9928-2647DCCF777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F9B4B5C9-638C-4DAA-844A-A0B013528978}"/>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139A3C7-8AAC-4B6D-BAC9-3758C94FE703}"/>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1CE6FBE9-FD11-42B3-8AEB-814417DF6523}"/>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Supplier agent</a:t>
            </a:r>
          </a:p>
        </p:txBody>
      </p:sp>
      <p:sp>
        <p:nvSpPr>
          <p:cNvPr id="8" name="">
            <a:extLst xmlns:a="http://schemas.openxmlformats.org/drawingml/2006/main">
              <a:ext uri="{FF2B5EF4-FFF2-40B4-BE49-F238E27FC236}">
                <a16:creationId xmlns:a16="http://schemas.microsoft.com/office/drawing/2014/main" id="{D6FD98BE-49E7-4DFD-90DD-BF942A4554B5}"/>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Collect supplier facts and media rights.</a:t>
            </a:r>
          </a:p>
        </p:txBody>
      </p:sp>
      <p:sp>
        <p:nvSpPr>
          <p:cNvPr id="9" name="">
            <a:extLst xmlns:a="http://schemas.openxmlformats.org/drawingml/2006/main">
              <a:ext uri="{FF2B5EF4-FFF2-40B4-BE49-F238E27FC236}">
                <a16:creationId xmlns:a16="http://schemas.microsoft.com/office/drawing/2014/main" id="{E4C2A5F1-07A1-40A9-AA20-A4AB2BBF47EF}"/>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A36DAE1-7964-4342-9021-8E964B183008}"/>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242A9643-DBB7-4D22-A94A-381B9CE5D9B6}"/>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Catalog agent</a:t>
            </a:r>
          </a:p>
        </p:txBody>
      </p:sp>
      <p:sp>
        <p:nvSpPr>
          <p:cNvPr id="12" name="">
            <a:extLst xmlns:a="http://schemas.openxmlformats.org/drawingml/2006/main">
              <a:ext uri="{FF2B5EF4-FFF2-40B4-BE49-F238E27FC236}">
                <a16:creationId xmlns:a16="http://schemas.microsoft.com/office/drawing/2014/main" id="{1438C77C-12E5-49A5-B1CE-CD37A6E7BC91}"/>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Check identifiers and mandatory fields.</a:t>
            </a:r>
          </a:p>
        </p:txBody>
      </p:sp>
      <p:sp>
        <p:nvSpPr>
          <p:cNvPr id="13" name="">
            <a:extLst xmlns:a="http://schemas.openxmlformats.org/drawingml/2006/main">
              <a:ext uri="{FF2B5EF4-FFF2-40B4-BE49-F238E27FC236}">
                <a16:creationId xmlns:a16="http://schemas.microsoft.com/office/drawing/2014/main" id="{55834385-FA80-4231-B5BC-713D2AF2BAD5}"/>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1AAFDA9-0598-4D67-8543-30287D1791B0}"/>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5E35E42E-F67B-48A3-A9A2-BEF31EA6F36C}"/>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Content agent</a:t>
            </a:r>
          </a:p>
        </p:txBody>
      </p:sp>
      <p:sp>
        <p:nvSpPr>
          <p:cNvPr id="16" name="">
            <a:extLst xmlns:a="http://schemas.openxmlformats.org/drawingml/2006/main">
              <a:ext uri="{FF2B5EF4-FFF2-40B4-BE49-F238E27FC236}">
                <a16:creationId xmlns:a16="http://schemas.microsoft.com/office/drawing/2014/main" id="{45CBF3F3-3828-4053-8946-4C39613D6323}"/>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Draft grounded descriptions and translations.</a:t>
            </a:r>
          </a:p>
        </p:txBody>
      </p:sp>
      <p:sp>
        <p:nvSpPr>
          <p:cNvPr id="17" name="">
            <a:extLst xmlns:a="http://schemas.openxmlformats.org/drawingml/2006/main">
              <a:ext uri="{FF2B5EF4-FFF2-40B4-BE49-F238E27FC236}">
                <a16:creationId xmlns:a16="http://schemas.microsoft.com/office/drawing/2014/main" id="{8C296620-C1BB-4FD0-8DAA-85707F7221A6}"/>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412A2C5-34E3-4416-9B9D-B300F10E713E}"/>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53C3195E-AEA2-4CD3-A36A-2C44EFA08EA9}"/>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Merchandiser</a:t>
            </a:r>
          </a:p>
        </p:txBody>
      </p:sp>
      <p:sp>
        <p:nvSpPr>
          <p:cNvPr id="20" name="">
            <a:extLst xmlns:a="http://schemas.openxmlformats.org/drawingml/2006/main">
              <a:ext uri="{FF2B5EF4-FFF2-40B4-BE49-F238E27FC236}">
                <a16:creationId xmlns:a16="http://schemas.microsoft.com/office/drawing/2014/main" id="{4277EBF4-BDF7-4561-86AA-D501BC65C72E}"/>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Merchandiser approves publication.</a:t>
            </a:r>
          </a:p>
        </p:txBody>
      </p:sp>
      <p:sp>
        <p:nvSpPr>
          <p:cNvPr id="24" name="">
            <a:extLst xmlns:a="http://schemas.openxmlformats.org/drawingml/2006/main">
              <a:ext uri="{FF2B5EF4-FFF2-40B4-BE49-F238E27FC236}">
                <a16:creationId xmlns:a16="http://schemas.microsoft.com/office/drawing/2014/main" id="{C3CEB9FB-0C63-4F9B-BCCE-CE5E8F95BBA3}"/>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1CCEC67E-DCFB-40E6-AEC2-8FE67CB2F30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1BEC302A-40E0-494A-BA15-8579B443F88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D060D9A6-30C1-4538-8868-9345C6BDF6B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1A3688FD-43DF-42AC-AF6E-BD1895A7790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14 / 34</a:t>
            </a:r>
          </a:p>
        </p:txBody>
      </p:sp>
    </p:spTree>
    <p:extLst>
      <p:ext uri="{BB962C8B-B14F-4D97-AF65-F5344CB8AC3E}">
        <p14:creationId xmlns:p14="http://schemas.microsoft.com/office/powerpoint/2010/main" val="1706469293"/>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83b5ac286ce4be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498F1D4-97A0-400C-83D2-5FA0A0E80EC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Product launch workspace: decisions and value</a:t>
            </a:r>
          </a:p>
        </p:txBody>
      </p:sp>
      <p:sp>
        <p:nvSpPr>
          <p:cNvPr id="3" name="">
            <a:extLst xmlns:a="http://schemas.openxmlformats.org/drawingml/2006/main">
              <a:ext uri="{FF2B5EF4-FFF2-40B4-BE49-F238E27FC236}">
                <a16:creationId xmlns:a16="http://schemas.microsoft.com/office/drawing/2014/main" id="{696917E4-0C77-4CEA-9A66-D8825FD34A5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323ED90-698A-4A74-BB70-5DAD50B6CDF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B7E53293-ED7C-41CE-B786-3333F4F520C2}"/>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6118E93-39A8-4C35-8177-0E17BCBFD971}"/>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F53FDF34-A4E9-4B7F-AA57-A000264A743E}"/>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Supplier attributes and product master data. Preserve source versions and timestamps.</a:t>
            </a:r>
          </a:p>
        </p:txBody>
      </p:sp>
      <p:sp>
        <p:nvSpPr>
          <p:cNvPr id="8" name="">
            <a:extLst xmlns:a="http://schemas.openxmlformats.org/drawingml/2006/main">
              <a:ext uri="{FF2B5EF4-FFF2-40B4-BE49-F238E27FC236}">
                <a16:creationId xmlns:a16="http://schemas.microsoft.com/office/drawing/2014/main" id="{F26F49E9-7EE2-46C5-A911-4965049A63A6}"/>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51AFE95-CA5B-420D-9ACA-37A665907EE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1AE3DDFA-53A8-4DA2-BDE2-5D98E201C11B}"/>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Validated catalog record and publication evidence. Attach outstanding issues and approval history.</a:t>
            </a:r>
          </a:p>
        </p:txBody>
      </p:sp>
      <p:sp>
        <p:nvSpPr>
          <p:cNvPr id="11" name="">
            <a:extLst xmlns:a="http://schemas.openxmlformats.org/drawingml/2006/main">
              <a:ext uri="{FF2B5EF4-FFF2-40B4-BE49-F238E27FC236}">
                <a16:creationId xmlns:a16="http://schemas.microsoft.com/office/drawing/2014/main" id="{B875F975-2383-4A47-917C-697D2D33DC36}"/>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F4449A6-6854-4BB9-A0B5-9D2EE8621948}"/>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FDA30FB5-950B-41A5-83F9-161ACFFE9823}"/>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No invented safety or sustainability claims; preserve authoritative product facts.</a:t>
            </a:r>
          </a:p>
        </p:txBody>
      </p:sp>
      <p:sp>
        <p:nvSpPr>
          <p:cNvPr id="14" name="">
            <a:extLst xmlns:a="http://schemas.openxmlformats.org/drawingml/2006/main">
              <a:ext uri="{FF2B5EF4-FFF2-40B4-BE49-F238E27FC236}">
                <a16:creationId xmlns:a16="http://schemas.microsoft.com/office/drawing/2014/main" id="{880E3BC1-9220-46D7-B388-10BA1255662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C87F365B-79C2-480C-A17C-7846D78D731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A0497BE-C71B-497E-9C08-EDD50FF4987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E963799C-A23A-479C-AA4A-8842E5B51D5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34</a:t>
            </a:r>
          </a:p>
        </p:txBody>
      </p:sp>
    </p:spTree>
    <p:extLst>
      <p:ext uri="{BB962C8B-B14F-4D97-AF65-F5344CB8AC3E}">
        <p14:creationId xmlns:p14="http://schemas.microsoft.com/office/powerpoint/2010/main" val="1404540823"/>
      </p:ext>
    </p:extLst>
  </p:cSld>
</p:sld>
</file>

<file path=ppt/slides/slide1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667e8b18365409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CA30179-D938-417F-B34E-E5E09EF2978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Returns operations workspace</a:t>
            </a:r>
          </a:p>
        </p:txBody>
      </p:sp>
      <p:sp>
        <p:nvSpPr>
          <p:cNvPr id="3" name="">
            <a:extLst xmlns:a="http://schemas.openxmlformats.org/drawingml/2006/main">
              <a:ext uri="{FF2B5EF4-FFF2-40B4-BE49-F238E27FC236}">
                <a16:creationId xmlns:a16="http://schemas.microsoft.com/office/drawing/2014/main" id="{41AE5F1F-D362-4849-A387-35CF08F1BA7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8A2B113-9FDB-4723-848F-9C44B255E1A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83ABD699-C5F3-45F5-BA8A-B228C99201D3}"/>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96B6345-8AA3-4C57-8527-CFD9F5A11A43}"/>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A901D608-908E-4DDF-985E-78E36D9BC6F6}"/>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Eligibility agent</a:t>
            </a:r>
          </a:p>
        </p:txBody>
      </p:sp>
      <p:sp>
        <p:nvSpPr>
          <p:cNvPr id="8" name="">
            <a:extLst xmlns:a="http://schemas.openxmlformats.org/drawingml/2006/main">
              <a:ext uri="{FF2B5EF4-FFF2-40B4-BE49-F238E27FC236}">
                <a16:creationId xmlns:a16="http://schemas.microsoft.com/office/drawing/2014/main" id="{FDDE7E96-9CBA-4461-9A51-4BAE97B88E51}"/>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Check purchase and policy eligibility.</a:t>
            </a:r>
          </a:p>
        </p:txBody>
      </p:sp>
      <p:sp>
        <p:nvSpPr>
          <p:cNvPr id="9" name="">
            <a:extLst xmlns:a="http://schemas.openxmlformats.org/drawingml/2006/main">
              <a:ext uri="{FF2B5EF4-FFF2-40B4-BE49-F238E27FC236}">
                <a16:creationId xmlns:a16="http://schemas.microsoft.com/office/drawing/2014/main" id="{E457EF84-522D-480B-B8FB-982BB3ED20BB}"/>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E034D16-F310-4FFC-8B83-631041C93007}"/>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CC1B232C-76E9-4E8D-8488-253D0038D1C3}"/>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Evidence agent</a:t>
            </a:r>
          </a:p>
        </p:txBody>
      </p:sp>
      <p:sp>
        <p:nvSpPr>
          <p:cNvPr id="12" name="">
            <a:extLst xmlns:a="http://schemas.openxmlformats.org/drawingml/2006/main">
              <a:ext uri="{FF2B5EF4-FFF2-40B4-BE49-F238E27FC236}">
                <a16:creationId xmlns:a16="http://schemas.microsoft.com/office/drawing/2014/main" id="{6071A70E-AAE9-4EBF-ACCB-561819257A95}"/>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Review submitted evidence and known facts.</a:t>
            </a:r>
          </a:p>
        </p:txBody>
      </p:sp>
      <p:sp>
        <p:nvSpPr>
          <p:cNvPr id="13" name="">
            <a:extLst xmlns:a="http://schemas.openxmlformats.org/drawingml/2006/main">
              <a:ext uri="{FF2B5EF4-FFF2-40B4-BE49-F238E27FC236}">
                <a16:creationId xmlns:a16="http://schemas.microsoft.com/office/drawing/2014/main" id="{7622F4D3-753E-4506-AB2D-E7A8C4AD9F25}"/>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C695B6C-994A-44BE-B0AD-A0D0607544EB}"/>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2A35615-211B-4D00-9456-3417FDF29E76}"/>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Routing agent</a:t>
            </a:r>
          </a:p>
        </p:txBody>
      </p:sp>
      <p:sp>
        <p:nvSpPr>
          <p:cNvPr id="16" name="">
            <a:extLst xmlns:a="http://schemas.openxmlformats.org/drawingml/2006/main">
              <a:ext uri="{FF2B5EF4-FFF2-40B4-BE49-F238E27FC236}">
                <a16:creationId xmlns:a16="http://schemas.microsoft.com/office/drawing/2014/main" id="{A57AF1D2-7E55-493C-89C3-3C88FC8813AC}"/>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Propose exchange, inspection or exception.</a:t>
            </a:r>
          </a:p>
        </p:txBody>
      </p:sp>
      <p:sp>
        <p:nvSpPr>
          <p:cNvPr id="17" name="">
            <a:extLst xmlns:a="http://schemas.openxmlformats.org/drawingml/2006/main">
              <a:ext uri="{FF2B5EF4-FFF2-40B4-BE49-F238E27FC236}">
                <a16:creationId xmlns:a16="http://schemas.microsoft.com/office/drawing/2014/main" id="{EE8B9E8C-314B-4658-A16E-D411C18DC58E}"/>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B2C18CE-A3A1-4786-8AA6-472025690972}"/>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021911F1-9158-4ACA-9EAC-E33918BFDC83}"/>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Returns owner</a:t>
            </a:r>
          </a:p>
        </p:txBody>
      </p:sp>
      <p:sp>
        <p:nvSpPr>
          <p:cNvPr id="20" name="">
            <a:extLst xmlns:a="http://schemas.openxmlformats.org/drawingml/2006/main">
              <a:ext uri="{FF2B5EF4-FFF2-40B4-BE49-F238E27FC236}">
                <a16:creationId xmlns:a16="http://schemas.microsoft.com/office/drawing/2014/main" id="{B3B13398-7030-4762-9D36-A66DE206B8B2}"/>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Authorize refund or other resolution.</a:t>
            </a:r>
          </a:p>
        </p:txBody>
      </p:sp>
      <p:sp>
        <p:nvSpPr>
          <p:cNvPr id="24" name="">
            <a:extLst xmlns:a="http://schemas.openxmlformats.org/drawingml/2006/main">
              <a:ext uri="{FF2B5EF4-FFF2-40B4-BE49-F238E27FC236}">
                <a16:creationId xmlns:a16="http://schemas.microsoft.com/office/drawing/2014/main" id="{EF88E717-E6E2-4616-8CA9-0E11FA143E3F}"/>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539635CC-667D-4D92-89DE-A0B2219F4F3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3385FA12-FABF-4A54-83C4-1A310DE3010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43D636F2-B09A-4C93-82CC-B927D98D9DF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A93AE4ED-1BA5-4B48-AB21-495FC50541A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16 / 34</a:t>
            </a:r>
          </a:p>
        </p:txBody>
      </p:sp>
    </p:spTree>
    <p:extLst>
      <p:ext uri="{BB962C8B-B14F-4D97-AF65-F5344CB8AC3E}">
        <p14:creationId xmlns:p14="http://schemas.microsoft.com/office/powerpoint/2010/main" val="2146311549"/>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a14f51fe4794e0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0FF0FE4-2753-4B01-9DFE-09B7D3ED7CE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Returns operations workspace: decisions and value</a:t>
            </a:r>
          </a:p>
        </p:txBody>
      </p:sp>
      <p:sp>
        <p:nvSpPr>
          <p:cNvPr id="3" name="">
            <a:extLst xmlns:a="http://schemas.openxmlformats.org/drawingml/2006/main">
              <a:ext uri="{FF2B5EF4-FFF2-40B4-BE49-F238E27FC236}">
                <a16:creationId xmlns:a16="http://schemas.microsoft.com/office/drawing/2014/main" id="{28D1B74F-FCE6-44B7-8E9A-7BD7BCF3F00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B99B903-0333-4127-8F91-4447097512A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B6B079CC-EA2A-4A82-8129-161D24998603}"/>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69FB389-48EA-494E-BE2B-FDE4E8DA5C8E}"/>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E87E9E8D-CA97-4E19-BD07-0692A43B1A21}"/>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Purchase record and return evidence. Preserve source versions and timestamps.</a:t>
            </a:r>
          </a:p>
        </p:txBody>
      </p:sp>
      <p:sp>
        <p:nvSpPr>
          <p:cNvPr id="8" name="">
            <a:extLst xmlns:a="http://schemas.openxmlformats.org/drawingml/2006/main">
              <a:ext uri="{FF2B5EF4-FFF2-40B4-BE49-F238E27FC236}">
                <a16:creationId xmlns:a16="http://schemas.microsoft.com/office/drawing/2014/main" id="{13F441F0-A4FD-4210-8321-53E8FCA96315}"/>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3A5254E5-6373-4176-BDBD-262819781F32}"/>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21ADB88D-A31B-4F9B-B7C2-E072A4A28C60}"/>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Consistent disposition with approval trail. Attach outstanding issues and approval history.</a:t>
            </a:r>
          </a:p>
        </p:txBody>
      </p:sp>
      <p:sp>
        <p:nvSpPr>
          <p:cNvPr id="11" name="">
            <a:extLst xmlns:a="http://schemas.openxmlformats.org/drawingml/2006/main">
              <a:ext uri="{FF2B5EF4-FFF2-40B4-BE49-F238E27FC236}">
                <a16:creationId xmlns:a16="http://schemas.microsoft.com/office/drawing/2014/main" id="{8303552B-D585-4C91-A16C-72D73B0EC018}"/>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16668B5C-2C0C-4FB2-A1E1-4632F90B4229}"/>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7984DF89-6FB3-40BA-B41F-5FA5A855BC8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Potential fraud indicators prompt human review; an AI score is not proof of fraud.</a:t>
            </a:r>
          </a:p>
        </p:txBody>
      </p:sp>
      <p:sp>
        <p:nvSpPr>
          <p:cNvPr id="14" name="">
            <a:extLst xmlns:a="http://schemas.openxmlformats.org/drawingml/2006/main">
              <a:ext uri="{FF2B5EF4-FFF2-40B4-BE49-F238E27FC236}">
                <a16:creationId xmlns:a16="http://schemas.microsoft.com/office/drawing/2014/main" id="{B90B8B29-1975-4739-A4CF-82DA30843DF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5BEE4AD2-78E5-4E97-AB56-6DFD65D0235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35514E0-EA73-4EB2-8687-F8941289D62C}"/>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61E44B6C-6F2C-49C9-8177-53DF6060EB7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34</a:t>
            </a:r>
          </a:p>
        </p:txBody>
      </p:sp>
    </p:spTree>
    <p:extLst>
      <p:ext uri="{BB962C8B-B14F-4D97-AF65-F5344CB8AC3E}">
        <p14:creationId xmlns:p14="http://schemas.microsoft.com/office/powerpoint/2010/main" val="582158583"/>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eb2ed5a953b406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6D596EE-EA2D-470B-81BC-5198999FF2A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Package the workflow as an application</a:t>
            </a:r>
          </a:p>
        </p:txBody>
      </p:sp>
      <p:sp>
        <p:nvSpPr>
          <p:cNvPr id="3" name="">
            <a:extLst xmlns:a="http://schemas.openxmlformats.org/drawingml/2006/main">
              <a:ext uri="{FF2B5EF4-FFF2-40B4-BE49-F238E27FC236}">
                <a16:creationId xmlns:a16="http://schemas.microsoft.com/office/drawing/2014/main" id="{BD24F681-D25A-495D-B51F-959DA886AAA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B77DED3-20C3-43A3-A020-2360D1E6F98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Give each team the experience it needs while keeping shared controls.</a:t>
            </a:r>
          </a:p>
        </p:txBody>
      </p:sp>
      <p:sp>
        <p:nvSpPr>
          <p:cNvPr id="5" name="">
            <a:extLst xmlns:a="http://schemas.openxmlformats.org/drawingml/2006/main">
              <a:ext uri="{FF2B5EF4-FFF2-40B4-BE49-F238E27FC236}">
                <a16:creationId xmlns:a16="http://schemas.microsoft.com/office/drawing/2014/main" id="{7B1F07A0-8598-4A6F-A8CB-968A7BCCAE13}"/>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59F68E6-4AFA-429A-8218-C75CE1AF6B30}"/>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Employee workspace</a:t>
            </a:r>
          </a:p>
        </p:txBody>
      </p:sp>
      <p:sp>
        <p:nvSpPr>
          <p:cNvPr id="7" name="">
            <a:extLst xmlns:a="http://schemas.openxmlformats.org/drawingml/2006/main">
              <a:ext uri="{FF2B5EF4-FFF2-40B4-BE49-F238E27FC236}">
                <a16:creationId xmlns:a16="http://schemas.microsoft.com/office/drawing/2014/main" id="{21F3CDBF-E8CD-47AB-83E5-4939F2419807}"/>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Case queue, evidence viewer, progress and approval actions tailored to the role.</a:t>
            </a:r>
          </a:p>
        </p:txBody>
      </p:sp>
      <p:sp>
        <p:nvSpPr>
          <p:cNvPr id="8" name="">
            <a:extLst xmlns:a="http://schemas.openxmlformats.org/drawingml/2006/main">
              <a:ext uri="{FF2B5EF4-FFF2-40B4-BE49-F238E27FC236}">
                <a16:creationId xmlns:a16="http://schemas.microsoft.com/office/drawing/2014/main" id="{257D4296-C99D-4294-A19F-65D4ACB28BB9}"/>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C0AD6D5-3655-4BBD-BADC-B1A04A5F0E47}"/>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Reusable solutions</a:t>
            </a:r>
          </a:p>
        </p:txBody>
      </p:sp>
      <p:sp>
        <p:nvSpPr>
          <p:cNvPr id="10" name="">
            <a:extLst xmlns:a="http://schemas.openxmlformats.org/drawingml/2006/main">
              <a:ext uri="{FF2B5EF4-FFF2-40B4-BE49-F238E27FC236}">
                <a16:creationId xmlns:a16="http://schemas.microsoft.com/office/drawing/2014/main" id="{4949CB83-07F6-40D4-BFBE-85271AFC0485}"/>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Combine an intake agent, industry pack and reporting solution in one application.</a:t>
            </a:r>
          </a:p>
        </p:txBody>
      </p:sp>
      <p:sp>
        <p:nvSpPr>
          <p:cNvPr id="11" name="">
            <a:extLst xmlns:a="http://schemas.openxmlformats.org/drawingml/2006/main">
              <a:ext uri="{FF2B5EF4-FFF2-40B4-BE49-F238E27FC236}">
                <a16:creationId xmlns:a16="http://schemas.microsoft.com/office/drawing/2014/main" id="{4A5A09CB-AFAC-4BEC-88B3-287C7155A1AD}"/>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DE354157-2945-43A6-A39D-C3187BA48257}"/>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Controlled distribution</a:t>
            </a:r>
          </a:p>
        </p:txBody>
      </p:sp>
      <p:sp>
        <p:nvSpPr>
          <p:cNvPr id="13" name="">
            <a:extLst xmlns:a="http://schemas.openxmlformats.org/drawingml/2006/main">
              <a:ext uri="{FF2B5EF4-FFF2-40B4-BE49-F238E27FC236}">
                <a16:creationId xmlns:a16="http://schemas.microsoft.com/office/drawing/2014/main" id="{AF8CC33C-A5AF-4205-AB3A-41420606131C}"/>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Version the app, assign groups and enable permitted operations by business unit.</a:t>
            </a:r>
          </a:p>
        </p:txBody>
      </p:sp>
      <p:sp>
        <p:nvSpPr>
          <p:cNvPr id="14" name="">
            <a:extLst xmlns:a="http://schemas.openxmlformats.org/drawingml/2006/main">
              <a:ext uri="{FF2B5EF4-FFF2-40B4-BE49-F238E27FC236}">
                <a16:creationId xmlns:a16="http://schemas.microsoft.com/office/drawing/2014/main" id="{AA540DC4-AEE1-439D-A55E-6648BE2D187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403145A8-3A5A-4D44-B0AE-0460F571190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4699173-3C85-4AC2-A5CD-4B013601CA5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779D5F23-FCA3-4272-83B7-B0F8AD0FF13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34</a:t>
            </a:r>
          </a:p>
        </p:txBody>
      </p:sp>
    </p:spTree>
    <p:extLst>
      <p:ext uri="{BB962C8B-B14F-4D97-AF65-F5344CB8AC3E}">
        <p14:creationId xmlns:p14="http://schemas.microsoft.com/office/powerpoint/2010/main" val="1346590233"/>
      </p:ext>
    </p:extLst>
  </p:cSld>
</p:sld>
</file>

<file path=ppt/slides/slide19.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679c80d8c96459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4686E4F-D5FA-4376-8EF7-B6A99571FD0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Integrate with the systems you operate</a:t>
            </a:r>
          </a:p>
        </p:txBody>
      </p:sp>
      <p:sp>
        <p:nvSpPr>
          <p:cNvPr id="3" name="">
            <a:extLst xmlns:a="http://schemas.openxmlformats.org/drawingml/2006/main">
              <a:ext uri="{FF2B5EF4-FFF2-40B4-BE49-F238E27FC236}">
                <a16:creationId xmlns:a16="http://schemas.microsoft.com/office/drawing/2014/main" id="{4C6B0F21-3B5A-4C2E-BFD8-58F15EBF79A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3031185-F541-43A6-A93C-D4F0D81D5439}"/>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Commerce · POS · inventory · ERP · service desk</a:t>
            </a:r>
          </a:p>
        </p:txBody>
      </p:sp>
      <p:sp>
        <p:nvSpPr>
          <p:cNvPr id="5" name="">
            <a:extLst xmlns:a="http://schemas.openxmlformats.org/drawingml/2006/main">
              <a:ext uri="{FF2B5EF4-FFF2-40B4-BE49-F238E27FC236}">
                <a16:creationId xmlns:a16="http://schemas.microsoft.com/office/drawing/2014/main" id="{D229B5E4-13D4-4218-83B3-92F9343FB367}"/>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AA78161-3474-48B2-B77D-87B96E6B5501}"/>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6C38C422-95B8-4A57-BAA1-7A0F8E7F101D}"/>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Business request</a:t>
            </a:r>
          </a:p>
        </p:txBody>
      </p:sp>
      <p:sp>
        <p:nvSpPr>
          <p:cNvPr id="8" name="">
            <a:extLst xmlns:a="http://schemas.openxmlformats.org/drawingml/2006/main">
              <a:ext uri="{FF2B5EF4-FFF2-40B4-BE49-F238E27FC236}">
                <a16:creationId xmlns:a16="http://schemas.microsoft.com/office/drawing/2014/main" id="{DB31B369-E4AB-4C05-B10A-E34646E43BC1}"/>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Portal, application, event or scheduled job.</a:t>
            </a:r>
          </a:p>
        </p:txBody>
      </p:sp>
      <p:sp>
        <p:nvSpPr>
          <p:cNvPr id="9" name="">
            <a:extLst xmlns:a="http://schemas.openxmlformats.org/drawingml/2006/main">
              <a:ext uri="{FF2B5EF4-FFF2-40B4-BE49-F238E27FC236}">
                <a16:creationId xmlns:a16="http://schemas.microsoft.com/office/drawing/2014/main" id="{C6E5FB62-7347-4E3B-9BAD-AA40008823DC}"/>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A00FDD2-2694-4324-A34E-FC7E675D87A4}"/>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D419ACF6-9EB1-4A55-A33F-106AB5AC5E37}"/>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Cortex control</a:t>
            </a:r>
          </a:p>
        </p:txBody>
      </p:sp>
      <p:sp>
        <p:nvSpPr>
          <p:cNvPr id="12" name="">
            <a:extLst xmlns:a="http://schemas.openxmlformats.org/drawingml/2006/main">
              <a:ext uri="{FF2B5EF4-FFF2-40B4-BE49-F238E27FC236}">
                <a16:creationId xmlns:a16="http://schemas.microsoft.com/office/drawing/2014/main" id="{0CF879D1-9037-450D-ACF8-C70704C59C98}"/>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Identity, role, purpose and permitted action.</a:t>
            </a:r>
          </a:p>
        </p:txBody>
      </p:sp>
      <p:sp>
        <p:nvSpPr>
          <p:cNvPr id="13" name="">
            <a:extLst xmlns:a="http://schemas.openxmlformats.org/drawingml/2006/main">
              <a:ext uri="{FF2B5EF4-FFF2-40B4-BE49-F238E27FC236}">
                <a16:creationId xmlns:a16="http://schemas.microsoft.com/office/drawing/2014/main" id="{1E0442F1-7189-4DF0-A734-F96F1A34499D}"/>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F8E42FC-490D-45A9-907C-5ADAA4AF1A07}"/>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F2E266B5-BB57-4549-9818-21775DC1E036}"/>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API / MCP</a:t>
            </a:r>
          </a:p>
        </p:txBody>
      </p:sp>
      <p:sp>
        <p:nvSpPr>
          <p:cNvPr id="16" name="">
            <a:extLst xmlns:a="http://schemas.openxmlformats.org/drawingml/2006/main">
              <a:ext uri="{FF2B5EF4-FFF2-40B4-BE49-F238E27FC236}">
                <a16:creationId xmlns:a16="http://schemas.microsoft.com/office/drawing/2014/main" id="{CF7DD0BB-5803-4F7C-B5E7-A0DC875DB01E}"/>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Typed contract, explicit tool allowlist and scoped credentials.</a:t>
            </a:r>
          </a:p>
        </p:txBody>
      </p:sp>
      <p:sp>
        <p:nvSpPr>
          <p:cNvPr id="17" name="">
            <a:extLst xmlns:a="http://schemas.openxmlformats.org/drawingml/2006/main">
              <a:ext uri="{FF2B5EF4-FFF2-40B4-BE49-F238E27FC236}">
                <a16:creationId xmlns:a16="http://schemas.microsoft.com/office/drawing/2014/main" id="{0EA06C27-E0C4-48F8-94AF-1B49B8D400CD}"/>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310B3ACB-FCC2-479C-9261-3738CE223F9B}"/>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42629A0B-F425-4E0A-9BA9-707BBD480904}"/>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System of record</a:t>
            </a:r>
          </a:p>
        </p:txBody>
      </p:sp>
      <p:sp>
        <p:nvSpPr>
          <p:cNvPr id="20" name="">
            <a:extLst xmlns:a="http://schemas.openxmlformats.org/drawingml/2006/main">
              <a:ext uri="{FF2B5EF4-FFF2-40B4-BE49-F238E27FC236}">
                <a16:creationId xmlns:a16="http://schemas.microsoft.com/office/drawing/2014/main" id="{10A711A6-AA57-4240-80E4-8172237C0DF7}"/>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Execute approved action; return status and receipt.</a:t>
            </a:r>
          </a:p>
        </p:txBody>
      </p:sp>
      <p:sp>
        <p:nvSpPr>
          <p:cNvPr id="24" name="">
            <a:extLst xmlns:a="http://schemas.openxmlformats.org/drawingml/2006/main">
              <a:ext uri="{FF2B5EF4-FFF2-40B4-BE49-F238E27FC236}">
                <a16:creationId xmlns:a16="http://schemas.microsoft.com/office/drawing/2014/main" id="{500084FA-CC75-4081-88FB-817AF1F0B750}"/>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Preserve the system of record. Legacy applications may need adapters or controlled batch interfaces.</a:t>
            </a:r>
          </a:p>
        </p:txBody>
      </p:sp>
      <p:sp>
        <p:nvSpPr>
          <p:cNvPr id="25" name="">
            <a:extLst xmlns:a="http://schemas.openxmlformats.org/drawingml/2006/main">
              <a:ext uri="{FF2B5EF4-FFF2-40B4-BE49-F238E27FC236}">
                <a16:creationId xmlns:a16="http://schemas.microsoft.com/office/drawing/2014/main" id="{F3B9D092-228E-4640-B1AE-B43F2CA4E57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C8F14CC4-F63E-44B8-87A8-F95DEC6080A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86CA4ECF-E64D-4B37-947B-1090E59D6B4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7DB9D32A-43D9-47EF-B6CF-4879D5B425F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19 / 34</a:t>
            </a:r>
          </a:p>
        </p:txBody>
      </p:sp>
    </p:spTree>
    <p:extLst>
      <p:ext uri="{BB962C8B-B14F-4D97-AF65-F5344CB8AC3E}">
        <p14:creationId xmlns:p14="http://schemas.microsoft.com/office/powerpoint/2010/main" val="633150638"/>
      </p:ext>
    </p:extLst>
  </p:cSld>
</p:sld>
</file>

<file path=ppt/slides/slide2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a35d6fd3269448e"/>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A10CAEE-7518-495F-9544-0AFEE408DD6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API and MCP integration choices</a:t>
            </a:r>
          </a:p>
        </p:txBody>
      </p:sp>
      <p:sp>
        <p:nvSpPr>
          <p:cNvPr id="3" name="">
            <a:extLst xmlns:a="http://schemas.openxmlformats.org/drawingml/2006/main">
              <a:ext uri="{FF2B5EF4-FFF2-40B4-BE49-F238E27FC236}">
                <a16:creationId xmlns:a16="http://schemas.microsoft.com/office/drawing/2014/main" id="{8582FEAE-C0F3-45B5-B75E-6C480B2A55B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0D38F5F-D943-4EBF-9E41-D57ABE22561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Select the interface that fits the task and the control requirements.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Interface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Business fit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Required control</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REST / OpenAPI</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Known operations with typed contracts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Scoped identity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MCP tools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Discoverable approved tools for agents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Explicit allowlist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Events / queues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Long-running work and asynchronous results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Replay protection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Legacy adapters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Batch or older system access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Reconciliation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D82CC703-6849-4AAB-AE49-16073BB7A475}"/>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24111F4-F767-4FAC-9F06-0CED41DD9FD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8F8F8AED-2DAB-4E2B-B394-B030E1AF2BC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74CB25B3-EEB3-4676-B99A-6C6EC92C3F8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25AD4629-FC58-4A65-8486-5A69D4232B5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20 / 34</a:t>
            </a:r>
          </a:p>
        </p:txBody>
      </p:sp>
    </p:spTree>
    <p:extLst>
      <p:ext uri="{BB962C8B-B14F-4D97-AF65-F5344CB8AC3E}">
        <p14:creationId xmlns:p14="http://schemas.microsoft.com/office/powerpoint/2010/main" val="1293235569"/>
      </p:ext>
    </p:extLst>
  </p:cSld>
</p:sld>
</file>

<file path=ppt/slides/slide2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2455f40226774f4e"/>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7E29349-1DAC-43C1-A173-2D6F7936154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Bring your own agent into the control model</a:t>
            </a:r>
          </a:p>
        </p:txBody>
      </p:sp>
      <p:sp>
        <p:nvSpPr>
          <p:cNvPr id="3" name="">
            <a:extLst xmlns:a="http://schemas.openxmlformats.org/drawingml/2006/main">
              <a:ext uri="{FF2B5EF4-FFF2-40B4-BE49-F238E27FC236}">
                <a16:creationId xmlns:a16="http://schemas.microsoft.com/office/drawing/2014/main" id="{0A0FA470-4E82-406F-8C51-BDA98732A3F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DDABB86-F095-46D6-BF7D-C0F917BC5D1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Retain specialist logic while introducing consistent governance.</a:t>
            </a:r>
          </a:p>
        </p:txBody>
      </p:sp>
      <p:sp>
        <p:nvSpPr>
          <p:cNvPr id="5" name="">
            <a:extLst xmlns:a="http://schemas.openxmlformats.org/drawingml/2006/main">
              <a:ext uri="{FF2B5EF4-FFF2-40B4-BE49-F238E27FC236}">
                <a16:creationId xmlns:a16="http://schemas.microsoft.com/office/drawing/2014/main" id="{7639DFC7-6DB7-4DD9-8287-7F9D1BD83076}"/>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C6B02EF-D3C0-41CE-A524-6511800EE657}"/>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B72EC4AC-84BB-4127-9E82-C9439242C552}"/>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Register</a:t>
            </a:r>
          </a:p>
        </p:txBody>
      </p:sp>
      <p:sp>
        <p:nvSpPr>
          <p:cNvPr id="8" name="">
            <a:extLst xmlns:a="http://schemas.openxmlformats.org/drawingml/2006/main">
              <a:ext uri="{FF2B5EF4-FFF2-40B4-BE49-F238E27FC236}">
                <a16:creationId xmlns:a16="http://schemas.microsoft.com/office/drawing/2014/main" id="{F918DEFB-9EBD-4321-A529-6ABA8ABC63BC}"/>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Record owner, purpose, model, dependencies and version.</a:t>
            </a:r>
          </a:p>
        </p:txBody>
      </p:sp>
      <p:sp>
        <p:nvSpPr>
          <p:cNvPr id="9" name="">
            <a:extLst xmlns:a="http://schemas.openxmlformats.org/drawingml/2006/main">
              <a:ext uri="{FF2B5EF4-FFF2-40B4-BE49-F238E27FC236}">
                <a16:creationId xmlns:a16="http://schemas.microsoft.com/office/drawing/2014/main" id="{0309C76D-E8B5-4E38-8175-6DCDB3BC3169}"/>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3F93969-9E23-48D7-B265-F1EE570DDDE3}"/>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8E2457F6-43F0-48E5-93E0-FE05A30E4E3A}"/>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Connect</a:t>
            </a:r>
          </a:p>
        </p:txBody>
      </p:sp>
      <p:sp>
        <p:nvSpPr>
          <p:cNvPr id="12" name="">
            <a:extLst xmlns:a="http://schemas.openxmlformats.org/drawingml/2006/main">
              <a:ext uri="{FF2B5EF4-FFF2-40B4-BE49-F238E27FC236}">
                <a16:creationId xmlns:a16="http://schemas.microsoft.com/office/drawing/2014/main" id="{4B8BB43D-5AFE-42B5-8F8B-267B4B193B1A}"/>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Route permitted tools and data through governed interfaces.</a:t>
            </a:r>
          </a:p>
        </p:txBody>
      </p:sp>
      <p:sp>
        <p:nvSpPr>
          <p:cNvPr id="13" name="">
            <a:extLst xmlns:a="http://schemas.openxmlformats.org/drawingml/2006/main">
              <a:ext uri="{FF2B5EF4-FFF2-40B4-BE49-F238E27FC236}">
                <a16:creationId xmlns:a16="http://schemas.microsoft.com/office/drawing/2014/main" id="{B6DBE2C5-C0BE-4297-82D8-F087C2B6752F}"/>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6C512ED-9050-4FF5-B597-8CBA3ADD6612}"/>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827E0A4-E2F7-4683-9D02-BB4B0278D3F2}"/>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Evaluate</a:t>
            </a:r>
          </a:p>
        </p:txBody>
      </p:sp>
      <p:sp>
        <p:nvSpPr>
          <p:cNvPr id="16" name="">
            <a:extLst xmlns:a="http://schemas.openxmlformats.org/drawingml/2006/main">
              <a:ext uri="{FF2B5EF4-FFF2-40B4-BE49-F238E27FC236}">
                <a16:creationId xmlns:a16="http://schemas.microsoft.com/office/drawing/2014/main" id="{2E089070-75DF-4E60-B0B5-E04EC66639EB}"/>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Test quality, leakage, permissions and failure behavior.</a:t>
            </a:r>
          </a:p>
        </p:txBody>
      </p:sp>
      <p:sp>
        <p:nvSpPr>
          <p:cNvPr id="17" name="">
            <a:extLst xmlns:a="http://schemas.openxmlformats.org/drawingml/2006/main">
              <a:ext uri="{FF2B5EF4-FFF2-40B4-BE49-F238E27FC236}">
                <a16:creationId xmlns:a16="http://schemas.microsoft.com/office/drawing/2014/main" id="{BCA48975-00DB-41D3-9D7B-F4A4D49DD799}"/>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7791EDF-8E41-469C-B494-FF6E43648118}"/>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909ED151-0F08-49A8-A142-1518074834D8}"/>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Operate</a:t>
            </a:r>
          </a:p>
        </p:txBody>
      </p:sp>
      <p:sp>
        <p:nvSpPr>
          <p:cNvPr id="20" name="">
            <a:extLst xmlns:a="http://schemas.openxmlformats.org/drawingml/2006/main">
              <a:ext uri="{FF2B5EF4-FFF2-40B4-BE49-F238E27FC236}">
                <a16:creationId xmlns:a16="http://schemas.microsoft.com/office/drawing/2014/main" id="{EBAFB8BA-EDE2-476F-A032-5B4C4E222DA4}"/>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Approve release, monitor traces and revoke access if needed.</a:t>
            </a:r>
          </a:p>
        </p:txBody>
      </p:sp>
      <p:sp>
        <p:nvSpPr>
          <p:cNvPr id="24" name="">
            <a:extLst xmlns:a="http://schemas.openxmlformats.org/drawingml/2006/main">
              <a:ext uri="{FF2B5EF4-FFF2-40B4-BE49-F238E27FC236}">
                <a16:creationId xmlns:a16="http://schemas.microsoft.com/office/drawing/2014/main" id="{AA5DEA8E-ECCC-4E77-91A5-9FBB7E7753BB}"/>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Governance covers traffic routed through the boundary; remove direct bypass credentials.</a:t>
            </a:r>
          </a:p>
        </p:txBody>
      </p:sp>
      <p:sp>
        <p:nvSpPr>
          <p:cNvPr id="25" name="">
            <a:extLst xmlns:a="http://schemas.openxmlformats.org/drawingml/2006/main">
              <a:ext uri="{FF2B5EF4-FFF2-40B4-BE49-F238E27FC236}">
                <a16:creationId xmlns:a16="http://schemas.microsoft.com/office/drawing/2014/main" id="{A8FA684A-B9E5-479B-862C-8A6E74EEAA8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AD26D422-FC85-4661-BE96-2AB586B57B1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05654DE0-6D54-4FA4-BB0E-1FE1B9B335FC}"/>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48A7FE28-5417-404C-9356-200EC246F6F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21 / 34</a:t>
            </a:r>
          </a:p>
        </p:txBody>
      </p:sp>
    </p:spTree>
    <p:extLst>
      <p:ext uri="{BB962C8B-B14F-4D97-AF65-F5344CB8AC3E}">
        <p14:creationId xmlns:p14="http://schemas.microsoft.com/office/powerpoint/2010/main" val="2103411498"/>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02066f6962b421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34209E1-088D-404B-A469-747B1A14732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Authority is explicit at every step</a:t>
            </a:r>
          </a:p>
        </p:txBody>
      </p:sp>
      <p:sp>
        <p:nvSpPr>
          <p:cNvPr id="3" name="">
            <a:extLst xmlns:a="http://schemas.openxmlformats.org/drawingml/2006/main">
              <a:ext uri="{FF2B5EF4-FFF2-40B4-BE49-F238E27FC236}">
                <a16:creationId xmlns:a16="http://schemas.microsoft.com/office/drawing/2014/main" id="{205B812D-19FE-4093-99C0-AFC94446CC0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A0460F0-19E1-4F28-8369-E9E971BDB9B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Separate assistance, approval and system execution.</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Operation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Policy for this application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Accountable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Retrieve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Only permitted sources and records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Data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Draft recommendation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Citations and limitations required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reviewer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Commit a change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Exact action and evidence approved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Authorized approver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Change an agent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Version, evaluate and approve release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Product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5787226A-AF1C-45F6-A063-D47E8CA5EFA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9C26210-DD9A-495A-8F4F-B89E22E901D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3C174FD9-BA86-4239-9408-B838084FA44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1298383D-8D1A-4AF8-AE9B-C651CB6D548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47370C2E-59F9-4F18-AC28-FC3ECA977FC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34</a:t>
            </a:r>
          </a:p>
        </p:txBody>
      </p:sp>
    </p:spTree>
    <p:extLst>
      <p:ext uri="{BB962C8B-B14F-4D97-AF65-F5344CB8AC3E}">
        <p14:creationId xmlns:p14="http://schemas.microsoft.com/office/powerpoint/2010/main" val="1973656970"/>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ea5372f4b5d4ba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43DDE70-B567-41F4-B0F7-0C88925D3AC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Risk controls that fit the industry</a:t>
            </a:r>
          </a:p>
        </p:txBody>
      </p:sp>
      <p:sp>
        <p:nvSpPr>
          <p:cNvPr id="3" name="">
            <a:extLst xmlns:a="http://schemas.openxmlformats.org/drawingml/2006/main">
              <a:ext uri="{FF2B5EF4-FFF2-40B4-BE49-F238E27FC236}">
                <a16:creationId xmlns:a16="http://schemas.microsoft.com/office/drawing/2014/main" id="{08D423C4-A4B1-414E-909A-B28E4C54157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B4B5453-A033-4A22-A071-7D6A88DB80A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Incorrect product claims or duplicate refunds</a:t>
            </a:r>
          </a:p>
        </p:txBody>
      </p:sp>
      <p:sp>
        <p:nvSpPr>
          <p:cNvPr id="5" name="">
            <a:extLst xmlns:a="http://schemas.openxmlformats.org/drawingml/2006/main">
              <a:ext uri="{FF2B5EF4-FFF2-40B4-BE49-F238E27FC236}">
                <a16:creationId xmlns:a16="http://schemas.microsoft.com/office/drawing/2014/main" id="{D5280A92-493C-41EC-919C-A05BFE3BCC3E}"/>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2B6C3FB-11C1-4817-A581-8B132D7F14A5}"/>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Prevent</a:t>
            </a:r>
          </a:p>
        </p:txBody>
      </p:sp>
      <p:sp>
        <p:nvSpPr>
          <p:cNvPr id="7" name="">
            <a:extLst xmlns:a="http://schemas.openxmlformats.org/drawingml/2006/main">
              <a:ext uri="{FF2B5EF4-FFF2-40B4-BE49-F238E27FC236}">
                <a16:creationId xmlns:a16="http://schemas.microsoft.com/office/drawing/2014/main" id="{8B5C075A-4480-4DBA-834E-47B6483EF240}"/>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Ground content in approved data; enforce refund limits and transaction keys.</a:t>
            </a:r>
          </a:p>
        </p:txBody>
      </p:sp>
      <p:sp>
        <p:nvSpPr>
          <p:cNvPr id="8" name="">
            <a:extLst xmlns:a="http://schemas.openxmlformats.org/drawingml/2006/main">
              <a:ext uri="{FF2B5EF4-FFF2-40B4-BE49-F238E27FC236}">
                <a16:creationId xmlns:a16="http://schemas.microsoft.com/office/drawing/2014/main" id="{FB72227C-5079-47F3-B468-68E71921EEC0}"/>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5421952-AC6A-42A1-8F29-B59894B6C601}"/>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Detect</a:t>
            </a:r>
          </a:p>
        </p:txBody>
      </p:sp>
      <p:sp>
        <p:nvSpPr>
          <p:cNvPr id="10" name="">
            <a:extLst xmlns:a="http://schemas.openxmlformats.org/drawingml/2006/main">
              <a:ext uri="{FF2B5EF4-FFF2-40B4-BE49-F238E27FC236}">
                <a16:creationId xmlns:a16="http://schemas.microsoft.com/office/drawing/2014/main" id="{C857EC4B-6628-42CA-950D-EEE2DDFE760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independent checks, source comparisons and policy telemetry. Investigate near misses.</a:t>
            </a:r>
          </a:p>
        </p:txBody>
      </p:sp>
      <p:sp>
        <p:nvSpPr>
          <p:cNvPr id="11" name="">
            <a:extLst xmlns:a="http://schemas.openxmlformats.org/drawingml/2006/main">
              <a:ext uri="{FF2B5EF4-FFF2-40B4-BE49-F238E27FC236}">
                <a16:creationId xmlns:a16="http://schemas.microsoft.com/office/drawing/2014/main" id="{1CBDB83F-21EB-4BA8-87F3-12E1E05250F2}"/>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AB474281-E680-4119-B1AA-740D5FBC4BFB}"/>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Respond</a:t>
            </a:r>
          </a:p>
        </p:txBody>
      </p:sp>
      <p:sp>
        <p:nvSpPr>
          <p:cNvPr id="13" name="">
            <a:extLst xmlns:a="http://schemas.openxmlformats.org/drawingml/2006/main">
              <a:ext uri="{FF2B5EF4-FFF2-40B4-BE49-F238E27FC236}">
                <a16:creationId xmlns:a16="http://schemas.microsoft.com/office/drawing/2014/main" id="{14E8995A-8E16-44C0-93A5-AE42A58BDDC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Hold the workflow, notify the owner and preserve evidence. Recover through the system’s supported process.</a:t>
            </a:r>
          </a:p>
        </p:txBody>
      </p:sp>
      <p:sp>
        <p:nvSpPr>
          <p:cNvPr id="14" name="">
            <a:extLst xmlns:a="http://schemas.openxmlformats.org/drawingml/2006/main">
              <a:ext uri="{FF2B5EF4-FFF2-40B4-BE49-F238E27FC236}">
                <a16:creationId xmlns:a16="http://schemas.microsoft.com/office/drawing/2014/main" id="{4FB0EE72-0B00-450B-9F13-4B6C7B296F7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6F0CF0FD-8FB4-44FC-BE83-8C40F5C0E8A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C0A4ED1-6DCF-4C89-9740-3AF2B94D18D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0B83A51F-4EAF-48D5-B62F-8E1CEF88825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34</a:t>
            </a:r>
          </a:p>
        </p:txBody>
      </p:sp>
    </p:spTree>
    <p:extLst>
      <p:ext uri="{BB962C8B-B14F-4D97-AF65-F5344CB8AC3E}">
        <p14:creationId xmlns:p14="http://schemas.microsoft.com/office/powerpoint/2010/main" val="1995912443"/>
      </p:ext>
    </p:extLst>
  </p:cSld>
</p:sld>
</file>

<file path=ppt/slides/slide2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ce29ec755a7419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6495AC9-69A3-4085-A96C-44A96C2638C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Evaluate before every release</a:t>
            </a:r>
          </a:p>
        </p:txBody>
      </p:sp>
      <p:sp>
        <p:nvSpPr>
          <p:cNvPr id="3" name="">
            <a:extLst xmlns:a="http://schemas.openxmlformats.org/drawingml/2006/main">
              <a:ext uri="{FF2B5EF4-FFF2-40B4-BE49-F238E27FC236}">
                <a16:creationId xmlns:a16="http://schemas.microsoft.com/office/drawing/2014/main" id="{6CD05F04-0164-4B43-B2E7-1CD8E17AE46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949E69C-8279-4323-A7E0-7E34E968FE1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Promote a version only when the business and control owners accept the evidence.</a:t>
            </a:r>
          </a:p>
        </p:txBody>
      </p:sp>
      <p:sp>
        <p:nvSpPr>
          <p:cNvPr id="5" name="">
            <a:extLst xmlns:a="http://schemas.openxmlformats.org/drawingml/2006/main">
              <a:ext uri="{FF2B5EF4-FFF2-40B4-BE49-F238E27FC236}">
                <a16:creationId xmlns:a16="http://schemas.microsoft.com/office/drawing/2014/main" id="{656BBBE1-BED5-404C-8354-E40D8D89B6C0}"/>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0348CEF-9680-47FD-8391-65973C271455}"/>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quality</a:t>
            </a:r>
          </a:p>
        </p:txBody>
      </p:sp>
      <p:sp>
        <p:nvSpPr>
          <p:cNvPr id="7" name="">
            <a:extLst xmlns:a="http://schemas.openxmlformats.org/drawingml/2006/main">
              <a:ext uri="{FF2B5EF4-FFF2-40B4-BE49-F238E27FC236}">
                <a16:creationId xmlns:a16="http://schemas.microsoft.com/office/drawing/2014/main" id="{B8807183-DA0B-4652-8DE0-0E62225319DA}"/>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representative cases, edge cases, missing data and conflicting evidence. Compare to a human-reviewed reference.</a:t>
            </a:r>
          </a:p>
        </p:txBody>
      </p:sp>
      <p:sp>
        <p:nvSpPr>
          <p:cNvPr id="8" name="">
            <a:extLst xmlns:a="http://schemas.openxmlformats.org/drawingml/2006/main">
              <a:ext uri="{FF2B5EF4-FFF2-40B4-BE49-F238E27FC236}">
                <a16:creationId xmlns:a16="http://schemas.microsoft.com/office/drawing/2014/main" id="{BF5A5E55-FB17-4344-B01E-D59A51724654}"/>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00BB2BD-67C3-43EB-B709-AD24904A4BDD}"/>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behavior</a:t>
            </a:r>
          </a:p>
        </p:txBody>
      </p:sp>
      <p:sp>
        <p:nvSpPr>
          <p:cNvPr id="10" name="">
            <a:extLst xmlns:a="http://schemas.openxmlformats.org/drawingml/2006/main">
              <a:ext uri="{FF2B5EF4-FFF2-40B4-BE49-F238E27FC236}">
                <a16:creationId xmlns:a16="http://schemas.microsoft.com/office/drawing/2014/main" id="{FBFC3962-3C03-4651-82B6-DAE481849FD0}"/>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denied access, injected instructions, approval changes and repeated requests.</a:t>
            </a:r>
          </a:p>
        </p:txBody>
      </p:sp>
      <p:sp>
        <p:nvSpPr>
          <p:cNvPr id="11" name="">
            <a:extLst xmlns:a="http://schemas.openxmlformats.org/drawingml/2006/main">
              <a:ext uri="{FF2B5EF4-FFF2-40B4-BE49-F238E27FC236}">
                <a16:creationId xmlns:a16="http://schemas.microsoft.com/office/drawing/2014/main" id="{3EB7930D-894A-4009-A6ED-1491EA304A4D}"/>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5A06B99-249B-425E-92DA-011ADF0F74A1}"/>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Operational fitness</a:t>
            </a:r>
          </a:p>
        </p:txBody>
      </p:sp>
      <p:sp>
        <p:nvSpPr>
          <p:cNvPr id="13" name="">
            <a:extLst xmlns:a="http://schemas.openxmlformats.org/drawingml/2006/main">
              <a:ext uri="{FF2B5EF4-FFF2-40B4-BE49-F238E27FC236}">
                <a16:creationId xmlns:a16="http://schemas.microsoft.com/office/drawing/2014/main" id="{F5751244-11FB-486B-932F-C5F8B133D8F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latency, service failure, escalation and recovery under expected workload.</a:t>
            </a:r>
          </a:p>
        </p:txBody>
      </p:sp>
      <p:sp>
        <p:nvSpPr>
          <p:cNvPr id="14" name="">
            <a:extLst xmlns:a="http://schemas.openxmlformats.org/drawingml/2006/main">
              <a:ext uri="{FF2B5EF4-FFF2-40B4-BE49-F238E27FC236}">
                <a16:creationId xmlns:a16="http://schemas.microsoft.com/office/drawing/2014/main" id="{3F236EC6-090C-45D8-9DFC-0E7D01EC7C0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0C510F82-E2A1-465C-8302-68AD634B672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1344CD5-10B7-499C-9BAB-7B7670FFC25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0270319E-D591-4802-B7A3-9942DF32C33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24 / 34</a:t>
            </a:r>
          </a:p>
        </p:txBody>
      </p:sp>
    </p:spTree>
    <p:extLst>
      <p:ext uri="{BB962C8B-B14F-4D97-AF65-F5344CB8AC3E}">
        <p14:creationId xmlns:p14="http://schemas.microsoft.com/office/powerpoint/2010/main" val="1130562431"/>
      </p:ext>
    </p:extLst>
  </p:cSld>
</p:sld>
</file>

<file path=ppt/slides/slide2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dfaf8cd62fb401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DAF0A1A-CF30-46F3-8C03-B4B2E27051F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Operate with a named owner</a:t>
            </a:r>
          </a:p>
        </p:txBody>
      </p:sp>
      <p:sp>
        <p:nvSpPr>
          <p:cNvPr id="3" name="">
            <a:extLst xmlns:a="http://schemas.openxmlformats.org/drawingml/2006/main">
              <a:ext uri="{FF2B5EF4-FFF2-40B4-BE49-F238E27FC236}">
                <a16:creationId xmlns:a16="http://schemas.microsoft.com/office/drawing/2014/main" id="{CE336E2A-C265-42E4-96F9-75BAB03D685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05B95B5-48E6-46B3-95CF-A5F35C83EFB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One case should be understandable from request to final outcome.</a:t>
            </a:r>
          </a:p>
        </p:txBody>
      </p:sp>
      <p:sp>
        <p:nvSpPr>
          <p:cNvPr id="5" name="">
            <a:extLst xmlns:a="http://schemas.openxmlformats.org/drawingml/2006/main">
              <a:ext uri="{FF2B5EF4-FFF2-40B4-BE49-F238E27FC236}">
                <a16:creationId xmlns:a16="http://schemas.microsoft.com/office/drawing/2014/main" id="{C1D96490-F85F-4E9E-ABAF-2E9944C12C3A}"/>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DDE737DE-AF53-48DD-A196-D25AAAFC1D74}"/>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Observe</a:t>
            </a:r>
          </a:p>
        </p:txBody>
      </p:sp>
      <p:sp>
        <p:nvSpPr>
          <p:cNvPr id="7" name="">
            <a:extLst xmlns:a="http://schemas.openxmlformats.org/drawingml/2006/main">
              <a:ext uri="{FF2B5EF4-FFF2-40B4-BE49-F238E27FC236}">
                <a16:creationId xmlns:a16="http://schemas.microsoft.com/office/drawing/2014/main" id="{B84AF9DE-0674-4ACC-BE54-F02C6BDF3553}"/>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Trace source retrieval, tool calls, policy decisions, cost and response time.</a:t>
            </a:r>
          </a:p>
        </p:txBody>
      </p:sp>
      <p:sp>
        <p:nvSpPr>
          <p:cNvPr id="8" name="">
            <a:extLst xmlns:a="http://schemas.openxmlformats.org/drawingml/2006/main">
              <a:ext uri="{FF2B5EF4-FFF2-40B4-BE49-F238E27FC236}">
                <a16:creationId xmlns:a16="http://schemas.microsoft.com/office/drawing/2014/main" id="{B44E1DCB-39CF-49E7-93FE-FA31E8F120E4}"/>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970C354B-CBD3-44B6-8236-E70025AF993B}"/>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Manage exceptions</a:t>
            </a:r>
          </a:p>
        </p:txBody>
      </p:sp>
      <p:sp>
        <p:nvSpPr>
          <p:cNvPr id="10" name="">
            <a:extLst xmlns:a="http://schemas.openxmlformats.org/drawingml/2006/main">
              <a:ext uri="{FF2B5EF4-FFF2-40B4-BE49-F238E27FC236}">
                <a16:creationId xmlns:a16="http://schemas.microsoft.com/office/drawing/2014/main" id="{78E4AAFD-8228-4C73-9EDE-2165C5F4A9E1}"/>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Route failures to a staffed queue with ownership, due dates and safe retry rules.</a:t>
            </a:r>
          </a:p>
        </p:txBody>
      </p:sp>
      <p:sp>
        <p:nvSpPr>
          <p:cNvPr id="11" name="">
            <a:extLst xmlns:a="http://schemas.openxmlformats.org/drawingml/2006/main">
              <a:ext uri="{FF2B5EF4-FFF2-40B4-BE49-F238E27FC236}">
                <a16:creationId xmlns:a16="http://schemas.microsoft.com/office/drawing/2014/main" id="{93CE4145-A66E-4EBD-91D0-06298B9A6752}"/>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08DECE7-E537-40C0-B012-E02F7208ADFD}"/>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Improve</a:t>
            </a:r>
          </a:p>
        </p:txBody>
      </p:sp>
      <p:sp>
        <p:nvSpPr>
          <p:cNvPr id="13" name="">
            <a:extLst xmlns:a="http://schemas.openxmlformats.org/drawingml/2006/main">
              <a:ext uri="{FF2B5EF4-FFF2-40B4-BE49-F238E27FC236}">
                <a16:creationId xmlns:a16="http://schemas.microsoft.com/office/drawing/2014/main" id="{1B467643-2FFA-44A3-9D8C-0AEAB147F227}"/>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errors, retrain staff and release tested changes with a rollback plan.</a:t>
            </a:r>
          </a:p>
        </p:txBody>
      </p:sp>
      <p:sp>
        <p:nvSpPr>
          <p:cNvPr id="14" name="">
            <a:extLst xmlns:a="http://schemas.openxmlformats.org/drawingml/2006/main">
              <a:ext uri="{FF2B5EF4-FFF2-40B4-BE49-F238E27FC236}">
                <a16:creationId xmlns:a16="http://schemas.microsoft.com/office/drawing/2014/main" id="{DF17977D-639B-425C-B2EA-768D3F62765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FD876D15-01E2-4EE1-B0C9-E9F9E8317FF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791AB77-566C-4B76-B3E5-41F8AAE0F4C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A0F870C5-DDA0-40DD-A27A-B8FF32A70E7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25 / 34</a:t>
            </a:r>
          </a:p>
        </p:txBody>
      </p:sp>
    </p:spTree>
    <p:extLst>
      <p:ext uri="{BB962C8B-B14F-4D97-AF65-F5344CB8AC3E}">
        <p14:creationId xmlns:p14="http://schemas.microsoft.com/office/powerpoint/2010/main" val="934035716"/>
      </p:ext>
    </p:extLst>
  </p:cSld>
</p:sld>
</file>

<file path=ppt/slides/slide2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2c54a101d9a4a4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F745E41-B21C-4602-A69A-50DDFE9E39C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balanced scorecard</a:t>
            </a:r>
          </a:p>
        </p:txBody>
      </p:sp>
      <p:sp>
        <p:nvSpPr>
          <p:cNvPr id="3" name="">
            <a:extLst xmlns:a="http://schemas.openxmlformats.org/drawingml/2006/main">
              <a:ext uri="{FF2B5EF4-FFF2-40B4-BE49-F238E27FC236}">
                <a16:creationId xmlns:a16="http://schemas.microsoft.com/office/drawing/2014/main" id="{AD4647FD-945A-4666-98C5-40CC8BA4A50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AB415EF-5191-416D-94AC-CEE973C956B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Faster handling matters only when quality and control remain acceptable.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How to calculate 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Review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Repeat contacts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consistent baseline and live cohorts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Catalog defect 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Sample completed work and retained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Quality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Unauthorized refund attempts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Track exceptions and reviewer corrections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Control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Cost per completion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All run costs / accepted completed cases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AE83955-9544-40E4-9E5B-D361D436719D}"/>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3276424-1BDB-46F3-BB74-D6EB532AE50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FA436AB8-664E-4C40-9320-8573E886167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1A145B4F-858C-4E68-9BB8-B44F16C145F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EBAF8CF5-037E-4257-A9C4-720E6ADA292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26 / 34</a:t>
            </a:r>
          </a:p>
        </p:txBody>
      </p:sp>
    </p:spTree>
    <p:extLst>
      <p:ext uri="{BB962C8B-B14F-4D97-AF65-F5344CB8AC3E}">
        <p14:creationId xmlns:p14="http://schemas.microsoft.com/office/powerpoint/2010/main" val="737381566"/>
      </p:ext>
    </p:extLst>
  </p:cSld>
</p:sld>
</file>

<file path=ppt/slides/slide2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d435804df4f436f"/>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D9428BB-93BC-4F36-B32D-DCE2557C05C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Illustrative capacity case</a:t>
            </a:r>
          </a:p>
        </p:txBody>
      </p:sp>
      <p:sp>
        <p:nvSpPr>
          <p:cNvPr id="3" name="">
            <a:extLst xmlns:a="http://schemas.openxmlformats.org/drawingml/2006/main">
              <a:ext uri="{FF2B5EF4-FFF2-40B4-BE49-F238E27FC236}">
                <a16:creationId xmlns:a16="http://schemas.microsoft.com/office/drawing/2014/main" id="{346FD112-955F-419A-A835-31091F3771A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EFC7737-54CE-4762-96FA-162FD034111E}"/>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transparent planning example to replace with your own measurements.</a:t>
            </a:r>
          </a:p>
        </p:txBody>
      </p:sp>
      <p:sp>
        <p:nvSpPr>
          <p:cNvPr id="5" name="">
            <a:extLst xmlns:a="http://schemas.openxmlformats.org/drawingml/2006/main">
              <a:ext uri="{FF2B5EF4-FFF2-40B4-BE49-F238E27FC236}">
                <a16:creationId xmlns:a16="http://schemas.microsoft.com/office/drawing/2014/main" id="{59D830F5-30A8-4F08-864A-A9EADD741B9B}"/>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674FA93-7213-451A-BF74-55BCE0E3290C}"/>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MONTHLY STAFF HOURS · SYNTHETIC ASSUMPTIONS</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98fe00a1e6e14399"/>
          </a:graphicData>
        </a:graphic>
      </p:graphicFrame>
      <p:sp>
        <p:nvSpPr>
          <p:cNvPr id="8" name="">
            <a:extLst xmlns:a="http://schemas.openxmlformats.org/drawingml/2006/main">
              <a:ext uri="{FF2B5EF4-FFF2-40B4-BE49-F238E27FC236}">
                <a16:creationId xmlns:a16="http://schemas.microsoft.com/office/drawing/2014/main" id="{9F1DD5C5-AA3E-4B4E-8C67-5D9A934AECA4}"/>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840 hours</a:t>
            </a:r>
          </a:p>
        </p:txBody>
      </p:sp>
      <p:sp>
        <p:nvSpPr>
          <p:cNvPr id="9" name="">
            <a:extLst xmlns:a="http://schemas.openxmlformats.org/drawingml/2006/main">
              <a:ext uri="{FF2B5EF4-FFF2-40B4-BE49-F238E27FC236}">
                <a16:creationId xmlns:a16="http://schemas.microsoft.com/office/drawing/2014/main" id="{55B2BDA4-4B01-49A3-B59F-1867F53F8F6E}"/>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Potential capacity released each month</a:t>
            </a:r>
          </a:p>
        </p:txBody>
      </p:sp>
      <p:sp>
        <p:nvSpPr>
          <p:cNvPr id="10" name="">
            <a:extLst xmlns:a="http://schemas.openxmlformats.org/drawingml/2006/main">
              <a:ext uri="{FF2B5EF4-FFF2-40B4-BE49-F238E27FC236}">
                <a16:creationId xmlns:a16="http://schemas.microsoft.com/office/drawing/2014/main" id="{6728C89B-E299-4154-953E-6EB0EC382FC0}"/>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35% handling-time reduction is an assumption, not a measured Cortex result.</a:t>
            </a:r>
          </a:p>
        </p:txBody>
      </p:sp>
      <p:sp>
        <p:nvSpPr>
          <p:cNvPr id="11" name="">
            <a:extLst xmlns:a="http://schemas.openxmlformats.org/drawingml/2006/main">
              <a:ext uri="{FF2B5EF4-FFF2-40B4-BE49-F238E27FC236}">
                <a16:creationId xmlns:a16="http://schemas.microsoft.com/office/drawing/2014/main" id="{DF509307-5685-49FB-9A6C-2AC7D8171EE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only · capacity is not automatically a cash saving</a:t>
            </a:r>
          </a:p>
        </p:txBody>
      </p:sp>
      <p:sp>
        <p:nvSpPr>
          <p:cNvPr id="12" name="">
            <a:extLst xmlns:a="http://schemas.openxmlformats.org/drawingml/2006/main">
              <a:ext uri="{FF2B5EF4-FFF2-40B4-BE49-F238E27FC236}">
                <a16:creationId xmlns:a16="http://schemas.microsoft.com/office/drawing/2014/main" id="{27E08EB7-91C6-4A4C-B899-97ED8F18BB2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43A89C26-BAD2-4A9E-BC28-03FFDAA37B8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285EEE1B-D0D4-4B08-B1E4-99317CD36D0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27 / 34</a:t>
            </a:r>
          </a:p>
        </p:txBody>
      </p:sp>
    </p:spTree>
    <p:extLst>
      <p:ext uri="{BB962C8B-B14F-4D97-AF65-F5344CB8AC3E}">
        <p14:creationId xmlns:p14="http://schemas.microsoft.com/office/powerpoint/2010/main" val="63606079"/>
      </p:ext>
    </p:extLst>
  </p:cSld>
</p:sld>
</file>

<file path=ppt/slides/slide2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41aff4276a44ef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04928B4-CFB6-431B-B648-6727894598E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Translate capacity into a financial case</a:t>
            </a:r>
          </a:p>
        </p:txBody>
      </p:sp>
      <p:sp>
        <p:nvSpPr>
          <p:cNvPr id="3" name="">
            <a:extLst xmlns:a="http://schemas.openxmlformats.org/drawingml/2006/main">
              <a:ext uri="{FF2B5EF4-FFF2-40B4-BE49-F238E27FC236}">
                <a16:creationId xmlns:a16="http://schemas.microsoft.com/office/drawing/2014/main" id="{7D1EFD16-15DB-49BF-8CF6-EBF1B9C02C1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2ED99EE-F5BB-458C-88B7-98BB8D2722CE}"/>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Include delivery, human review and ongoing operating costs.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Model input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Calculation or required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Why it matters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Released capacity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Volume × time change × hourly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Gross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Realization share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Finance-approved redeployment or cost action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Cash vs capacity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Recurring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Platform + model + integration +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Net annual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One-time investment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Design + data + integration + adoption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Payback timing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2364E8B5-D98C-4051-9B26-CDC8532E0CC7}"/>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2EB52A1-1521-4C21-A42D-D7BC0BC83D9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536CA888-09F6-4504-9EE9-A48D0CC649A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9C62043E-5A62-455A-98E0-D3FE1E57D3F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F13CA59F-133D-4336-9EB0-F70E601E717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28 / 34</a:t>
            </a:r>
          </a:p>
        </p:txBody>
      </p:sp>
    </p:spTree>
    <p:extLst>
      <p:ext uri="{BB962C8B-B14F-4D97-AF65-F5344CB8AC3E}">
        <p14:creationId xmlns:p14="http://schemas.microsoft.com/office/powerpoint/2010/main" val="1748695423"/>
      </p:ext>
    </p:extLst>
  </p:cSld>
</p:sld>
</file>

<file path=ppt/slides/slide2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4dc8f1c33ed4ed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287DCD1-AF08-4B4A-8FBE-70267A73CB3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Design for failure and recovery</a:t>
            </a:r>
          </a:p>
        </p:txBody>
      </p:sp>
      <p:sp>
        <p:nvSpPr>
          <p:cNvPr id="3" name="">
            <a:extLst xmlns:a="http://schemas.openxmlformats.org/drawingml/2006/main">
              <a:ext uri="{FF2B5EF4-FFF2-40B4-BE49-F238E27FC236}">
                <a16:creationId xmlns:a16="http://schemas.microsoft.com/office/drawing/2014/main" id="{83165596-1284-476B-A7D2-7CE89B987EC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B6D942F-4310-4445-A871-ECC8E28EB06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application must be useful when a dependency is unavailable.</a:t>
            </a:r>
          </a:p>
        </p:txBody>
      </p:sp>
      <p:sp>
        <p:nvSpPr>
          <p:cNvPr id="5" name="">
            <a:extLst xmlns:a="http://schemas.openxmlformats.org/drawingml/2006/main">
              <a:ext uri="{FF2B5EF4-FFF2-40B4-BE49-F238E27FC236}">
                <a16:creationId xmlns:a16="http://schemas.microsoft.com/office/drawing/2014/main" id="{6BBDFFD4-05AF-4F57-98AD-B119FB172AFA}"/>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C64E26A-186A-4ABE-87DB-13BF87D4FCB9}"/>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Unavailable source</a:t>
            </a:r>
          </a:p>
        </p:txBody>
      </p:sp>
      <p:sp>
        <p:nvSpPr>
          <p:cNvPr id="7" name="">
            <a:extLst xmlns:a="http://schemas.openxmlformats.org/drawingml/2006/main">
              <a:ext uri="{FF2B5EF4-FFF2-40B4-BE49-F238E27FC236}">
                <a16:creationId xmlns:a16="http://schemas.microsoft.com/office/drawing/2014/main" id="{042233AC-DD2F-4751-A7F0-69F4E536BDB6}"/>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Show the missing dependency. Queue or refer the case instead of manufacturing evidence.</a:t>
            </a:r>
          </a:p>
        </p:txBody>
      </p:sp>
      <p:sp>
        <p:nvSpPr>
          <p:cNvPr id="8" name="">
            <a:extLst xmlns:a="http://schemas.openxmlformats.org/drawingml/2006/main">
              <a:ext uri="{FF2B5EF4-FFF2-40B4-BE49-F238E27FC236}">
                <a16:creationId xmlns:a16="http://schemas.microsoft.com/office/drawing/2014/main" id="{302ACEE4-55ED-43DE-9E75-C3E4C88FF13D}"/>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220001E-85BE-466D-A5FE-03118FF7BF92}"/>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Uncertain outcome</a:t>
            </a:r>
          </a:p>
        </p:txBody>
      </p:sp>
      <p:sp>
        <p:nvSpPr>
          <p:cNvPr id="10" name="">
            <a:extLst xmlns:a="http://schemas.openxmlformats.org/drawingml/2006/main">
              <a:ext uri="{FF2B5EF4-FFF2-40B4-BE49-F238E27FC236}">
                <a16:creationId xmlns:a16="http://schemas.microsoft.com/office/drawing/2014/main" id="{DF3B803D-AB3D-4F1C-9AC4-B4FFEA3FB2A6}"/>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Escalate with context and preserve completed work. Let the reviewer correct the record.</a:t>
            </a:r>
          </a:p>
        </p:txBody>
      </p:sp>
      <p:sp>
        <p:nvSpPr>
          <p:cNvPr id="11" name="">
            <a:extLst xmlns:a="http://schemas.openxmlformats.org/drawingml/2006/main">
              <a:ext uri="{FF2B5EF4-FFF2-40B4-BE49-F238E27FC236}">
                <a16:creationId xmlns:a16="http://schemas.microsoft.com/office/drawing/2014/main" id="{DEDC27C1-F20E-45EC-883C-06D244B61437}"/>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A0F505A3-9233-4729-AADC-300A3A84BF8F}"/>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Failed write</a:t>
            </a:r>
          </a:p>
        </p:txBody>
      </p:sp>
      <p:sp>
        <p:nvSpPr>
          <p:cNvPr id="13" name="">
            <a:extLst xmlns:a="http://schemas.openxmlformats.org/drawingml/2006/main">
              <a:ext uri="{FF2B5EF4-FFF2-40B4-BE49-F238E27FC236}">
                <a16:creationId xmlns:a16="http://schemas.microsoft.com/office/drawing/2014/main" id="{91A763AF-37A0-4071-A367-EBC64FE230CB}"/>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the system receipt before retrying. Use idempotency and reconcile final state.</a:t>
            </a:r>
          </a:p>
        </p:txBody>
      </p:sp>
      <p:sp>
        <p:nvSpPr>
          <p:cNvPr id="14" name="">
            <a:extLst xmlns:a="http://schemas.openxmlformats.org/drawingml/2006/main">
              <a:ext uri="{FF2B5EF4-FFF2-40B4-BE49-F238E27FC236}">
                <a16:creationId xmlns:a16="http://schemas.microsoft.com/office/drawing/2014/main" id="{3C84C89E-628C-4C87-BCD1-E46716E32CF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63CE0927-91CA-49F8-9D0E-514660A081A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721E537-4BE1-4306-A4BB-EFAAF7AF2B6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AB1E8048-171F-47E2-8D9F-D91B7A3AADA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29 / 34</a:t>
            </a:r>
          </a:p>
        </p:txBody>
      </p:sp>
    </p:spTree>
    <p:extLst>
      <p:ext uri="{BB962C8B-B14F-4D97-AF65-F5344CB8AC3E}">
        <p14:creationId xmlns:p14="http://schemas.microsoft.com/office/powerpoint/2010/main" val="596773776"/>
      </p:ext>
    </p:extLst>
  </p:cSld>
</p:sld>
</file>

<file path=ppt/slides/slide3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08ef7436386d411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61C02D-39CC-4D99-84C1-F8F2C4039F2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A focused MVP within six weeks</a:t>
            </a:r>
          </a:p>
        </p:txBody>
      </p:sp>
      <p:sp>
        <p:nvSpPr>
          <p:cNvPr id="3" name="">
            <a:extLst xmlns:a="http://schemas.openxmlformats.org/drawingml/2006/main">
              <a:ext uri="{FF2B5EF4-FFF2-40B4-BE49-F238E27FC236}">
                <a16:creationId xmlns:a16="http://schemas.microsoft.com/office/drawing/2014/main" id="{EAF1CF01-C131-4256-AF1D-F634CC71FF6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41BCF2C-9930-4E73-8947-7809F321901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A scoped delivery plan, subject to timely access, data readiness and agreed approvals.</a:t>
            </a:r>
          </a:p>
        </p:txBody>
      </p:sp>
      <p:sp>
        <p:nvSpPr>
          <p:cNvPr id="5" name="">
            <a:extLst xmlns:a="http://schemas.openxmlformats.org/drawingml/2006/main">
              <a:ext uri="{FF2B5EF4-FFF2-40B4-BE49-F238E27FC236}">
                <a16:creationId xmlns:a16="http://schemas.microsoft.com/office/drawing/2014/main" id="{464A54DA-2080-42CB-8161-5D8688965AAF}"/>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3FEBDD06-D086-47F5-B630-4F0C11F14AF9}"/>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42A5FFDA-2E9B-487C-8EDA-34A7DFC7F511}"/>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1</a:t>
            </a:r>
          </a:p>
        </p:txBody>
      </p:sp>
      <p:sp>
        <p:nvSpPr>
          <p:cNvPr id="8" name="">
            <a:extLst xmlns:a="http://schemas.openxmlformats.org/drawingml/2006/main">
              <a:ext uri="{FF2B5EF4-FFF2-40B4-BE49-F238E27FC236}">
                <a16:creationId xmlns:a16="http://schemas.microsoft.com/office/drawing/2014/main" id="{E96F4C17-4244-4D88-86E6-6A51760CA6C9}"/>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Choose one workflow, owner and measurable baseline.</a:t>
            </a:r>
          </a:p>
        </p:txBody>
      </p:sp>
      <p:sp>
        <p:nvSpPr>
          <p:cNvPr id="9" name="">
            <a:extLst xmlns:a="http://schemas.openxmlformats.org/drawingml/2006/main">
              <a:ext uri="{FF2B5EF4-FFF2-40B4-BE49-F238E27FC236}">
                <a16:creationId xmlns:a16="http://schemas.microsoft.com/office/drawing/2014/main" id="{867E1AEE-A8EC-4DA0-8F26-97E90C49AACE}"/>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851F337-4810-465A-AA66-0CC48B7C0F91}"/>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04DD8D96-D98B-4268-B9E1-0B5F4869B079}"/>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2–3</a:t>
            </a:r>
          </a:p>
        </p:txBody>
      </p:sp>
      <p:sp>
        <p:nvSpPr>
          <p:cNvPr id="12" name="">
            <a:extLst xmlns:a="http://schemas.openxmlformats.org/drawingml/2006/main">
              <a:ext uri="{FF2B5EF4-FFF2-40B4-BE49-F238E27FC236}">
                <a16:creationId xmlns:a16="http://schemas.microsoft.com/office/drawing/2014/main" id="{5F4A786F-A6F1-4E5C-A361-89E86D08F0B8}"/>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Connect sources and configure agents, policies and app.</a:t>
            </a:r>
          </a:p>
        </p:txBody>
      </p:sp>
      <p:sp>
        <p:nvSpPr>
          <p:cNvPr id="13" name="">
            <a:extLst xmlns:a="http://schemas.openxmlformats.org/drawingml/2006/main">
              <a:ext uri="{FF2B5EF4-FFF2-40B4-BE49-F238E27FC236}">
                <a16:creationId xmlns:a16="http://schemas.microsoft.com/office/drawing/2014/main" id="{359F9097-8714-4836-A6C7-6E5E87D46142}"/>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EA6606D-C9B2-4D8C-ADED-5942C9E73137}"/>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170EFB04-10DE-4450-8066-3AC813931888}"/>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4–5</a:t>
            </a:r>
          </a:p>
        </p:txBody>
      </p:sp>
      <p:sp>
        <p:nvSpPr>
          <p:cNvPr id="16" name="">
            <a:extLst xmlns:a="http://schemas.openxmlformats.org/drawingml/2006/main">
              <a:ext uri="{FF2B5EF4-FFF2-40B4-BE49-F238E27FC236}">
                <a16:creationId xmlns:a16="http://schemas.microsoft.com/office/drawing/2014/main" id="{9B4A6488-1421-4A06-8B3F-C4D2CFFA339C}"/>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Evaluate, test exceptions and train reviewers.</a:t>
            </a:r>
          </a:p>
        </p:txBody>
      </p:sp>
      <p:sp>
        <p:nvSpPr>
          <p:cNvPr id="17" name="">
            <a:extLst xmlns:a="http://schemas.openxmlformats.org/drawingml/2006/main">
              <a:ext uri="{FF2B5EF4-FFF2-40B4-BE49-F238E27FC236}">
                <a16:creationId xmlns:a16="http://schemas.microsoft.com/office/drawing/2014/main" id="{A1F8A57F-410C-4795-83EE-AD9DC9D3577C}"/>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B480B6B-1FD2-48A9-B10F-C5A79A270953}"/>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4CBE4D87-7DED-45C1-BE48-A07D1B327BAD}"/>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6</a:t>
            </a:r>
          </a:p>
        </p:txBody>
      </p:sp>
      <p:sp>
        <p:nvSpPr>
          <p:cNvPr id="20" name="">
            <a:extLst xmlns:a="http://schemas.openxmlformats.org/drawingml/2006/main">
              <a:ext uri="{FF2B5EF4-FFF2-40B4-BE49-F238E27FC236}">
                <a16:creationId xmlns:a16="http://schemas.microsoft.com/office/drawing/2014/main" id="{8731780D-03C6-4895-8DE1-FE8B7119D474}"/>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Release a bounded MVP with monitored support.</a:t>
            </a:r>
          </a:p>
        </p:txBody>
      </p:sp>
      <p:sp>
        <p:nvSpPr>
          <p:cNvPr id="24" name="">
            <a:extLst xmlns:a="http://schemas.openxmlformats.org/drawingml/2006/main">
              <a:ext uri="{FF2B5EF4-FFF2-40B4-BE49-F238E27FC236}">
                <a16:creationId xmlns:a16="http://schemas.microsoft.com/office/drawing/2014/main" id="{92476184-D48F-4543-B2C0-DBE3DDE165C1}"/>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Complex migrations, certification and enterprise-wide rollout require their own delivery plan.</a:t>
            </a:r>
          </a:p>
        </p:txBody>
      </p:sp>
      <p:sp>
        <p:nvSpPr>
          <p:cNvPr id="25" name="">
            <a:extLst xmlns:a="http://schemas.openxmlformats.org/drawingml/2006/main">
              <a:ext uri="{FF2B5EF4-FFF2-40B4-BE49-F238E27FC236}">
                <a16:creationId xmlns:a16="http://schemas.microsoft.com/office/drawing/2014/main" id="{13A66556-CE80-4B75-85CB-DAB31E85D92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EBF75975-4B22-4AFE-BB0D-73BC1C59F21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EDDD0966-76C2-4084-8E8B-DD764DEAC80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F68A8434-07B8-4D9B-89EE-2F3706D2126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30 / 34</a:t>
            </a:r>
          </a:p>
        </p:txBody>
      </p:sp>
    </p:spTree>
    <p:extLst>
      <p:ext uri="{BB962C8B-B14F-4D97-AF65-F5344CB8AC3E}">
        <p14:creationId xmlns:p14="http://schemas.microsoft.com/office/powerpoint/2010/main" val="1970414460"/>
      </p:ext>
    </p:extLst>
  </p:cSld>
</p:sld>
</file>

<file path=ppt/slides/slide3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2063bfa44f54bf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E7A26AD-B8F7-41FE-91F9-C6CEA0101E5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Expand across the organization</a:t>
            </a:r>
          </a:p>
        </p:txBody>
      </p:sp>
      <p:sp>
        <p:nvSpPr>
          <p:cNvPr id="3" name="">
            <a:extLst xmlns:a="http://schemas.openxmlformats.org/drawingml/2006/main">
              <a:ext uri="{FF2B5EF4-FFF2-40B4-BE49-F238E27FC236}">
                <a16:creationId xmlns:a16="http://schemas.microsoft.com/office/drawing/2014/main" id="{05C06A28-08A2-46C1-AA00-6E6AB118E06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8544DAB-A2E9-4D1D-8153-188537D0CEB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Reuse proven components while respecting local authority and data boundaries.</a:t>
            </a:r>
          </a:p>
        </p:txBody>
      </p:sp>
      <p:sp>
        <p:nvSpPr>
          <p:cNvPr id="5" name="">
            <a:extLst xmlns:a="http://schemas.openxmlformats.org/drawingml/2006/main">
              <a:ext uri="{FF2B5EF4-FFF2-40B4-BE49-F238E27FC236}">
                <a16:creationId xmlns:a16="http://schemas.microsoft.com/office/drawing/2014/main" id="{061A2FAA-D74D-4B8E-B4C7-8F1B5ED73C60}"/>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FDD664E-FF05-4A39-AC63-F34EF54DF6A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Standardize</a:t>
            </a:r>
          </a:p>
        </p:txBody>
      </p:sp>
      <p:sp>
        <p:nvSpPr>
          <p:cNvPr id="7" name="">
            <a:extLst xmlns:a="http://schemas.openxmlformats.org/drawingml/2006/main">
              <a:ext uri="{FF2B5EF4-FFF2-40B4-BE49-F238E27FC236}">
                <a16:creationId xmlns:a16="http://schemas.microsoft.com/office/drawing/2014/main" id="{9ABE413E-E35C-419C-B85A-D6E6F2EFB0DD}"/>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Share approved agent versions, evaluation cases and application patterns.</a:t>
            </a:r>
          </a:p>
        </p:txBody>
      </p:sp>
      <p:sp>
        <p:nvSpPr>
          <p:cNvPr id="8" name="">
            <a:extLst xmlns:a="http://schemas.openxmlformats.org/drawingml/2006/main">
              <a:ext uri="{FF2B5EF4-FFF2-40B4-BE49-F238E27FC236}">
                <a16:creationId xmlns:a16="http://schemas.microsoft.com/office/drawing/2014/main" id="{6C7DEC86-BD19-4C87-AAB2-8759632C8899}"/>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217E528-4444-4D07-B911-AEFC82C4368D}"/>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Localize</a:t>
            </a:r>
          </a:p>
        </p:txBody>
      </p:sp>
      <p:sp>
        <p:nvSpPr>
          <p:cNvPr id="10" name="">
            <a:extLst xmlns:a="http://schemas.openxmlformats.org/drawingml/2006/main">
              <a:ext uri="{FF2B5EF4-FFF2-40B4-BE49-F238E27FC236}">
                <a16:creationId xmlns:a16="http://schemas.microsoft.com/office/drawing/2014/main" id="{00C6F931-207A-40F8-A7D8-23C0AF9E9DBE}"/>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language, product rules, permissions and jurisdiction-specific decisions.</a:t>
            </a:r>
          </a:p>
        </p:txBody>
      </p:sp>
      <p:sp>
        <p:nvSpPr>
          <p:cNvPr id="11" name="">
            <a:extLst xmlns:a="http://schemas.openxmlformats.org/drawingml/2006/main">
              <a:ext uri="{FF2B5EF4-FFF2-40B4-BE49-F238E27FC236}">
                <a16:creationId xmlns:a16="http://schemas.microsoft.com/office/drawing/2014/main" id="{2E02F974-7A61-4049-BDCC-F7056CE8FD3F}"/>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3B38239-C0D7-4FF8-B237-2D6A5D4DD1D9}"/>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expansion</a:t>
            </a:r>
          </a:p>
        </p:txBody>
      </p:sp>
      <p:sp>
        <p:nvSpPr>
          <p:cNvPr id="13" name="">
            <a:extLst xmlns:a="http://schemas.openxmlformats.org/drawingml/2006/main">
              <a:ext uri="{FF2B5EF4-FFF2-40B4-BE49-F238E27FC236}">
                <a16:creationId xmlns:a16="http://schemas.microsoft.com/office/drawing/2014/main" id="{113858AF-1802-4861-8C90-F241063E8225}"/>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Release by team or business unit. Compare outcomes and keep a withdrawal path.</a:t>
            </a:r>
          </a:p>
        </p:txBody>
      </p:sp>
      <p:sp>
        <p:nvSpPr>
          <p:cNvPr id="14" name="">
            <a:extLst xmlns:a="http://schemas.openxmlformats.org/drawingml/2006/main">
              <a:ext uri="{FF2B5EF4-FFF2-40B4-BE49-F238E27FC236}">
                <a16:creationId xmlns:a16="http://schemas.microsoft.com/office/drawing/2014/main" id="{782BFFA8-1A95-4C3B-ABB1-E4170CD678E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DACF7876-AEA1-4347-AA08-F3EC748A7BD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C93F9B22-441D-4329-B6D0-4E3DF00A73A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A5F2531A-4DE8-477E-8518-5E0642F1D61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31 / 34</a:t>
            </a:r>
          </a:p>
        </p:txBody>
      </p:sp>
    </p:spTree>
    <p:extLst>
      <p:ext uri="{BB962C8B-B14F-4D97-AF65-F5344CB8AC3E}">
        <p14:creationId xmlns:p14="http://schemas.microsoft.com/office/powerpoint/2010/main" val="448059800"/>
      </p:ext>
    </p:extLst>
  </p:cSld>
</p:sld>
</file>

<file path=ppt/slides/slide3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fcf7ec47332451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F9C1375-BAE4-431B-968D-7527875DF0D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Define your first Cortex application</a:t>
            </a:r>
          </a:p>
        </p:txBody>
      </p:sp>
      <p:sp>
        <p:nvSpPr>
          <p:cNvPr id="3" name="">
            <a:extLst xmlns:a="http://schemas.openxmlformats.org/drawingml/2006/main">
              <a:ext uri="{FF2B5EF4-FFF2-40B4-BE49-F238E27FC236}">
                <a16:creationId xmlns:a16="http://schemas.microsoft.com/office/drawing/2014/main" id="{53164466-07EC-49F1-B7F1-2276922403C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7F00A2B-4541-4907-AE05-CCDAF056C23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working session with Genellipse turns the opportunity into a delivery scope.</a:t>
            </a:r>
          </a:p>
        </p:txBody>
      </p:sp>
      <p:sp>
        <p:nvSpPr>
          <p:cNvPr id="5" name="">
            <a:extLst xmlns:a="http://schemas.openxmlformats.org/drawingml/2006/main">
              <a:ext uri="{FF2B5EF4-FFF2-40B4-BE49-F238E27FC236}">
                <a16:creationId xmlns:a16="http://schemas.microsoft.com/office/drawing/2014/main" id="{DB131327-E3A7-445D-B26E-27047342FDF1}"/>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B271E88-36D0-41CD-BE2A-2634793F2DE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workflow</a:t>
            </a:r>
          </a:p>
        </p:txBody>
      </p:sp>
      <p:sp>
        <p:nvSpPr>
          <p:cNvPr id="7" name="">
            <a:extLst xmlns:a="http://schemas.openxmlformats.org/drawingml/2006/main">
              <a:ext uri="{FF2B5EF4-FFF2-40B4-BE49-F238E27FC236}">
                <a16:creationId xmlns:a16="http://schemas.microsoft.com/office/drawing/2014/main" id="{58ACEC05-F932-4786-81A7-52371DEE3F51}"/>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process map, representative cases and the systems that hold the evidence.</a:t>
            </a:r>
          </a:p>
        </p:txBody>
      </p:sp>
      <p:sp>
        <p:nvSpPr>
          <p:cNvPr id="8" name="">
            <a:extLst xmlns:a="http://schemas.openxmlformats.org/drawingml/2006/main">
              <a:ext uri="{FF2B5EF4-FFF2-40B4-BE49-F238E27FC236}">
                <a16:creationId xmlns:a16="http://schemas.microsoft.com/office/drawing/2014/main" id="{68092A91-96D3-4E0B-AB16-775C19ABFF98}"/>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000A793-0C14-4EB6-AB01-DC0F060FFDD8}"/>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owners</a:t>
            </a:r>
          </a:p>
        </p:txBody>
      </p:sp>
      <p:sp>
        <p:nvSpPr>
          <p:cNvPr id="10" name="">
            <a:extLst xmlns:a="http://schemas.openxmlformats.org/drawingml/2006/main">
              <a:ext uri="{FF2B5EF4-FFF2-40B4-BE49-F238E27FC236}">
                <a16:creationId xmlns:a16="http://schemas.microsoft.com/office/drawing/2014/main" id="{8039DA93-1D29-4A63-8854-1B0B5AE0D08D}"/>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Business sponsor, operations reviewer, technology lead and control owner.</a:t>
            </a:r>
          </a:p>
        </p:txBody>
      </p:sp>
      <p:sp>
        <p:nvSpPr>
          <p:cNvPr id="11" name="">
            <a:extLst xmlns:a="http://schemas.openxmlformats.org/drawingml/2006/main">
              <a:ext uri="{FF2B5EF4-FFF2-40B4-BE49-F238E27FC236}">
                <a16:creationId xmlns:a16="http://schemas.microsoft.com/office/drawing/2014/main" id="{8A6FCD7B-7387-44AC-9207-0F1196C63E7C}"/>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D39FD0F-E5D8-40BF-9798-76017B0CDE40}"/>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Leave with a plan</a:t>
            </a:r>
          </a:p>
        </p:txBody>
      </p:sp>
      <p:sp>
        <p:nvSpPr>
          <p:cNvPr id="13" name="">
            <a:extLst xmlns:a="http://schemas.openxmlformats.org/drawingml/2006/main">
              <a:ext uri="{FF2B5EF4-FFF2-40B4-BE49-F238E27FC236}">
                <a16:creationId xmlns:a16="http://schemas.microsoft.com/office/drawing/2014/main" id="{2E1BB113-3C05-476A-B3B8-2C70526CA683}"/>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An agreed app scope, integration approach, acceptance measures and MVP sequence.</a:t>
            </a:r>
          </a:p>
        </p:txBody>
      </p:sp>
      <p:sp>
        <p:nvSpPr>
          <p:cNvPr id="14" name="">
            <a:extLst xmlns:a="http://schemas.openxmlformats.org/drawingml/2006/main">
              <a:ext uri="{FF2B5EF4-FFF2-40B4-BE49-F238E27FC236}">
                <a16:creationId xmlns:a16="http://schemas.microsoft.com/office/drawing/2014/main" id="{7D97A24D-9AD7-421D-A1C1-D30973CC3B0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073F5BAE-BE67-4260-A3BB-FA2E252E875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C1C7397-15EF-454A-BFB2-9D58639AD52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E01B3778-6B55-4B69-83DA-177FA43903F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32 / 34</a:t>
            </a:r>
          </a:p>
        </p:txBody>
      </p:sp>
    </p:spTree>
    <p:extLst>
      <p:ext uri="{BB962C8B-B14F-4D97-AF65-F5344CB8AC3E}">
        <p14:creationId xmlns:p14="http://schemas.microsoft.com/office/powerpoint/2010/main" val="946141358"/>
      </p:ext>
    </p:extLst>
  </p:cSld>
</p:sld>
</file>

<file path=ppt/slides/slide3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decc025b3434b7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F156C3F-59F9-4925-A739-72E2FD6329A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Sources and interpretation</a:t>
            </a:r>
          </a:p>
        </p:txBody>
      </p:sp>
      <p:sp>
        <p:nvSpPr>
          <p:cNvPr id="3" name="">
            <a:extLst xmlns:a="http://schemas.openxmlformats.org/drawingml/2006/main">
              <a:ext uri="{FF2B5EF4-FFF2-40B4-BE49-F238E27FC236}">
                <a16:creationId xmlns:a16="http://schemas.microsoft.com/office/drawing/2014/main" id="{300E0D29-D920-472B-ABB9-CA73B924805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554C8B7-AD01-491E-8F2C-0410484ECDA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Primary sources inform the market context; the solution designs are Genellipse proposals.</a:t>
            </a:r>
          </a:p>
        </p:txBody>
      </p:sp>
      <p:sp>
        <p:nvSpPr>
          <p:cNvPr id="5" name="">
            <a:extLst xmlns:a="http://schemas.openxmlformats.org/drawingml/2006/main">
              <a:ext uri="{FF2B5EF4-FFF2-40B4-BE49-F238E27FC236}">
                <a16:creationId xmlns:a16="http://schemas.microsoft.com/office/drawing/2014/main" id="{62D822CC-9D0A-40B9-93DE-CDA25C1C6CE8}"/>
              </a:ext>
            </a:extLst>
          </p:cNvPr>
          <p:cNvSpPr>
            <a:spLocks xmlns:a="http://schemas.openxmlformats.org/drawingml/2006/main" noGrp="1"/>
          </p:cNvSpPr>
          <p:nvPr/>
        </p:nvSpPr>
        <p:spPr>
          <a:xfrm xmlns:a="http://schemas.openxmlformats.org/drawingml/2006/main">
            <a:off x="695325" y="31337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Industry context</a:t>
            </a:r>
          </a:p>
        </p:txBody>
      </p:sp>
      <p:sp>
        <p:nvSpPr>
          <p:cNvPr id="6" name="">
            <a:extLst xmlns:a="http://schemas.openxmlformats.org/drawingml/2006/main">
              <a:ext uri="{FF2B5EF4-FFF2-40B4-BE49-F238E27FC236}">
                <a16:creationId xmlns:a16="http://schemas.microsoft.com/office/drawing/2014/main" id="{83DD2F68-BC2C-4A67-ACE4-8904E8F11E57}"/>
              </a:ext>
            </a:extLst>
          </p:cNvPr>
          <p:cNvSpPr>
            <a:spLocks xmlns:a="http://schemas.openxmlformats.org/drawingml/2006/main" noGrp="1"/>
          </p:cNvSpPr>
          <p:nvPr/>
        </p:nvSpPr>
        <p:spPr>
          <a:xfrm xmlns:a="http://schemas.openxmlformats.org/drawingml/2006/main">
            <a:off x="3619500" y="31337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Official sources listed in the notes and website transcript.</a:t>
            </a:r>
          </a:p>
        </p:txBody>
      </p:sp>
      <p:sp>
        <p:nvSpPr>
          <p:cNvPr id="7" name="">
            <a:extLst xmlns:a="http://schemas.openxmlformats.org/drawingml/2006/main">
              <a:ext uri="{FF2B5EF4-FFF2-40B4-BE49-F238E27FC236}">
                <a16:creationId xmlns:a16="http://schemas.microsoft.com/office/drawing/2014/main" id="{908223B0-D8AC-4DC0-BE26-747B58AE339A}"/>
              </a:ext>
            </a:extLst>
          </p:cNvPr>
          <p:cNvSpPr>
            <a:spLocks xmlns:a="http://schemas.openxmlformats.org/drawingml/2006/main" noGrp="1"/>
          </p:cNvSpPr>
          <p:nvPr/>
        </p:nvSpPr>
        <p:spPr>
          <a:xfrm xmlns:a="http://schemas.openxmlformats.org/drawingml/2006/main">
            <a:off x="695325" y="38576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Cortex capabilities</a:t>
            </a:r>
          </a:p>
        </p:txBody>
      </p:sp>
      <p:sp>
        <p:nvSpPr>
          <p:cNvPr id="8" name="">
            <a:extLst xmlns:a="http://schemas.openxmlformats.org/drawingml/2006/main">
              <a:ext uri="{FF2B5EF4-FFF2-40B4-BE49-F238E27FC236}">
                <a16:creationId xmlns:a16="http://schemas.microsoft.com/office/drawing/2014/main" id="{78809330-B3DE-4FF7-BD8A-FB3F28F8AE23}"/>
              </a:ext>
            </a:extLst>
          </p:cNvPr>
          <p:cNvSpPr>
            <a:spLocks xmlns:a="http://schemas.openxmlformats.org/drawingml/2006/main" noGrp="1"/>
          </p:cNvSpPr>
          <p:nvPr/>
        </p:nvSpPr>
        <p:spPr>
          <a:xfrm xmlns:a="http://schemas.openxmlformats.org/drawingml/2006/main">
            <a:off x="3619500" y="38576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product materials: Agent Studio, integrations and MCP gateway.</a:t>
            </a:r>
          </a:p>
        </p:txBody>
      </p:sp>
      <p:sp>
        <p:nvSpPr>
          <p:cNvPr id="9" name="">
            <a:extLst xmlns:a="http://schemas.openxmlformats.org/drawingml/2006/main">
              <a:ext uri="{FF2B5EF4-FFF2-40B4-BE49-F238E27FC236}">
                <a16:creationId xmlns:a16="http://schemas.microsoft.com/office/drawing/2014/main" id="{0EF88AE0-5B91-408B-95A3-6841D8B01699}"/>
              </a:ext>
            </a:extLst>
          </p:cNvPr>
          <p:cNvSpPr>
            <a:spLocks xmlns:a="http://schemas.openxmlformats.org/drawingml/2006/main" noGrp="1"/>
          </p:cNvSpPr>
          <p:nvPr/>
        </p:nvSpPr>
        <p:spPr>
          <a:xfrm xmlns:a="http://schemas.openxmlformats.org/drawingml/2006/main">
            <a:off x="695325" y="45815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Integration standard</a:t>
            </a:r>
          </a:p>
        </p:txBody>
      </p:sp>
      <p:sp>
        <p:nvSpPr>
          <p:cNvPr id="10" name="">
            <a:extLst xmlns:a="http://schemas.openxmlformats.org/drawingml/2006/main">
              <a:ext uri="{FF2B5EF4-FFF2-40B4-BE49-F238E27FC236}">
                <a16:creationId xmlns:a16="http://schemas.microsoft.com/office/drawing/2014/main" id="{4AEFCA23-2CD0-4CA5-8E1A-E99F499E7346}"/>
              </a:ext>
            </a:extLst>
          </p:cNvPr>
          <p:cNvSpPr>
            <a:spLocks xmlns:a="http://schemas.openxmlformats.org/drawingml/2006/main" noGrp="1"/>
          </p:cNvSpPr>
          <p:nvPr/>
        </p:nvSpPr>
        <p:spPr>
          <a:xfrm xmlns:a="http://schemas.openxmlformats.org/drawingml/2006/main">
            <a:off x="3619500" y="45815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Model Context Protocol tool specification.</a:t>
            </a:r>
          </a:p>
        </p:txBody>
      </p:sp>
      <p:sp>
        <p:nvSpPr>
          <p:cNvPr id="11" name="">
            <a:extLst xmlns:a="http://schemas.openxmlformats.org/drawingml/2006/main">
              <a:ext uri="{FF2B5EF4-FFF2-40B4-BE49-F238E27FC236}">
                <a16:creationId xmlns:a16="http://schemas.microsoft.com/office/drawing/2014/main" id="{C4DEA560-B82F-45F2-A883-88197A9FF29F}"/>
              </a:ext>
            </a:extLst>
          </p:cNvPr>
          <p:cNvSpPr>
            <a:spLocks xmlns:a="http://schemas.openxmlformats.org/drawingml/2006/main" noGrp="1"/>
          </p:cNvSpPr>
          <p:nvPr/>
        </p:nvSpPr>
        <p:spPr>
          <a:xfrm xmlns:a="http://schemas.openxmlformats.org/drawingml/2006/main">
            <a:off x="695325" y="53054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Business examples</a:t>
            </a:r>
          </a:p>
        </p:txBody>
      </p:sp>
      <p:sp>
        <p:nvSpPr>
          <p:cNvPr id="12" name="">
            <a:extLst xmlns:a="http://schemas.openxmlformats.org/drawingml/2006/main">
              <a:ext uri="{FF2B5EF4-FFF2-40B4-BE49-F238E27FC236}">
                <a16:creationId xmlns:a16="http://schemas.microsoft.com/office/drawing/2014/main" id="{D34ECEFF-EE26-4B80-BD14-A946C795C43D}"/>
              </a:ext>
            </a:extLst>
          </p:cNvPr>
          <p:cNvSpPr>
            <a:spLocks xmlns:a="http://schemas.openxmlformats.org/drawingml/2006/main" noGrp="1"/>
          </p:cNvSpPr>
          <p:nvPr/>
        </p:nvSpPr>
        <p:spPr>
          <a:xfrm xmlns:a="http://schemas.openxmlformats.org/drawingml/2006/main">
            <a:off x="3619500" y="53054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Original designs and explicitly illustrative capacity assumptions.</a:t>
            </a:r>
          </a:p>
        </p:txBody>
      </p:sp>
      <p:sp>
        <p:nvSpPr>
          <p:cNvPr id="13" name="">
            <a:extLst xmlns:a="http://schemas.openxmlformats.org/drawingml/2006/main">
              <a:ext uri="{FF2B5EF4-FFF2-40B4-BE49-F238E27FC236}">
                <a16:creationId xmlns:a16="http://schemas.microsoft.com/office/drawing/2014/main" id="{FCBED210-8DF2-4528-9234-4476FE55612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Reviewed September 2026 · no endorsement by cited organizations</a:t>
            </a:r>
          </a:p>
        </p:txBody>
      </p:sp>
      <p:sp>
        <p:nvSpPr>
          <p:cNvPr id="14" name="">
            <a:extLst xmlns:a="http://schemas.openxmlformats.org/drawingml/2006/main">
              <a:ext uri="{FF2B5EF4-FFF2-40B4-BE49-F238E27FC236}">
                <a16:creationId xmlns:a16="http://schemas.microsoft.com/office/drawing/2014/main" id="{F05480E4-ADFC-4D4B-9D85-8FE6DBBBEAF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5519F52D-A2EA-4642-935A-B47E7E8B677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6" name="">
            <a:extLst xmlns:a="http://schemas.openxmlformats.org/drawingml/2006/main">
              <a:ext uri="{FF2B5EF4-FFF2-40B4-BE49-F238E27FC236}">
                <a16:creationId xmlns:a16="http://schemas.microsoft.com/office/drawing/2014/main" id="{8774917D-8927-4814-A138-65074E4AA1D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33 / 34</a:t>
            </a:r>
          </a:p>
        </p:txBody>
      </p:sp>
    </p:spTree>
    <p:extLst>
      <p:ext uri="{BB962C8B-B14F-4D97-AF65-F5344CB8AC3E}">
        <p14:creationId xmlns:p14="http://schemas.microsoft.com/office/powerpoint/2010/main" val="1723872391"/>
      </p:ext>
    </p:extLst>
  </p:cSld>
</p:sld>
</file>

<file path=ppt/slides/slide3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1d638b2c96394cca"/>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4669a837f524cc2"/>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41EDB7A-CAAF-4E46-845C-03E5638879ED}"/>
              </a:ext>
            </a:extLst>
          </p:cNvPr>
          <p:cNvSpPr>
            <a:spLocks xmlns:a="http://schemas.openxmlformats.org/drawingml/2006/main" noGrp="1"/>
          </p:cNvSpPr>
          <p:nvPr/>
        </p:nvSpPr>
        <p:spPr>
          <a:xfrm xmlns:a="http://schemas.openxmlformats.org/drawingml/2006/main">
            <a:off x="666750" y="1657350"/>
            <a:ext cx="108585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Build your retail</a:t>
            </a:r>
          </a:p>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application with Cortex AI OS</a:t>
            </a:r>
          </a:p>
        </p:txBody>
      </p:sp>
      <p:sp>
        <p:nvSpPr>
          <p:cNvPr id="4" name="">
            <a:extLst xmlns:a="http://schemas.openxmlformats.org/drawingml/2006/main">
              <a:ext uri="{FF2B5EF4-FFF2-40B4-BE49-F238E27FC236}">
                <a16:creationId xmlns:a16="http://schemas.microsoft.com/office/drawing/2014/main" id="{BA0CA0A6-56D7-4502-9036-07B0B4038CA3}"/>
              </a:ext>
            </a:extLst>
          </p:cNvPr>
          <p:cNvSpPr>
            <a:spLocks xmlns:a="http://schemas.openxmlformats.org/drawingml/2006/main" noGrp="1"/>
          </p:cNvSpPr>
          <p:nvPr/>
        </p:nvSpPr>
        <p:spPr>
          <a:xfrm xmlns:a="http://schemas.openxmlformats.org/drawingml/2006/main">
            <a:off x="695325" y="3562350"/>
            <a:ext cx="10287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Connect your expertise, agents and systems.</a:t>
            </a:r>
          </a:p>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Make governance part of the work.</a:t>
            </a:r>
          </a:p>
        </p:txBody>
      </p:sp>
      <p:sp>
        <p:nvSpPr>
          <p:cNvPr id="5" name="">
            <a:extLst xmlns:a="http://schemas.openxmlformats.org/drawingml/2006/main">
              <a:ext uri="{FF2B5EF4-FFF2-40B4-BE49-F238E27FC236}">
                <a16:creationId xmlns:a16="http://schemas.microsoft.com/office/drawing/2014/main" id="{E6BD621F-65A7-4568-A25E-9E7207D847F3}"/>
              </a:ext>
            </a:extLst>
          </p:cNvPr>
          <p:cNvSpPr>
            <a:spLocks xmlns:a="http://schemas.openxmlformats.org/drawingml/2006/main" noGrp="1"/>
          </p:cNvSpPr>
          <p:nvPr/>
        </p:nvSpPr>
        <p:spPr>
          <a:xfrm xmlns:a="http://schemas.openxmlformats.org/drawingml/2006/main">
            <a:off x="695325" y="49244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1ff659bbe5f846f6"/>
              </a:rPr>
              <a:t>Genellipse.com</a:t>
            </a:r>
          </a:p>
        </p:txBody>
      </p:sp>
      <p:sp>
        <p:nvSpPr>
          <p:cNvPr id="6" name="">
            <a:extLst xmlns:a="http://schemas.openxmlformats.org/drawingml/2006/main">
              <a:ext uri="{FF2B5EF4-FFF2-40B4-BE49-F238E27FC236}">
                <a16:creationId xmlns:a16="http://schemas.microsoft.com/office/drawing/2014/main" id="{0EFEFB96-9681-4F59-9EAD-D2B76A0ADF24}"/>
              </a:ext>
            </a:extLst>
          </p:cNvPr>
          <p:cNvSpPr>
            <a:spLocks xmlns:a="http://schemas.openxmlformats.org/drawingml/2006/main" noGrp="1"/>
          </p:cNvSpPr>
          <p:nvPr/>
        </p:nvSpPr>
        <p:spPr>
          <a:xfrm xmlns:a="http://schemas.openxmlformats.org/drawingml/2006/main">
            <a:off x="5810250" y="49244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a94d5814812f4c27"/>
              </a:rPr>
              <a:t>info@genellipse.com</a:t>
            </a:r>
          </a:p>
        </p:txBody>
      </p:sp>
      <p:sp>
        <p:nvSpPr>
          <p:cNvPr id="7" name="">
            <a:extLst xmlns:a="http://schemas.openxmlformats.org/drawingml/2006/main">
              <a:ext uri="{FF2B5EF4-FFF2-40B4-BE49-F238E27FC236}">
                <a16:creationId xmlns:a16="http://schemas.microsoft.com/office/drawing/2014/main" id="{24AD964E-7275-4365-AE18-4986655E472E}"/>
              </a:ext>
            </a:extLst>
          </p:cNvPr>
          <p:cNvSpPr>
            <a:spLocks xmlns:a="http://schemas.openxmlformats.org/drawingml/2006/main" noGrp="1"/>
          </p:cNvSpPr>
          <p:nvPr/>
        </p:nvSpPr>
        <p:spPr>
          <a:xfrm xmlns:a="http://schemas.openxmlformats.org/drawingml/2006/main">
            <a:off x="695325" y="5638800"/>
            <a:ext cx="371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88945"/>
                </a:solidFill>
                <a:latin typeface="Liberation Sans"/>
                <a:ea typeface="Liberation Sans"/>
                <a:cs typeface="Liberation Sans"/>
              </a:defRPr>
            </a:pPr>
            <a:r>
              <a:rPr sz="2100" b="0">
                <a:solidFill>
                  <a:srgbClr val="B88945"/>
                </a:solidFill>
                <a:latin typeface="Liberation Sans"/>
                <a:ea typeface="Liberation Sans"/>
                <a:cs typeface="Liberation Sans"/>
                <a:hlinkClick xmlns:r="http://schemas.openxmlformats.org/officeDocument/2006/relationships" r:id="R3eea1bc2d2b24460"/>
              </a:rPr>
              <a:t>Explore Cortex AI</a:t>
            </a:r>
          </a:p>
        </p:txBody>
      </p:sp>
      <p:sp>
        <p:nvSpPr>
          <p:cNvPr id="8" name="">
            <a:extLst xmlns:a="http://schemas.openxmlformats.org/drawingml/2006/main">
              <a:ext uri="{FF2B5EF4-FFF2-40B4-BE49-F238E27FC236}">
                <a16:creationId xmlns:a16="http://schemas.microsoft.com/office/drawing/2014/main" id="{7547416D-7A8B-4BE1-8C9C-69E823C8598B}"/>
              </a:ext>
            </a:extLst>
          </p:cNvPr>
          <p:cNvSpPr>
            <a:spLocks xmlns:a="http://schemas.openxmlformats.org/drawingml/2006/main" noGrp="1"/>
          </p:cNvSpPr>
          <p:nvPr/>
        </p:nvSpPr>
        <p:spPr>
          <a:xfrm xmlns:a="http://schemas.openxmlformats.org/drawingml/2006/main">
            <a:off x="8858250" y="565785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B88945"/>
                </a:solidFill>
                <a:latin typeface="Liberation Sans"/>
                <a:ea typeface="Liberation Sans"/>
                <a:cs typeface="Liberation Sans"/>
              </a:defRPr>
            </a:pPr>
            <a:r>
              <a:rPr sz="1650" b="0">
                <a:solidFill>
                  <a:srgbClr val="B88945"/>
                </a:solidFill>
                <a:latin typeface="Liberation Sans"/>
                <a:ea typeface="Liberation Sans"/>
                <a:cs typeface="Liberation Sans"/>
                <a:hlinkClick xmlns:ns0="http://schemas.openxmlformats.org/officeDocument/2006/relationships" action="ppaction://hlinksldjump" ns0:id="rIdInsuranceStory3"/>
              </a:rPr>
              <a:t>Back to contents</a:t>
            </a:r>
          </a:p>
        </p:txBody>
      </p:sp>
      <p:sp>
        <p:nvSpPr>
          <p:cNvPr id="9" name="">
            <a:extLst xmlns:a="http://schemas.openxmlformats.org/drawingml/2006/main">
              <a:ext uri="{FF2B5EF4-FFF2-40B4-BE49-F238E27FC236}">
                <a16:creationId xmlns:a16="http://schemas.microsoft.com/office/drawing/2014/main" id="{9D3B54A1-1F7B-468F-AAB2-F6FD1EC3360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Contact Genellipse to define the first application</a:t>
            </a:r>
          </a:p>
        </p:txBody>
      </p:sp>
      <p:sp>
        <p:nvSpPr>
          <p:cNvPr id="10" name="">
            <a:extLst xmlns:a="http://schemas.openxmlformats.org/drawingml/2006/main">
              <a:ext uri="{FF2B5EF4-FFF2-40B4-BE49-F238E27FC236}">
                <a16:creationId xmlns:a16="http://schemas.microsoft.com/office/drawing/2014/main" id="{D320C4DB-2DCD-45D9-A620-B91417D2F32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8BAD55CD-B286-490E-8256-73543866AB3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34 / 34</a:t>
            </a:r>
          </a:p>
        </p:txBody>
      </p:sp>
    </p:spTree>
    <p:extLst>
      <p:ext uri="{BB962C8B-B14F-4D97-AF65-F5344CB8AC3E}">
        <p14:creationId xmlns:p14="http://schemas.microsoft.com/office/powerpoint/2010/main" val="26637507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2026-09-27T18:33:33.2000000Z</dcterms:created>
  <dcterms:modified xsi:type="dcterms:W3CDTF">2026-09-27T18:33:33.2000000Z</dcterms:modified>
</coreProperties>
</file>