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1.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slides/charts/chart2.xml" ContentType="application/vnd.openxmlformats-officedocument.drawingml.chart+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charts/chart3.xml" ContentType="application/vnd.openxmlformats-officedocument.drawingml.chart+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charts/chart4.xml" ContentType="application/vnd.openxmlformats-officedocument.drawingml.chart+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charts/chart5.xml" ContentType="application/vnd.openxmlformats-officedocument.drawingml.chart+xml"/>
  <Override PartName="/ppt/notesSlides/notesSlide36.xml" ContentType="application/vnd.openxmlformats-officedocument.presentationml.notesSlide+xml"/>
  <Override PartName="/ppt/slides/slide37.xml" ContentType="application/vnd.openxmlformats-officedocument.presentationml.slide+xml"/>
  <Override PartName="/ppt/slides/charts/chart6.xml" ContentType="application/vnd.openxmlformats-officedocument.drawingml.chart+xml"/>
  <Override PartName="/ppt/notesSlides/notesSlide37.xml" ContentType="application/vnd.openxmlformats-officedocument.presentationml.notesSlide+xml"/>
  <Override PartName="/ppt/slides/slide38.xml" ContentType="application/vnd.openxmlformats-officedocument.presentationml.slide+xml"/>
  <Override PartName="/ppt/slides/charts/chart7.xml" ContentType="application/vnd.openxmlformats-officedocument.drawingml.chart+xml"/>
  <Override PartName="/ppt/notesSlides/notesSlide38.xml" ContentType="application/vnd.openxmlformats-officedocument.presentationml.notesSlide+xml"/>
  <Override PartName="/ppt/slides/slide39.xml" ContentType="application/vnd.openxmlformats-officedocument.presentationml.slide+xml"/>
  <Override PartName="/ppt/slides/charts/chart8.xml" ContentType="application/vnd.openxmlformats-officedocument.drawingml.chart+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charts/chart9.xml" ContentType="application/vnd.openxmlformats-officedocument.drawingml.chart+xml"/>
  <Override PartName="/ppt/notesSlides/notesSlide41.xml" ContentType="application/vnd.openxmlformats-officedocument.presentationml.notesSlide+xml"/>
  <Override PartName="/ppt/slides/slide42.xml" ContentType="application/vnd.openxmlformats-officedocument.presentationml.slide+xml"/>
  <Override PartName="/ppt/slides/charts/chart10.xml" ContentType="application/vnd.openxmlformats-officedocument.drawingml.chart+xml"/>
  <Override PartName="/ppt/notesSlides/notesSlide42.xml" ContentType="application/vnd.openxmlformats-officedocument.presentationml.notesSlide+xml"/>
  <Override PartName="/ppt/slides/slide43.xml" ContentType="application/vnd.openxmlformats-officedocument.presentationml.slide+xml"/>
  <Override PartName="/ppt/slides/charts/chart11.xml" ContentType="application/vnd.openxmlformats-officedocument.drawingml.chart+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charts/chart12.xml" ContentType="application/vnd.openxmlformats-officedocument.drawingml.chart+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d2c3318bb9fd44b7" /><Relationship Type="http://schemas.openxmlformats.org/officeDocument/2006/relationships/extended-properties" Target="/docProps/app.xml" Id="R1c7a353534764e9e" /><Relationship Type="http://schemas.openxmlformats.org/officeDocument/2006/relationships/officeDocument" Target="/ppt/presentation.xml" Id="R918ba90e1e9047d3" /></Relationships>
</file>

<file path=ppt/presentation.xml><?xml version="1.0" encoding="utf-8"?>
<p:presentation xmlns:p="http://schemas.openxmlformats.org/presentationml/2006/main">
  <p:sldMasterIdLst>
    <p:sldMasterId xmlns:r="http://schemas.openxmlformats.org/officeDocument/2006/relationships" id="2147483648" r:id="Rd52d0996eb0c42d9"/>
  </p:sldMasterIdLst>
  <p:notesMasterIdLst>
    <p:notesMasterId xmlns:r="http://schemas.openxmlformats.org/officeDocument/2006/relationships" r:id="Rb842ce65670c4fa5"/>
  </p:notesMasterIdLst>
  <p:sldIdLst>
    <p:sldId xmlns:r="http://schemas.openxmlformats.org/officeDocument/2006/relationships" id="256" r:id="R2be0e6f32f414e43"/>
    <p:sldId xmlns:r="http://schemas.openxmlformats.org/officeDocument/2006/relationships" id="257" r:id="R5e7a05bc0f6b4c05"/>
    <p:sldId xmlns:r="http://schemas.openxmlformats.org/officeDocument/2006/relationships" id="258" r:id="R29879970f8ac4f98"/>
    <p:sldId xmlns:r="http://schemas.openxmlformats.org/officeDocument/2006/relationships" id="259" r:id="Rc640a925372d4c1f"/>
    <p:sldId xmlns:r="http://schemas.openxmlformats.org/officeDocument/2006/relationships" id="260" r:id="R23effbcbcc384eb7"/>
    <p:sldId xmlns:r="http://schemas.openxmlformats.org/officeDocument/2006/relationships" id="261" r:id="R111bbe282e694fbe"/>
    <p:sldId xmlns:r="http://schemas.openxmlformats.org/officeDocument/2006/relationships" id="262" r:id="Rceb370a7e7054196"/>
    <p:sldId xmlns:r="http://schemas.openxmlformats.org/officeDocument/2006/relationships" id="263" r:id="R96e00f2c751c4984"/>
    <p:sldId xmlns:r="http://schemas.openxmlformats.org/officeDocument/2006/relationships" id="264" r:id="R5c0ae260c2b7440c"/>
    <p:sldId xmlns:r="http://schemas.openxmlformats.org/officeDocument/2006/relationships" id="265" r:id="Rb14e187fb6584d66"/>
    <p:sldId xmlns:r="http://schemas.openxmlformats.org/officeDocument/2006/relationships" id="266" r:id="Rcc60edbaf18249ff"/>
    <p:sldId xmlns:r="http://schemas.openxmlformats.org/officeDocument/2006/relationships" id="267" r:id="Rb03303a011c045f0"/>
    <p:sldId xmlns:r="http://schemas.openxmlformats.org/officeDocument/2006/relationships" id="268" r:id="R2915bbe47f7a4f76"/>
    <p:sldId xmlns:r="http://schemas.openxmlformats.org/officeDocument/2006/relationships" id="269" r:id="Rba475f25be9e4580"/>
    <p:sldId xmlns:r="http://schemas.openxmlformats.org/officeDocument/2006/relationships" id="270" r:id="R8acab0d3bd894250"/>
    <p:sldId xmlns:r="http://schemas.openxmlformats.org/officeDocument/2006/relationships" id="271" r:id="Rc56521c9fce748d4"/>
    <p:sldId xmlns:r="http://schemas.openxmlformats.org/officeDocument/2006/relationships" id="272" r:id="R1ad4c24c263f42d9"/>
    <p:sldId xmlns:r="http://schemas.openxmlformats.org/officeDocument/2006/relationships" id="273" r:id="R963732d31eb84dce"/>
    <p:sldId xmlns:r="http://schemas.openxmlformats.org/officeDocument/2006/relationships" id="274" r:id="R2cad9392f100472c"/>
    <p:sldId xmlns:r="http://schemas.openxmlformats.org/officeDocument/2006/relationships" id="275" r:id="Rb6390b9c7ee3401f"/>
    <p:sldId xmlns:r="http://schemas.openxmlformats.org/officeDocument/2006/relationships" id="276" r:id="Rb0a70a643845459d"/>
    <p:sldId xmlns:r="http://schemas.openxmlformats.org/officeDocument/2006/relationships" id="277" r:id="Rcf5f64f2a60a4b29"/>
    <p:sldId xmlns:r="http://schemas.openxmlformats.org/officeDocument/2006/relationships" id="278" r:id="R1516f0e18fa94e3c"/>
    <p:sldId xmlns:r="http://schemas.openxmlformats.org/officeDocument/2006/relationships" id="279" r:id="R76bdd326c9ea48ae"/>
    <p:sldId xmlns:r="http://schemas.openxmlformats.org/officeDocument/2006/relationships" id="280" r:id="R80f11b4994014096"/>
    <p:sldId xmlns:r="http://schemas.openxmlformats.org/officeDocument/2006/relationships" id="281" r:id="R3e343227fc504e19"/>
    <p:sldId xmlns:r="http://schemas.openxmlformats.org/officeDocument/2006/relationships" id="282" r:id="R1b2ccce7d9ab4cac"/>
    <p:sldId xmlns:r="http://schemas.openxmlformats.org/officeDocument/2006/relationships" id="283" r:id="R34ddb38b93024c8d"/>
    <p:sldId xmlns:r="http://schemas.openxmlformats.org/officeDocument/2006/relationships" id="284" r:id="R73aef1d5f3204c54"/>
    <p:sldId xmlns:r="http://schemas.openxmlformats.org/officeDocument/2006/relationships" id="285" r:id="R0b492e146fd34369"/>
    <p:sldId xmlns:r="http://schemas.openxmlformats.org/officeDocument/2006/relationships" id="286" r:id="Rf6db326ac186459c"/>
    <p:sldId xmlns:r="http://schemas.openxmlformats.org/officeDocument/2006/relationships" id="287" r:id="Rd1a94557438d4bca"/>
    <p:sldId xmlns:r="http://schemas.openxmlformats.org/officeDocument/2006/relationships" id="288" r:id="R34ad9fec476d4075"/>
    <p:sldId xmlns:r="http://schemas.openxmlformats.org/officeDocument/2006/relationships" id="289" r:id="R0111b8c8f76b44dc"/>
    <p:sldId xmlns:r="http://schemas.openxmlformats.org/officeDocument/2006/relationships" id="290" r:id="R7cc679a8aa564a57"/>
    <p:sldId xmlns:r="http://schemas.openxmlformats.org/officeDocument/2006/relationships" id="291" r:id="R6d76da8d9bff4e5f"/>
    <p:sldId xmlns:r="http://schemas.openxmlformats.org/officeDocument/2006/relationships" id="292" r:id="R45fe2a1e2e294d93"/>
    <p:sldId xmlns:r="http://schemas.openxmlformats.org/officeDocument/2006/relationships" id="293" r:id="R2f26fbe985294cc9"/>
    <p:sldId xmlns:r="http://schemas.openxmlformats.org/officeDocument/2006/relationships" id="294" r:id="R5e95f12f82c346c3"/>
    <p:sldId xmlns:r="http://schemas.openxmlformats.org/officeDocument/2006/relationships" id="295" r:id="Rb01d1a4b98d643b7"/>
    <p:sldId xmlns:r="http://schemas.openxmlformats.org/officeDocument/2006/relationships" id="296" r:id="R6cb60dfd7fbb4d08"/>
    <p:sldId xmlns:r="http://schemas.openxmlformats.org/officeDocument/2006/relationships" id="297" r:id="R6c85977228c347dd"/>
    <p:sldId xmlns:r="http://schemas.openxmlformats.org/officeDocument/2006/relationships" id="298" r:id="Rc9d902d2b2294151"/>
    <p:sldId xmlns:r="http://schemas.openxmlformats.org/officeDocument/2006/relationships" id="299" r:id="Rb76cc038a9f941ad"/>
    <p:sldId xmlns:r="http://schemas.openxmlformats.org/officeDocument/2006/relationships" id="300" r:id="R72e097a90c6c4b56"/>
    <p:sldId xmlns:r="http://schemas.openxmlformats.org/officeDocument/2006/relationships" id="301" r:id="Rbe81d69546ef42b0"/>
    <p:sldId xmlns:r="http://schemas.openxmlformats.org/officeDocument/2006/relationships" id="302" r:id="Rabaa590271a444ff"/>
    <p:sldId xmlns:r="http://schemas.openxmlformats.org/officeDocument/2006/relationships" id="303" r:id="Rcca72cc7bde24026"/>
    <p:sldId xmlns:r="http://schemas.openxmlformats.org/officeDocument/2006/relationships" id="304" r:id="Rbf73ab581aa145dc"/>
    <p:sldId xmlns:r="http://schemas.openxmlformats.org/officeDocument/2006/relationships" id="305" r:id="R52cc53eb178840e4"/>
    <p:sldId xmlns:r="http://schemas.openxmlformats.org/officeDocument/2006/relationships" id="306" r:id="R4994017aadd84056"/>
    <p:sldId xmlns:r="http://schemas.openxmlformats.org/officeDocument/2006/relationships" id="307" r:id="R4c88d4084b0041a6"/>
    <p:sldId xmlns:r="http://schemas.openxmlformats.org/officeDocument/2006/relationships" id="308" r:id="Refe70440b94244c5"/>
    <p:sldId xmlns:r="http://schemas.openxmlformats.org/officeDocument/2006/relationships" id="309" r:id="Rf1ffc5c5db104ec1"/>
    <p:sldId xmlns:r="http://schemas.openxmlformats.org/officeDocument/2006/relationships" id="310" r:id="R860cd4040b104aeb"/>
    <p:sldId xmlns:r="http://schemas.openxmlformats.org/officeDocument/2006/relationships" id="311" r:id="R6a8adc4979d24733"/>
    <p:sldId xmlns:r="http://schemas.openxmlformats.org/officeDocument/2006/relationships" id="312" r:id="Rb8d91c834a054d3c"/>
    <p:sldId xmlns:r="http://schemas.openxmlformats.org/officeDocument/2006/relationships" id="313" r:id="Rd031a6b98e694d74"/>
    <p:sldId xmlns:r="http://schemas.openxmlformats.org/officeDocument/2006/relationships" id="314" r:id="Ree56bf0583e34e7a"/>
    <p:sldId xmlns:r="http://schemas.openxmlformats.org/officeDocument/2006/relationships" id="315" r:id="R5e0b03b423124e11"/>
    <p:sldId xmlns:r="http://schemas.openxmlformats.org/officeDocument/2006/relationships" id="316" r:id="R0d261b8276294093"/>
    <p:sldId xmlns:r="http://schemas.openxmlformats.org/officeDocument/2006/relationships" id="317" r:id="R434dbc910ad143a5"/>
    <p:sldId xmlns:r="http://schemas.openxmlformats.org/officeDocument/2006/relationships" id="318" r:id="Rd2927650f91a4769"/>
    <p:sldId xmlns:r="http://schemas.openxmlformats.org/officeDocument/2006/relationships" id="319" r:id="R851b306414ec4931"/>
    <p:sldId xmlns:r="http://schemas.openxmlformats.org/officeDocument/2006/relationships" id="320" r:id="R4dd77c64eb164376"/>
    <p:sldId xmlns:r="http://schemas.openxmlformats.org/officeDocument/2006/relationships" id="321" r:id="R3b8361a9441243e4"/>
    <p:sldId xmlns:r="http://schemas.openxmlformats.org/officeDocument/2006/relationships" id="322" r:id="Rc0c5df05aadb45b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f9fb94538d946cb" /><Relationship Type="http://schemas.openxmlformats.org/officeDocument/2006/relationships/slideMaster" Target="/ppt/slideMasters/slideMaster1.xml" Id="Rd52d0996eb0c42d9" /><Relationship Type="http://schemas.openxmlformats.org/officeDocument/2006/relationships/notesMaster" Target="/ppt/notesMasters/notesMaster1.xml" Id="Rb842ce65670c4fa5" /><Relationship Type="http://schemas.openxmlformats.org/officeDocument/2006/relationships/presProps" Target="/ppt/presProps.xml" Id="R6454382786ea41e9" /><Relationship Type="http://schemas.openxmlformats.org/officeDocument/2006/relationships/tableStyles" Target="/ppt/tableStyles.xml" Id="Rac8b6c9f15164f98" /><Relationship Type="http://schemas.openxmlformats.org/officeDocument/2006/relationships/slide" Target="/ppt/slides/slide1.xml" Id="R2be0e6f32f414e43" /><Relationship Type="http://schemas.openxmlformats.org/officeDocument/2006/relationships/slide" Target="/ppt/slides/slide2.xml" Id="R5e7a05bc0f6b4c05" /><Relationship Type="http://schemas.openxmlformats.org/officeDocument/2006/relationships/slide" Target="/ppt/slides/slide3.xml" Id="R29879970f8ac4f98" /><Relationship Type="http://schemas.openxmlformats.org/officeDocument/2006/relationships/slide" Target="/ppt/slides/slide4.xml" Id="Rc640a925372d4c1f" /><Relationship Type="http://schemas.openxmlformats.org/officeDocument/2006/relationships/slide" Target="/ppt/slides/slide5.xml" Id="R23effbcbcc384eb7" /><Relationship Type="http://schemas.openxmlformats.org/officeDocument/2006/relationships/slide" Target="/ppt/slides/slide6.xml" Id="R111bbe282e694fbe" /><Relationship Type="http://schemas.openxmlformats.org/officeDocument/2006/relationships/slide" Target="/ppt/slides/slide7.xml" Id="Rceb370a7e7054196" /><Relationship Type="http://schemas.openxmlformats.org/officeDocument/2006/relationships/slide" Target="/ppt/slides/slide8.xml" Id="R96e00f2c751c4984" /><Relationship Type="http://schemas.openxmlformats.org/officeDocument/2006/relationships/slide" Target="/ppt/slides/slide9.xml" Id="R5c0ae260c2b7440c" /><Relationship Type="http://schemas.openxmlformats.org/officeDocument/2006/relationships/slide" Target="/ppt/slides/slide10.xml" Id="Rb14e187fb6584d66" /><Relationship Type="http://schemas.openxmlformats.org/officeDocument/2006/relationships/slide" Target="/ppt/slides/slide11.xml" Id="Rcc60edbaf18249ff" /><Relationship Type="http://schemas.openxmlformats.org/officeDocument/2006/relationships/slide" Target="/ppt/slides/slide12.xml" Id="Rb03303a011c045f0" /><Relationship Type="http://schemas.openxmlformats.org/officeDocument/2006/relationships/slide" Target="/ppt/slides/slide13.xml" Id="R2915bbe47f7a4f76" /><Relationship Type="http://schemas.openxmlformats.org/officeDocument/2006/relationships/slide" Target="/ppt/slides/slide14.xml" Id="Rba475f25be9e4580" /><Relationship Type="http://schemas.openxmlformats.org/officeDocument/2006/relationships/slide" Target="/ppt/slides/slide15.xml" Id="R8acab0d3bd894250" /><Relationship Type="http://schemas.openxmlformats.org/officeDocument/2006/relationships/slide" Target="/ppt/slides/slide16.xml" Id="Rc56521c9fce748d4" /><Relationship Type="http://schemas.openxmlformats.org/officeDocument/2006/relationships/slide" Target="/ppt/slides/slide17.xml" Id="R1ad4c24c263f42d9" /><Relationship Type="http://schemas.openxmlformats.org/officeDocument/2006/relationships/slide" Target="/ppt/slides/slide18.xml" Id="R963732d31eb84dce" /><Relationship Type="http://schemas.openxmlformats.org/officeDocument/2006/relationships/slide" Target="/ppt/slides/slide19.xml" Id="R2cad9392f100472c" /><Relationship Type="http://schemas.openxmlformats.org/officeDocument/2006/relationships/slide" Target="/ppt/slides/slide20.xml" Id="Rb6390b9c7ee3401f" /><Relationship Type="http://schemas.openxmlformats.org/officeDocument/2006/relationships/slide" Target="/ppt/slides/slide21.xml" Id="Rb0a70a643845459d" /><Relationship Type="http://schemas.openxmlformats.org/officeDocument/2006/relationships/slide" Target="/ppt/slides/slide22.xml" Id="Rcf5f64f2a60a4b29" /><Relationship Type="http://schemas.openxmlformats.org/officeDocument/2006/relationships/slide" Target="/ppt/slides/slide23.xml" Id="R1516f0e18fa94e3c" /><Relationship Type="http://schemas.openxmlformats.org/officeDocument/2006/relationships/slide" Target="/ppt/slides/slide24.xml" Id="R76bdd326c9ea48ae" /><Relationship Type="http://schemas.openxmlformats.org/officeDocument/2006/relationships/slide" Target="/ppt/slides/slide25.xml" Id="R80f11b4994014096" /><Relationship Type="http://schemas.openxmlformats.org/officeDocument/2006/relationships/slide" Target="/ppt/slides/slide26.xml" Id="R3e343227fc504e19" /><Relationship Type="http://schemas.openxmlformats.org/officeDocument/2006/relationships/slide" Target="/ppt/slides/slide27.xml" Id="R1b2ccce7d9ab4cac" /><Relationship Type="http://schemas.openxmlformats.org/officeDocument/2006/relationships/slide" Target="/ppt/slides/slide28.xml" Id="R34ddb38b93024c8d" /><Relationship Type="http://schemas.openxmlformats.org/officeDocument/2006/relationships/slide" Target="/ppt/slides/slide29.xml" Id="R73aef1d5f3204c54" /><Relationship Type="http://schemas.openxmlformats.org/officeDocument/2006/relationships/slide" Target="/ppt/slides/slide30.xml" Id="R0b492e146fd34369" /><Relationship Type="http://schemas.openxmlformats.org/officeDocument/2006/relationships/slide" Target="/ppt/slides/slide31.xml" Id="Rf6db326ac186459c" /><Relationship Type="http://schemas.openxmlformats.org/officeDocument/2006/relationships/slide" Target="/ppt/slides/slide32.xml" Id="Rd1a94557438d4bca" /><Relationship Type="http://schemas.openxmlformats.org/officeDocument/2006/relationships/slide" Target="/ppt/slides/slide33.xml" Id="R34ad9fec476d4075" /><Relationship Type="http://schemas.openxmlformats.org/officeDocument/2006/relationships/slide" Target="/ppt/slides/slide34.xml" Id="R0111b8c8f76b44dc" /><Relationship Type="http://schemas.openxmlformats.org/officeDocument/2006/relationships/slide" Target="/ppt/slides/slide35.xml" Id="R7cc679a8aa564a57" /><Relationship Type="http://schemas.openxmlformats.org/officeDocument/2006/relationships/slide" Target="/ppt/slides/slide36.xml" Id="R6d76da8d9bff4e5f" /><Relationship Type="http://schemas.openxmlformats.org/officeDocument/2006/relationships/slide" Target="/ppt/slides/slide37.xml" Id="R45fe2a1e2e294d93" /><Relationship Type="http://schemas.openxmlformats.org/officeDocument/2006/relationships/slide" Target="/ppt/slides/slide38.xml" Id="R2f26fbe985294cc9" /><Relationship Type="http://schemas.openxmlformats.org/officeDocument/2006/relationships/slide" Target="/ppt/slides/slide39.xml" Id="R5e95f12f82c346c3" /><Relationship Type="http://schemas.openxmlformats.org/officeDocument/2006/relationships/slide" Target="/ppt/slides/slide40.xml" Id="Rb01d1a4b98d643b7" /><Relationship Type="http://schemas.openxmlformats.org/officeDocument/2006/relationships/slide" Target="/ppt/slides/slide41.xml" Id="R6cb60dfd7fbb4d08" /><Relationship Type="http://schemas.openxmlformats.org/officeDocument/2006/relationships/slide" Target="/ppt/slides/slide42.xml" Id="R6c85977228c347dd" /><Relationship Type="http://schemas.openxmlformats.org/officeDocument/2006/relationships/slide" Target="/ppt/slides/slide43.xml" Id="Rc9d902d2b2294151" /><Relationship Type="http://schemas.openxmlformats.org/officeDocument/2006/relationships/slide" Target="/ppt/slides/slide44.xml" Id="Rb76cc038a9f941ad" /><Relationship Type="http://schemas.openxmlformats.org/officeDocument/2006/relationships/slide" Target="/ppt/slides/slide45.xml" Id="R72e097a90c6c4b56" /><Relationship Type="http://schemas.openxmlformats.org/officeDocument/2006/relationships/slide" Target="/ppt/slides/slide46.xml" Id="Rbe81d69546ef42b0" /><Relationship Type="http://schemas.openxmlformats.org/officeDocument/2006/relationships/slide" Target="/ppt/slides/slide47.xml" Id="Rabaa590271a444ff" /><Relationship Type="http://schemas.openxmlformats.org/officeDocument/2006/relationships/slide" Target="/ppt/slides/slide48.xml" Id="Rcca72cc7bde24026" /><Relationship Type="http://schemas.openxmlformats.org/officeDocument/2006/relationships/slide" Target="/ppt/slides/slide49.xml" Id="Rbf73ab581aa145dc" /><Relationship Type="http://schemas.openxmlformats.org/officeDocument/2006/relationships/slide" Target="/ppt/slides/slide50.xml" Id="R52cc53eb178840e4" /><Relationship Type="http://schemas.openxmlformats.org/officeDocument/2006/relationships/slide" Target="/ppt/slides/slide51.xml" Id="R4994017aadd84056" /><Relationship Type="http://schemas.openxmlformats.org/officeDocument/2006/relationships/slide" Target="/ppt/slides/slide52.xml" Id="R4c88d4084b0041a6" /><Relationship Type="http://schemas.openxmlformats.org/officeDocument/2006/relationships/slide" Target="/ppt/slides/slide53.xml" Id="Refe70440b94244c5" /><Relationship Type="http://schemas.openxmlformats.org/officeDocument/2006/relationships/slide" Target="/ppt/slides/slide54.xml" Id="Rf1ffc5c5db104ec1" /><Relationship Type="http://schemas.openxmlformats.org/officeDocument/2006/relationships/slide" Target="/ppt/slides/slide55.xml" Id="R860cd4040b104aeb" /><Relationship Type="http://schemas.openxmlformats.org/officeDocument/2006/relationships/slide" Target="/ppt/slides/slide56.xml" Id="R6a8adc4979d24733" /><Relationship Type="http://schemas.openxmlformats.org/officeDocument/2006/relationships/slide" Target="/ppt/slides/slide57.xml" Id="Rb8d91c834a054d3c" /><Relationship Type="http://schemas.openxmlformats.org/officeDocument/2006/relationships/slide" Target="/ppt/slides/slide58.xml" Id="Rd031a6b98e694d74" /><Relationship Type="http://schemas.openxmlformats.org/officeDocument/2006/relationships/slide" Target="/ppt/slides/slide59.xml" Id="Ree56bf0583e34e7a" /><Relationship Type="http://schemas.openxmlformats.org/officeDocument/2006/relationships/slide" Target="/ppt/slides/slide60.xml" Id="R5e0b03b423124e11" /><Relationship Type="http://schemas.openxmlformats.org/officeDocument/2006/relationships/slide" Target="/ppt/slides/slide61.xml" Id="R0d261b8276294093" /><Relationship Type="http://schemas.openxmlformats.org/officeDocument/2006/relationships/slide" Target="/ppt/slides/slide62.xml" Id="R434dbc910ad143a5" /><Relationship Type="http://schemas.openxmlformats.org/officeDocument/2006/relationships/slide" Target="/ppt/slides/slide63.xml" Id="Rd2927650f91a4769" /><Relationship Type="http://schemas.openxmlformats.org/officeDocument/2006/relationships/slide" Target="/ppt/slides/slide64.xml" Id="R851b306414ec4931" /><Relationship Type="http://schemas.openxmlformats.org/officeDocument/2006/relationships/slide" Target="/ppt/slides/slide65.xml" Id="R4dd77c64eb164376" /><Relationship Type="http://schemas.openxmlformats.org/officeDocument/2006/relationships/slide" Target="/ppt/slides/slide66.xml" Id="R3b8361a9441243e4" /><Relationship Type="http://schemas.openxmlformats.org/officeDocument/2006/relationships/slide" Target="/ppt/slides/slide67.xml" Id="Rc0c5df05aadb45b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18f4404acfd430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AegisNow Illustrations">
      <a:dk1>
        <a:srgbClr val="000000"/>
      </a:dk1>
      <a:lt1>
        <a:srgbClr val="FFFFFF"/>
      </a:lt1>
      <a:dk2>
        <a:srgbClr val="143A31"/>
      </a:dk2>
      <a:lt2>
        <a:srgbClr val="F7F4ED"/>
      </a:lt2>
      <a:accent1>
        <a:srgbClr val="196B59"/>
      </a:accent1>
      <a:accent2>
        <a:srgbClr val="B58037"/>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AegisNow Illustrations">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3f06cf655e04afa" /><Relationship Type="http://schemas.openxmlformats.org/officeDocument/2006/relationships/notesMaster" Target="/ppt/notesMasters/notesMaster1.xml" Id="Rf28539f192c34f07"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065622cbe340fb" /><Relationship Type="http://schemas.openxmlformats.org/officeDocument/2006/relationships/notesMaster" Target="/ppt/notesMasters/notesMaster1.xml" Id="R3b3e63ba663d4ebc" /></Relationships>
</file>

<file path=ppt/notesSlides/_rels/notesSlide3.xml.rels>&#65279;<?xml version="1.0" encoding="utf-8"?><Relationships xmlns="http://schemas.openxmlformats.org/package/2006/relationships"><Relationship Type="http://schemas.openxmlformats.org/officeDocument/2006/relationships/slide" Target="/ppt/slides/slide3.xml" Id="Rc97026c8b6ac4e39" /><Relationship Type="http://schemas.openxmlformats.org/officeDocument/2006/relationships/notesMaster" Target="/ppt/notesMasters/notesMaster1.xml" Id="Rff3e22a00ff04fd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3d64d88b0a74aca" /><Relationship Type="http://schemas.openxmlformats.org/officeDocument/2006/relationships/notesMaster" Target="/ppt/notesMasters/notesMaster1.xml" Id="Refaf49ac006544d9" /></Relationships>
</file>

<file path=ppt/notesSlides/_rels/notesSlide5.xml.rels>&#65279;<?xml version="1.0" encoding="utf-8"?><Relationships xmlns="http://schemas.openxmlformats.org/package/2006/relationships"><Relationship Type="http://schemas.openxmlformats.org/officeDocument/2006/relationships/slide" Target="/ppt/slides/slide5.xml" Id="R220a18fc51d74174" /><Relationship Type="http://schemas.openxmlformats.org/officeDocument/2006/relationships/notesMaster" Target="/ppt/notesMasters/notesMaster1.xml" Id="Ra74457951d2f4991"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ff46e21ed64c4b" /><Relationship Type="http://schemas.openxmlformats.org/officeDocument/2006/relationships/notesMaster" Target="/ppt/notesMasters/notesMaster1.xml" Id="R94d98320c87246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a76d3c52384db0" /><Relationship Type="http://schemas.openxmlformats.org/officeDocument/2006/relationships/notesMaster" Target="/ppt/notesMasters/notesMaster1.xml" Id="R79d6f85dc2bb47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f22dbf39654b4b7b" /><Relationship Type="http://schemas.openxmlformats.org/officeDocument/2006/relationships/notesMaster" Target="/ppt/notesMasters/notesMaster1.xml" Id="R193a8239179c43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b169cb0202a144fb" /><Relationship Type="http://schemas.openxmlformats.org/officeDocument/2006/relationships/notesMaster" Target="/ppt/notesMasters/notesMaster1.xml" Id="Re52d3dd0b7264c4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d733d5866644063" /><Relationship Type="http://schemas.openxmlformats.org/officeDocument/2006/relationships/notesMaster" Target="/ppt/notesMasters/notesMaster1.xml" Id="R9963c0de8f91471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ec33818e1c04262" /><Relationship Type="http://schemas.openxmlformats.org/officeDocument/2006/relationships/notesMaster" Target="/ppt/notesMasters/notesMaster1.xml" Id="Ra9fe21146d2b4f0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78d43407bca4162" /><Relationship Type="http://schemas.openxmlformats.org/officeDocument/2006/relationships/notesMaster" Target="/ppt/notesMasters/notesMaster1.xml" Id="R5d184576f402402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75fc606594f433b" /><Relationship Type="http://schemas.openxmlformats.org/officeDocument/2006/relationships/notesMaster" Target="/ppt/notesMasters/notesMaster1.xml" Id="Rb57d77eb8c09496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21df3256e674a49" /><Relationship Type="http://schemas.openxmlformats.org/officeDocument/2006/relationships/notesMaster" Target="/ppt/notesMasters/notesMaster1.xml" Id="Rc628368ab692432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fecbac3127d4a60" /><Relationship Type="http://schemas.openxmlformats.org/officeDocument/2006/relationships/notesMaster" Target="/ppt/notesMasters/notesMaster1.xml" Id="Re62326878c0d4ac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4e227d6f3b44204" /><Relationship Type="http://schemas.openxmlformats.org/officeDocument/2006/relationships/notesMaster" Target="/ppt/notesMasters/notesMaster1.xml" Id="R3fac3bbfa13f4e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2cdc7f3c1654c09" /><Relationship Type="http://schemas.openxmlformats.org/officeDocument/2006/relationships/notesMaster" Target="/ppt/notesMasters/notesMaster1.xml" Id="Rb598c083b1dc46c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36b5cb0779541a0" /><Relationship Type="http://schemas.openxmlformats.org/officeDocument/2006/relationships/notesMaster" Target="/ppt/notesMasters/notesMaster1.xml" Id="Ree126d6934b04af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7882d692d4949da" /><Relationship Type="http://schemas.openxmlformats.org/officeDocument/2006/relationships/notesMaster" Target="/ppt/notesMasters/notesMaster1.xml" Id="R5e4d9f52eb634f2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a983c0852c149f5" /><Relationship Type="http://schemas.openxmlformats.org/officeDocument/2006/relationships/notesMaster" Target="/ppt/notesMasters/notesMaster1.xml" Id="R6ee6a6c5b312420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ec4e066edde4ffe" /><Relationship Type="http://schemas.openxmlformats.org/officeDocument/2006/relationships/notesMaster" Target="/ppt/notesMasters/notesMaster1.xml" Id="R55e1834f0a0c414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0fa4119f6a141a3" /><Relationship Type="http://schemas.openxmlformats.org/officeDocument/2006/relationships/notesMaster" Target="/ppt/notesMasters/notesMaster1.xml" Id="R52a0919dd24344d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4f5f3fb17064c81" /><Relationship Type="http://schemas.openxmlformats.org/officeDocument/2006/relationships/notesMaster" Target="/ppt/notesMasters/notesMaster1.xml" Id="R006a582aec774eb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1c304b643f749ef" /><Relationship Type="http://schemas.openxmlformats.org/officeDocument/2006/relationships/notesMaster" Target="/ppt/notesMasters/notesMaster1.xml" Id="R680e3ba6a40547a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5b4b8c487834458" /><Relationship Type="http://schemas.openxmlformats.org/officeDocument/2006/relationships/notesMaster" Target="/ppt/notesMasters/notesMaster1.xml" Id="R0c2bcc1f04584a5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173647590ab417b" /><Relationship Type="http://schemas.openxmlformats.org/officeDocument/2006/relationships/notesMaster" Target="/ppt/notesMasters/notesMaster1.xml" Id="R36947120d1374cf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a42037e78fb4f84" /><Relationship Type="http://schemas.openxmlformats.org/officeDocument/2006/relationships/notesMaster" Target="/ppt/notesMasters/notesMaster1.xml" Id="R6ece7f28d8da4e4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ea2af8cafe04453" /><Relationship Type="http://schemas.openxmlformats.org/officeDocument/2006/relationships/notesMaster" Target="/ppt/notesMasters/notesMaster1.xml" Id="Rae4b642a643b499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55294742dab4d9c" /><Relationship Type="http://schemas.openxmlformats.org/officeDocument/2006/relationships/notesMaster" Target="/ppt/notesMasters/notesMaster1.xml" Id="R62c51930a08f4f7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d681c43d7eb4109" /><Relationship Type="http://schemas.openxmlformats.org/officeDocument/2006/relationships/notesMaster" Target="/ppt/notesMasters/notesMaster1.xml" Id="Ra9c908f8da6b484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6f473489063424b" /><Relationship Type="http://schemas.openxmlformats.org/officeDocument/2006/relationships/notesMaster" Target="/ppt/notesMasters/notesMaster1.xml" Id="Rf264a456177940f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62c4ca3bf2544fe" /><Relationship Type="http://schemas.openxmlformats.org/officeDocument/2006/relationships/notesMaster" Target="/ppt/notesMasters/notesMaster1.xml" Id="R714acc25f7654b1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da8685547974383" /><Relationship Type="http://schemas.openxmlformats.org/officeDocument/2006/relationships/notesMaster" Target="/ppt/notesMasters/notesMaster1.xml" Id="R37c8f97b01064a5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cc9730147f7455e" /><Relationship Type="http://schemas.openxmlformats.org/officeDocument/2006/relationships/notesMaster" Target="/ppt/notesMasters/notesMaster1.xml" Id="R5f6828b6b5b74d3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31b5853c55a4370" /><Relationship Type="http://schemas.openxmlformats.org/officeDocument/2006/relationships/notesMaster" Target="/ppt/notesMasters/notesMaster1.xml" Id="R3159a90c8c1741d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6d75663d5824f53" /><Relationship Type="http://schemas.openxmlformats.org/officeDocument/2006/relationships/notesMaster" Target="/ppt/notesMasters/notesMaster1.xml" Id="R21bbc3774626402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9a40e48d0bf4f48" /><Relationship Type="http://schemas.openxmlformats.org/officeDocument/2006/relationships/notesMaster" Target="/ppt/notesMasters/notesMaster1.xml" Id="R69abbda6cb61423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757b9023bb44a03" /><Relationship Type="http://schemas.openxmlformats.org/officeDocument/2006/relationships/notesMaster" Target="/ppt/notesMasters/notesMaster1.xml" Id="R0cf691bfb56544c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6464229ca764b74" /><Relationship Type="http://schemas.openxmlformats.org/officeDocument/2006/relationships/notesMaster" Target="/ppt/notesMasters/notesMaster1.xml" Id="R57b2c0b9651b4c2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68d601290d2448c" /><Relationship Type="http://schemas.openxmlformats.org/officeDocument/2006/relationships/notesMaster" Target="/ppt/notesMasters/notesMaster1.xml" Id="R5cbe2c0469994e4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4fd90be69a844e46" /><Relationship Type="http://schemas.openxmlformats.org/officeDocument/2006/relationships/notesMaster" Target="/ppt/notesMasters/notesMaster1.xml" Id="Rac79cb6286c44db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2094ced07c8464b" /><Relationship Type="http://schemas.openxmlformats.org/officeDocument/2006/relationships/notesMaster" Target="/ppt/notesMasters/notesMaster1.xml" Id="R3b9517bc15fd44a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cfc1c62ace2494a" /><Relationship Type="http://schemas.openxmlformats.org/officeDocument/2006/relationships/notesMaster" Target="/ppt/notesMasters/notesMaster1.xml" Id="Rdbc5aef0a22342e9"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355a25abb754315" /><Relationship Type="http://schemas.openxmlformats.org/officeDocument/2006/relationships/notesMaster" Target="/ppt/notesMasters/notesMaster1.xml" Id="Re5dae4bdbc71434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ae2b81bdaa242e0" /><Relationship Type="http://schemas.openxmlformats.org/officeDocument/2006/relationships/notesMaster" Target="/ppt/notesMasters/notesMaster1.xml" Id="R64a7b9b77f5b44c5"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1b7bfb88d5644817" /><Relationship Type="http://schemas.openxmlformats.org/officeDocument/2006/relationships/notesMaster" Target="/ppt/notesMasters/notesMaster1.xml" Id="R4116b573176e4fa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a8f14bf423c04cf9" /><Relationship Type="http://schemas.openxmlformats.org/officeDocument/2006/relationships/notesMaster" Target="/ppt/notesMasters/notesMaster1.xml" Id="R962212f2abec4f14"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7c4cd35329764bf5" /><Relationship Type="http://schemas.openxmlformats.org/officeDocument/2006/relationships/notesMaster" Target="/ppt/notesMasters/notesMaster1.xml" Id="R8b0d125c3ec141be"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b0f348cf9b244eb6" /><Relationship Type="http://schemas.openxmlformats.org/officeDocument/2006/relationships/notesMaster" Target="/ppt/notesMasters/notesMaster1.xml" Id="R5ac99869f62b4422"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500a65f5d7f4111" /><Relationship Type="http://schemas.openxmlformats.org/officeDocument/2006/relationships/notesMaster" Target="/ppt/notesMasters/notesMaster1.xml" Id="R7f999cffb908448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a21e300e5a774c5e" /><Relationship Type="http://schemas.openxmlformats.org/officeDocument/2006/relationships/notesMaster" Target="/ppt/notesMasters/notesMaster1.xml" Id="R1c93da72d2654266"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e3e4455140f54fe0" /><Relationship Type="http://schemas.openxmlformats.org/officeDocument/2006/relationships/notesMaster" Target="/ppt/notesMasters/notesMaster1.xml" Id="R29686f8684304490"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22d9748de04f45cf" /><Relationship Type="http://schemas.openxmlformats.org/officeDocument/2006/relationships/notesMaster" Target="/ppt/notesMasters/notesMaster1.xml" Id="Rbb507ba90f4f49ac"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62139436310747df" /><Relationship Type="http://schemas.openxmlformats.org/officeDocument/2006/relationships/notesMaster" Target="/ppt/notesMasters/notesMaster1.xml" Id="Re81d96b1583f40c2"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e286456fc71e4b7d" /><Relationship Type="http://schemas.openxmlformats.org/officeDocument/2006/relationships/notesMaster" Target="/ppt/notesMasters/notesMaster1.xml" Id="Re0fa36aa75f8481e"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8f59b8c49a17497a" /><Relationship Type="http://schemas.openxmlformats.org/officeDocument/2006/relationships/notesMaster" Target="/ppt/notesMasters/notesMaster1.xml" Id="R9daaaa587b374595"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c605103b27f94212" /><Relationship Type="http://schemas.openxmlformats.org/officeDocument/2006/relationships/notesMaster" Target="/ppt/notesMasters/notesMaster1.xml" Id="R89ab62dceba94c93"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32d6431789274cb7" /><Relationship Type="http://schemas.openxmlformats.org/officeDocument/2006/relationships/notesMaster" Target="/ppt/notesMasters/notesMaster1.xml" Id="R2c9486aec1524e04"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3e8d93568b8e4711" /><Relationship Type="http://schemas.openxmlformats.org/officeDocument/2006/relationships/notesMaster" Target="/ppt/notesMasters/notesMaster1.xml" Id="R8c378bdbcdca4b8b"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549d91bf17af4128" /><Relationship Type="http://schemas.openxmlformats.org/officeDocument/2006/relationships/notesMaster" Target="/ppt/notesMasters/notesMaster1.xml" Id="Re67b1dd84164498c"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14f43158842f4c8f" /><Relationship Type="http://schemas.openxmlformats.org/officeDocument/2006/relationships/notesMaster" Target="/ppt/notesMasters/notesMaster1.xml" Id="R9a8e948612164e37"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2d8bf483d0f04828" /><Relationship Type="http://schemas.openxmlformats.org/officeDocument/2006/relationships/notesMaster" Target="/ppt/notesMasters/notesMaster1.xml" Id="R1f5eb34a855c4a3d"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d7af29a1fad741b5" /><Relationship Type="http://schemas.openxmlformats.org/officeDocument/2006/relationships/notesMaster" Target="/ppt/notesMasters/notesMaster1.xml" Id="R5db34be84e404100"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607fdc1037eb49c9" /><Relationship Type="http://schemas.openxmlformats.org/officeDocument/2006/relationships/notesMaster" Target="/ppt/notesMasters/notesMaster1.xml" Id="R2d3ea4265cc54494"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dc19c181f13b4d3b" /><Relationship Type="http://schemas.openxmlformats.org/officeDocument/2006/relationships/notesMaster" Target="/ppt/notesMasters/notesMaster1.xml" Id="Ref866403985048cb"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641bbcca3b6042b6" /><Relationship Type="http://schemas.openxmlformats.org/officeDocument/2006/relationships/notesMaster" Target="/ppt/notesMasters/notesMaster1.xml" Id="R5d7753c9b0ce4ad0"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8792800b897f416a" /><Relationship Type="http://schemas.openxmlformats.org/officeDocument/2006/relationships/notesMaster" Target="/ppt/notesMasters/notesMaster1.xml" Id="R4ede69dbf58245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A product capability briefing for insurers, distributors and technology leaders</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user identifies illustrations as an AegisNow offering. Public AegisNow material supports the shared policy, actuarial, distribution and governed-AI platform. Detailed workflows in this deck describe the proposed solution architecture, not a verified production feature inventory.</a:t>
            </a:r>
          </a:p>
          <a:p xmlns:a="http://schemas.openxmlformats.org/drawingml/2006/main">
            <a:r>
              <a:t/>
            </a:r>
          </a:p>
          <a:p xmlns:a="http://schemas.openxmlformats.org/drawingml/2006/main">
            <a:r>
              <a:t>Illustrations capability blueprint. Product coverage and integrations require insurer configuration and validation.</a:t>
            </a:r>
          </a:p>
          <a:p xmlns:a="http://schemas.openxmlformats.org/drawingml/2006/main">
            <a:r>
              <a:t/>
            </a:r>
          </a:p>
          <a:p xmlns:a="http://schemas.openxmlformats.org/drawingml/2006/main">
            <a:r>
              <a:t>Primary sources reviewed 27 September 2026:</a:t>
            </a:r>
          </a:p>
          <a:p xmlns:a="http://schemas.openxmlformats.org/drawingml/2006/main">
            <a:r>
              <a:t>https://aegisnow.ai/industries/life-annuities</a:t>
            </a:r>
          </a:p>
          <a:p xmlns:a="http://schemas.openxmlformats.org/drawingml/2006/main">
            <a:r>
              <a:t>https://genellipse.com/products/aegisnow</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Coverage map for configuration. It does not assert availability of every carrier product or jurisdiction.</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Capability design: carrier product rules and approvals determine production output.</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https://www.investor.gov/introduction-investing/investing-basics/investment-products/annuities</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AI-generated narrative never changes a contractual guarantee or substitutes for the authorised calculation engine.</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Implementation design: assign field-level provenance and validation rather than using unconstrained AI completion for missing facts.</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Use the actual contract and insurer-approved calculation basis for any customer illustration.</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configuration example, not a dividend forecast or recommendation.</a:t>
            </a:r>
          </a:p>
          <a:p xmlns:a="http://schemas.openxmlformats.org/drawingml/2006/main">
            <a:r>
              <a:t/>
            </a:r>
          </a:p>
          <a:p xmlns:a="http://schemas.openxmlformats.org/drawingml/2006/main">
            <a:r>
              <a:t>Dividends depend on the policy and insurer experience. They are not guaranteed.</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https://content.naic.org/sites/default/files/model-law-582.pdf</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*Fictional contract schedule, not a real insurer guarantee. Guaranteed base death benefit is $500,000 throughout. Current-scale cash and death benefits include non-guaranteed dividends/paid-up additions. This is a selected-year teaching excerpt; a regulated illustration requires the complete approved ledger and disclosures.</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https://content.naic.org/sites/default/files/model-law-582.pdf</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50,000 + 6,000 - 300 - 1,700 = 54,000. Interest 54,000 × 0.04 = 2,160. Closing account 56,160. Surrender charges and loans are excluded. Real UL engines usually calculate monthly and use contract-specific charge timing.</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Simplified annual recurrence: V(t)=max(0,(V(t-1)+0.95×premium-1200-100×t)×(1+r)). Premium 6,000 at each year start. No riders, surrender charges, loans, taxes or actual mortality basis. This teaching model is not a carrier UL ledger. Values rounded to nearest 100.</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Same simplified annual model as previous slide. No premium after year ten in the interruption scenario. Reaching zero in this teaching model is not a contractual lapse determination. An authorised engine must evaluate no-lapse conditions and policy terms.</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https://content.naic.org/sites/default/files/model-law-582.pdf</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Annual teaching formula V(t)=[V(t-1)+6000×0.95−(1200+100t)]×(1+r). Values rounded only for display. Actual products commonly deduct monthly charges and have contract-specific lapse, grace and no-lapse rules. These are non-guaranteed scenarios, not authorised illustration scales.</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https://content.naic.org/sites/default/files/model-law-582.pdf</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https://www.investor.gov/introduction-investing/investing-basics/investment-products/variable-life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Formula V(t)=[V(t-1)+5700−(1500+100t)]×(1+r)×0.99. Policy charge rises $100 each year; fund charge equals 1% of post-return value. No withdrawals or surrender charges are included. These are synthetic account values, not cash surrender values. Positive constant scenarios do not represent possible return sequences; losses and lapse remain possible. SEC/state/prospectus requirements differ from Model 582.</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https://www.investor.gov/introduction-investing/investing-basics/investment-products/variable-life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Hypothetical annual point-to-point strategy: credit=max(0,min(index return,8%)). Ignores dividends and additional strategy features. The floor applies to the credit only. This is a mechanics example, not an authorised IUL illustrated scale.</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https://www.investor.gov/introduction-investing/general-resources/news-alerts/alerts-bulletins/investor-bulletins/updated-investor-bulletin-indexed-annuities</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 49-A supplies guidance on maximum illustrated crediting rates, loan leverage and additional consumer information. ASOP 24 addresses actuarial work associated with life illustrations. A release process should resolve applicable versions, insurer scale approval and jurisdiction-specific requirements.</a:t>
            </a:r>
          </a:p>
          <a:p xmlns:a="http://schemas.openxmlformats.org/drawingml/2006/main">
            <a:r>
              <a:t/>
            </a:r>
          </a:p>
          <a:p xmlns:a="http://schemas.openxmlformats.org/drawingml/2006/main">
            <a:r>
              <a:t>US applicability depends on policy scope, issue date and state requirements. No blanket compliance claim.</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https://content.naic.org/sites/default/files/inline-files/AG%2049A(posted).pdf</a:t>
            </a:r>
          </a:p>
          <a:p xmlns:a="http://schemas.openxmlformats.org/drawingml/2006/main">
            <a:r>
              <a:t>https://www.actuarialstandardsboard.org/asops/asop-24-naic-life-insurance-illustrations-model-regulation-024-217/</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https://content.naic.org/sites/default/files/model-law-582.pdf</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year receives $5,700 net premium before deduction of the stated charge, then interest at max(0,min(10%,80%×index return)). No loans, withdrawals or surrender charges. Values show account balance, not surrender value. Rates may reset under actual contracts.</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https://content.naic.org/sites/default/files/model-law-582.pdf</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AegisNow design: trace the opening balance to policy administration before projecting future values.</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Configuration uses carrier-approved definitions. A label alone does not establish a guarantee.</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Capability design: carrier product rules and approvals determine production output.</a:t>
            </a:r>
          </a:p>
          <a:p xmlns:a="http://schemas.openxmlformats.org/drawingml/2006/main">
            <a:r>
              <a:t/>
            </a:r>
          </a:p>
          <a:p xmlns:a="http://schemas.openxmlformats.org/drawingml/2006/main">
            <a:r>
              <a:t>Primary sources reviewed 27 September 2026:</a:t>
            </a:r>
          </a:p>
          <a:p xmlns:a="http://schemas.openxmlformats.org/drawingml/2006/main">
            <a:r>
              <a:t>https://content.naic.org/consumer/long-term-care-insurance.htm</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https://www.insurance.wa.gov/insurance-resources/consumers-insurance-glossary</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Full-year lost earnings 12×10000=120000. Benefit 9×6000=54000. Gap 66000. This illustrates the first-year waiting-period effect; a full eligible subsequent year would pay $72,000 before offsets/taxes under these assumptions. Premiums and their waiver are excluded. Exact waiting-period dates, proof, offsets and payment timing require actual contract rules.</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https://www.insurance.wa.gov/insurance-resources/consumers-insurance-glossary</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Capability design: carrier product rules and approvals determine production output.</a:t>
            </a:r>
          </a:p>
          <a:p xmlns:a="http://schemas.openxmlformats.org/drawingml/2006/main">
            <a:r>
              <a:t/>
            </a:r>
          </a:p>
          <a:p xmlns:a="http://schemas.openxmlformats.org/drawingml/2006/main">
            <a:r>
              <a:t>Primary sources reviewed 27 September 2026:</a:t>
            </a:r>
          </a:p>
          <a:p xmlns:a="http://schemas.openxmlformats.org/drawingml/2006/main">
            <a:r>
              <a:t>https://www.insurance.wa.gov/insurance-resources/consumers-insurance-glossary</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https://content.naic.org/consumer/long-term-care-insurance.htm</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First quarter has no benefit due to assumed elimination period. Later quarters pay min(7500,6000)×3=18000. Total payout 54000; customer expense 90000−54000=36000; remaining pool216000−54000=162000, a closing balance not an additive total. Assumes continuous eligible care; does not decide claims eligibility. No taxes, premiums or future care inflation.</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https://content.naic.org/consumer/long-term-care-insurance.htm</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Monthly benefit 6000×1.03^t; assumed care cost7500×1.05^t. Neither cost forecast nor an actual rider quote. This LTC-02 scenario is distinct from the no-inflation LTC-01 first-year report.</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https://content.naic.org/consumer/long-term-care-insurance.htm</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Product overview. Annuity coverage and disclosures depend on the actual contract and market.</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https://www.investor.gov/introduction-investing/investing-basics/investment-products/annuities</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100,000 single premium, annual compounding. First five years 4%; thereafter 3% or 1% assumed renewal rate. No withdrawals or explicit fees. Values here are accumulation values before any exit adjustment. The hypothetical guarantee is a teaching assumption, not an actual carrier offer.</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Hypothetical point-to-point formula=max(0,min(0.8×index return,0.07)). No dividends, spread, bonus or strategy fee. The caps and participation rate can be product-specific and may change subject to contractual limits. This example does not predict future index returns.</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https://www.investor.gov/introduction-investing/general-resources/news-alerts/alerts-bulletins/investor-bulletins/updated-investor-bulletin-indexed-annuities</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Hypothetical mature-segment payoff: for x&lt;0, min(0,x+0.10); for x&gt;=0, min(x,0.15). No fees or withdrawals. This is a buffer, not a floor limiting all losses to 10%. A RILA is distinct from a fixed indexed annuity. Actual registered-product documents govern.</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https://www.investor.gov/introduction-investing/general-resources/news-alerts/alerts-bulletins/investor-bulletins/updated-investor-bulletin-indexed-annuities</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values chosen to explain concepts. Account 112,000; surrender 106,000 after 6,000 exit adjustment; benefit base 140,000. Hypothetical 5% withdrawal percentage produces annual rider withdrawal amount 7,000. Benefit base is not a surrender value or investment return. No actual contract or quote.</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Selection depends on product terms, annuitants, guarantees and customer circumstances. AegisNow comparison design retains the quote date, option, age basis and any expiry.</a:t>
            </a:r>
          </a:p>
          <a:p xmlns:a="http://schemas.openxmlformats.org/drawingml/2006/main">
            <a:r>
              <a:t/>
            </a:r>
          </a:p>
          <a:p xmlns:a="http://schemas.openxmlformats.org/drawingml/2006/main">
            <a:r>
              <a:t>Compare actual carrier quotes. Do not imply that every option exists on every product.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Real amount=10,000/(1.025^year). Inflation assumption remains constant, does not represent a forecast and excludes tax. The nominal payment remains 10,000. This is not an annuity quote.</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110,000 - 5,500 - 2,000 = 102,500. The negative MVA of 2,000 is an assumption, not a prescribed formula. Excludes tax and any tax penalty. Real engine must apply free-withdrawal allowances, surrender schedule and MVA formula to the relevant cash flow.</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https://content.naic.org/sites/default/files/model-law-245.pdf</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Initial account100,000. Withdraw6,000 at beginning of each year, then apply return. Sequence A -15%,-5%,5%,10%,15%; B reverse. No fees,taxes or guarantees. Both sequences have the same compounded return before withdrawals. This generic model illustrates investment-linked withdrawal sensitivity, not a fixed annuity illustration.</a:t>
            </a:r>
          </a:p>
          <a:p xmlns:a="http://schemas.openxmlformats.org/drawingml/2006/main">
            <a:r>
              <a:t/>
            </a:r>
          </a:p>
          <a:p xmlns:a="http://schemas.openxmlformats.org/drawingml/2006/main">
            <a:r>
              <a:t>Synthetic teaching example. Not a policy quote, approved illustration or forecast.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Illustrative configuration requirements. Actual rider terms and carrier approvals determine the result.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End account=start×1.045. Surrender deductions8%,7%,6%,5%,0% of closing account at years1–5. Fictional contract terms for demonstration, not an offered guarantee. No withdrawals, fees, taxes or market-value adjustment. Actual renewal rates and guarantees depend on the issuing insurer and contract.</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https://www.investor.gov/introduction-investing/investing-basics/investment-products/annuities</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Credited rate=max(0,min(8%,75%×index return)); interest=start account×credited rate. Index dividends excluded. No fees, withdrawals, surrender deductions, tax or MVA modeled. Closing account is not an immediately available cash surrender value. Hypothetical market sequence, not a forecast; actual rates may reset.</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https://www.investor.gov/introduction-investing/investing-basics/investment-products/annuities</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Closing account=opening×(1+gross return)×0.98−6000. Values rounded only for display. Annual fee is a simplified aggregate assumption, not a real fee quote. Excludes taxes, surrender deductions, rider guarantees and MVA. Withdrawals are not guaranteed lifetime income; investment losses can reduce the account and cause depletion.</a:t>
            </a:r>
          </a:p>
          <a:p xmlns:a="http://schemas.openxmlformats.org/drawingml/2006/main">
            <a:r>
              <a:t/>
            </a:r>
          </a:p>
          <a:p xmlns:a="http://schemas.openxmlformats.org/drawingml/2006/main">
            <a:r>
              <a:t>SYNTHETIC SAMPLE • USD • Selected report excerpt, not a quote or approved sales illustration.</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https://www.investor.gov/introduction-investing/investing-basics/investment-products/annuities</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https://content.naic.org/cipr_topics/topic_annuity_suitability_best_interest_standard.htm</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Capability design for controlled implementation. Human review applies to consequential outputs.</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transcript deliberately does not invent a year-10 value. In production the narrative should bind numerical tokens to the actual validated ledger response.</a:t>
            </a:r>
          </a:p>
          <a:p xmlns:a="http://schemas.openxmlformats.org/drawingml/2006/main">
            <a:r>
              <a:t/>
            </a:r>
          </a:p>
          <a:p xmlns:a="http://schemas.openxmlformats.org/drawingml/2006/main">
            <a:r>
              <a:t>Example wording for review. Use actual returned values and approved product disclosures.</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Proposed evidence architecture. Unsupported claims block release rather than silently entering the document.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Integration design. Confirm access, data mapping, performance and ownership during discovery.</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can expose selected orchestration tools to authorised AI clients. API services enforce identity, scope, validation and version checks independent of the model. Avoid raw unrestricted tools for changing rates or delivering consumer documents.</a:t>
            </a:r>
          </a:p>
          <a:p xmlns:a="http://schemas.openxmlformats.org/drawingml/2006/main">
            <a:r>
              <a:t/>
            </a:r>
          </a:p>
          <a:p xmlns:a="http://schemas.openxmlformats.org/drawingml/2006/main">
            <a:r>
              <a:t>Illustrative interface contract, not published endpoint documentation.</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Implementation control design. Use synthetic cases in demos and least-privilege access in production.</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582 excludes annuities and variable life. Model 245 contains scope exclusions and special treatment for registered products. This slide is a routing map, not a legal completeness checklist. Verify adoption, policy issue date and current requirements before release.</a:t>
            </a:r>
          </a:p>
          <a:p xmlns:a="http://schemas.openxmlformats.org/drawingml/2006/main">
            <a:r>
              <a:t/>
            </a:r>
          </a:p>
          <a:p xmlns:a="http://schemas.openxmlformats.org/drawingml/2006/main">
            <a:r>
              <a:t>NAIC models are not automatically uniform state law. Compliance owners determine applicability.</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https://content.naic.org/sites/default/files/model-law-582.pdf</a:t>
            </a:r>
          </a:p>
          <a:p xmlns:a="http://schemas.openxmlformats.org/drawingml/2006/main">
            <a:r>
              <a:t>https://content.naic.org/sites/default/files/inline-files/AG%2049A(posted).pdf</a:t>
            </a:r>
          </a:p>
          <a:p xmlns:a="http://schemas.openxmlformats.org/drawingml/2006/main">
            <a:r>
              <a:t>https://content.naic.org/sites/default/files/model-law-245.pdf</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NAIC Model582 excludes variable life and annuities; do not treat one disclosure template as universally compliant. Disability and LTC require product-specific state review. This is routing design, not legal advice or a certification of compliance.</a:t>
            </a:r>
          </a:p>
          <a:p xmlns:a="http://schemas.openxmlformats.org/drawingml/2006/main">
            <a:r>
              <a:t/>
            </a:r>
          </a:p>
          <a:p xmlns:a="http://schemas.openxmlformats.org/drawingml/2006/main">
            <a:r>
              <a:t>Capability design: carrier product rules and approvals determine production output.</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https://www.investor.gov/introduction-investing/investing-basics/investment-products/variable-life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FCA COBS13 currently distinguishes non-CCI packaged-product information from the DISC route for consumer composite investments. Its guidance emphasises understandable communications and logical presentation. The implementation must classify the product, applicable transition and document obligations. This is not a statement that every life or annuity contract uses the same KFI.</a:t>
            </a:r>
          </a:p>
          <a:p xmlns:a="http://schemas.openxmlformats.org/drawingml/2006/main">
            <a:r>
              <a:t/>
            </a:r>
          </a:p>
          <a:p xmlns:a="http://schemas.openxmlformats.org/drawingml/2006/main">
            <a:r>
              <a:t>UK requirements differ by product. Confirm the 2026 disclosure transition and applicability before implementation.</a:t>
            </a:r>
          </a:p>
          <a:p xmlns:a="http://schemas.openxmlformats.org/drawingml/2006/main">
            <a:r>
              <a:t/>
            </a:r>
          </a:p>
          <a:p xmlns:a="http://schemas.openxmlformats.org/drawingml/2006/main">
            <a:r>
              <a:t>Primary sources reviewed 27 September 2026:</a:t>
            </a:r>
          </a:p>
          <a:p xmlns:a="http://schemas.openxmlformats.org/drawingml/2006/main">
            <a:r>
              <a:t>https://handbook.fca.org.uk/handbook/cobs13?timeline=true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AegisNow evaluation measures. Establish the insurer’s baseline before setting targets.</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Current effort=4,000×12×6/60=4,800 hours, cost216,000. Target=2,400h,108,000. Annual service60,000. Recurring benefit216,000−108,000−60,000=48,000. With one-time implementation75,000, first-year net−27,000 and steady-state simple payback18.75months, excluding ramp-up, tax and discounting. Released capacity must translate into value; it is not automatically cash saving.</a:t>
            </a:r>
          </a:p>
          <a:p xmlns:a="http://schemas.openxmlformats.org/drawingml/2006/main">
            <a:r>
              <a:t/>
            </a:r>
          </a:p>
          <a:p xmlns:a="http://schemas.openxmlformats.org/drawingml/2006/main">
            <a:r>
              <a:t>Planning assumptions, not measured results or a price quote. Implementation cost excluded from recurring benefit.</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Validate product-specific calculations, configuration and integrations with the insurer before production use.</a:t>
            </a:r>
          </a:p>
          <a:p xmlns:a="http://schemas.openxmlformats.org/drawingml/2006/main">
            <a:r>
              <a:t/>
            </a:r>
          </a:p>
          <a:p xmlns:a="http://schemas.openxmlformats.org/drawingml/2006/main">
            <a:r>
              <a:t>Source links appear in speaker notes and in the website’s context panel. Reviewed 27 September 2026.</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https://content.naic.org/sites/default/files/model-law-582.pdf</a:t>
            </a:r>
          </a:p>
          <a:p xmlns:a="http://schemas.openxmlformats.org/drawingml/2006/main">
            <a:r>
              <a:t>https://content.naic.org/sites/default/files/inline-files/AG%2049A(posted).pdf</a:t>
            </a:r>
          </a:p>
          <a:p xmlns:a="http://schemas.openxmlformats.org/drawingml/2006/main">
            <a:r>
              <a:t>https://www.actuarialstandardsboard.org/asops/asop-24-naic-life-insurance-illustrations-model-regulation-024-217/</a:t>
            </a:r>
          </a:p>
          <a:p xmlns:a="http://schemas.openxmlformats.org/drawingml/2006/main">
            <a:r>
              <a:t>https://content.naic.org/sites/default/files/model-law-245.pdf</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quantitative scenarios are original teaching or planning examples. They are not insurance quotes, forecasts or regulated sales illustrations. User identifies AegisNow Illustrations as an offering. Detailed feature flows are a solution blueprint for insurer validation. Generated people are fictional. Source references do not imply endorsement.</a:t>
            </a:r>
          </a:p>
          <a:p xmlns:a="http://schemas.openxmlformats.org/drawingml/2006/main">
            <a:r>
              <a:t/>
            </a:r>
          </a:p>
          <a:p xmlns:a="http://schemas.openxmlformats.org/drawingml/2006/main">
            <a:r>
              <a:t>No carrier rates, approved consumer illustrations or verified implementation inventory were supplied.</a:t>
            </a:r>
          </a:p>
          <a:p xmlns:a="http://schemas.openxmlformats.org/drawingml/2006/main">
            <a:r>
              <a:t/>
            </a:r>
          </a:p>
          <a:p xmlns:a="http://schemas.openxmlformats.org/drawingml/2006/main">
            <a:r>
              <a:t>Primary sources reviewed 27 September 2026:</a:t>
            </a:r>
          </a:p>
          <a:p xmlns:a="http://schemas.openxmlformats.org/drawingml/2006/main">
            <a:r>
              <a:t>https://www.investor.gov/introduction-investing/general-resources/news-alerts/alerts-bulletins/investor-bulletins/updated-investor-bulletin-indexed-annuities</a:t>
            </a:r>
          </a:p>
          <a:p xmlns:a="http://schemas.openxmlformats.org/drawingml/2006/main">
            <a:r>
              <a:t>https://www.investor.gov/introduction-investing/investing-basics/investment-products/annuities</a:t>
            </a:r>
          </a:p>
          <a:p xmlns:a="http://schemas.openxmlformats.org/drawingml/2006/main">
            <a:r>
              <a:t>https://content.naic.org/cipr_topics/topic_annuity_suitability_best_interest_standard.htm</a:t>
            </a:r>
          </a:p>
          <a:p xmlns:a="http://schemas.openxmlformats.org/drawingml/2006/main">
            <a:r>
              <a:t>https://handbook.fca.org.uk/handbook/cobs13?timeline=true</a:t>
            </a:r>
          </a:p>
          <a:p xmlns:a="http://schemas.openxmlformats.org/drawingml/2006/main">
            <a:r>
              <a:t>https://aegisnow.ai/industries/life-annuities</a:t>
            </a:r>
          </a:p>
          <a:p xmlns:a="http://schemas.openxmlformats.org/drawingml/2006/main">
            <a:r>
              <a:t>https://genellipse.com/products/aegisnow</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illustration capability design. Configure and validate against the insurer’s approved product specification.</a:t>
            </a:r>
          </a:p>
          <a:p xmlns:a="http://schemas.openxmlformats.org/drawingml/2006/main">
            <a:r>
              <a:t/>
            </a:r>
          </a:p>
          <a:p xmlns:a="http://schemas.openxmlformats.org/drawingml/2006/main">
            <a:r>
              <a:t>Full source URLs and sample calculation methods are retained in the speaker notes and web transcript.</a:t>
            </a:r>
          </a:p>
          <a:p xmlns:a="http://schemas.openxmlformats.org/drawingml/2006/main">
            <a:r>
              <a:t/>
            </a:r>
          </a:p>
          <a:p xmlns:a="http://schemas.openxmlformats.org/drawingml/2006/main">
            <a:r>
              <a:t>Primary sources reviewed 27 September 2026:</a:t>
            </a:r>
          </a:p>
          <a:p xmlns:a="http://schemas.openxmlformats.org/drawingml/2006/main">
            <a:r>
              <a:t>https://content.naic.org/sites/default/files/model-law-582.pdf</a:t>
            </a:r>
          </a:p>
          <a:p xmlns:a="http://schemas.openxmlformats.org/drawingml/2006/main">
            <a:r>
              <a:t>https://www.investor.gov/introduction-investing/investing-basics/investment-products/variable-life</a:t>
            </a:r>
          </a:p>
          <a:p xmlns:a="http://schemas.openxmlformats.org/drawingml/2006/main">
            <a:r>
              <a:t>https://content.naic.org/consumer/long-term-care-insurance.htm</a:t>
            </a:r>
          </a:p>
          <a:p xmlns:a="http://schemas.openxmlformats.org/drawingml/2006/main">
            <a:r>
              <a:t>https://www.insurance.wa.gov/insurance-resources/consumers-insurance-glossary</a:t>
            </a:r>
          </a:p>
          <a:p xmlns:a="http://schemas.openxmlformats.org/drawingml/2006/main">
            <a:r>
              <a:t>https://www.investor.gov/introduction-investing/investing-basics/investment-products/annuities</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Contact Genellipse to evaluate scope, calculation parity, integration and the consumer explanation.</a:t>
            </a:r>
          </a:p>
          <a:p xmlns:a="http://schemas.openxmlformats.org/drawingml/2006/main">
            <a:r>
              <a:t/>
            </a:r>
          </a:p>
          <a:p xmlns:a="http://schemas.openxmlformats.org/drawingml/2006/main">
            <a:r>
              <a:t>AegisNow Illustrations / Genellipse</a:t>
            </a:r>
          </a:p>
          <a:p xmlns:a="http://schemas.openxmlformats.org/drawingml/2006/main">
            <a:r>
              <a:t/>
            </a:r>
          </a:p>
          <a:p xmlns:a="http://schemas.openxmlformats.org/drawingml/2006/main">
            <a:r>
              <a:t>Primary sources reviewed 27 September 2026:</a:t>
            </a:r>
          </a:p>
          <a:p xmlns:a="http://schemas.openxmlformats.org/drawingml/2006/main">
            <a:r>
              <a:t>Original solution design or synthetic teaching example.</a:t>
            </a:r>
          </a:p>
          <a:p xmlns:a="http://schemas.openxmlformats.org/drawingml/2006/main">
            <a:r>
              <a:t/>
            </a:r>
          </a:p>
          <a:p xmlns:a="http://schemas.openxmlformats.org/drawingml/2006/main">
            <a:r>
              <a:t>Brand assets: AegisNow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30b0724dd704a4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28f87ebc9204e9c" /><Relationship Type="http://schemas.openxmlformats.org/officeDocument/2006/relationships/slideLayout" Target="/ppt/slideLayouts/slideLayout1.xml" Id="Rfd56742dad8445b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d56742dad8445b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AegisNow Illustrations">
      <a:dk1>
        <a:srgbClr val="000000"/>
      </a:dk1>
      <a:lt1>
        <a:srgbClr val="FFFFFF"/>
      </a:lt1>
      <a:dk2>
        <a:srgbClr val="143A31"/>
      </a:dk2>
      <a:lt2>
        <a:srgbClr val="F7F4ED"/>
      </a:lt2>
      <a:accent1>
        <a:srgbClr val="196B59"/>
      </a:accent1>
      <a:accent2>
        <a:srgbClr val="B58037"/>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AegisNow Illustrations">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38ec1127cd6490e" /><Relationship Type="http://schemas.openxmlformats.org/officeDocument/2006/relationships/image" Target="/ppt/media/image.jpeg" Id="Rd43c3e1d67814bb0" /><Relationship Type="http://schemas.openxmlformats.org/officeDocument/2006/relationships/image" Target="/ppt/media/image.png" Id="R446668efd08f4656" /><Relationship Type="http://schemas.openxmlformats.org/officeDocument/2006/relationships/notesSlide" Target="/ppt/notesSlides/notesSlide1.xml" Id="R6d6161c6e4f24c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0773db0943f4b6e" /><Relationship Type="http://schemas.openxmlformats.org/officeDocument/2006/relationships/image" Target="/ppt/media/image2.png" Id="R2ecfbf4cb7df4b27" /><Relationship Type="http://schemas.openxmlformats.org/officeDocument/2006/relationships/notesSlide" Target="/ppt/notesSlides/notesSlide2.xml" Id="Rffeedff2dc8a430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7688796aef6478c" /><Relationship Type="http://schemas.openxmlformats.org/officeDocument/2006/relationships/image" Target="/ppt/media/image3.png" Id="Rae1dcb9f498a4dcb" /><Relationship Type="http://schemas.openxmlformats.org/officeDocument/2006/relationships/notesSlide" Target="/ppt/notesSlides/notesSlide3.xml" Id="Rb89feda8d9dd4f8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210c7c530b74ac1" /><Relationship Type="http://schemas.openxmlformats.org/officeDocument/2006/relationships/image" Target="/ppt/media/image4.png" Id="R8def6283ae864101" /><Relationship Type="http://schemas.openxmlformats.org/officeDocument/2006/relationships/notesSlide" Target="/ppt/notesSlides/notesSlide4.xml" Id="R3dfd8b24476343b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ba7d7abd0ea43e4" /><Relationship Type="http://schemas.openxmlformats.org/officeDocument/2006/relationships/image" Target="/ppt/media/image5.png" Id="Rc00387383bdd4535" /><Relationship Type="http://schemas.openxmlformats.org/officeDocument/2006/relationships/notesSlide" Target="/ppt/notesSlides/notesSlide5.xml" Id="Ra344c1eb958b4ac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296bc2b06294e60" /><Relationship Type="http://schemas.openxmlformats.org/officeDocument/2006/relationships/image" Target="/ppt/media/image6.png" Id="R03e72ccd0e104830" /><Relationship Type="http://schemas.openxmlformats.org/officeDocument/2006/relationships/notesSlide" Target="/ppt/notesSlides/notesSlide6.xml" Id="Redd524f58aef491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21144d25dde4877" /><Relationship Type="http://schemas.openxmlformats.org/officeDocument/2006/relationships/image" Target="/ppt/media/image7.png" Id="Rca7cc56db91241d4" /><Relationship Type="http://schemas.openxmlformats.org/officeDocument/2006/relationships/notesSlide" Target="/ppt/notesSlides/notesSlide7.xml" Id="R8ae9d52c347d4ae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7ce707e9b8b4976" /><Relationship Type="http://schemas.openxmlformats.org/officeDocument/2006/relationships/image" Target="/ppt/media/image8.png" Id="R88527593b4bc4969" /><Relationship Type="http://schemas.openxmlformats.org/officeDocument/2006/relationships/notesSlide" Target="/ppt/notesSlides/notesSlide8.xml" Id="R34c55b3ddf6849d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220f46dc1214c58" /><Relationship Type="http://schemas.openxmlformats.org/officeDocument/2006/relationships/image" Target="/ppt/media/image9.png" Id="R91dce148b5444507" /><Relationship Type="http://schemas.openxmlformats.org/officeDocument/2006/relationships/notesSlide" Target="/ppt/notesSlides/notesSlide9.xml" Id="R4e1a0e306ab548b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962d279602742a6" /><Relationship Type="http://schemas.openxmlformats.org/officeDocument/2006/relationships/image" Target="/ppt/media/image10.png" Id="R068c3a72f86e467c" /><Relationship Type="http://schemas.openxmlformats.org/officeDocument/2006/relationships/notesSlide" Target="/ppt/notesSlides/notesSlide10.xml" Id="R345a64b5dde740c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1d3fa6b7a7a4642" /><Relationship Type="http://schemas.openxmlformats.org/officeDocument/2006/relationships/image" Target="/ppt/media/image11.png" Id="R057ada070a0846d5" /><Relationship Type="http://schemas.openxmlformats.org/officeDocument/2006/relationships/notesSlide" Target="/ppt/notesSlides/notesSlide11.xml" Id="R16d2f6e81d5c446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918f8896f574421" /><Relationship Type="http://schemas.openxmlformats.org/officeDocument/2006/relationships/image" Target="/ppt/media/image12.png" Id="Ra867b35e1b7f4eae" /><Relationship Type="http://schemas.openxmlformats.org/officeDocument/2006/relationships/notesSlide" Target="/ppt/notesSlides/notesSlide12.xml" Id="Ra4f1255cf31f4b2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edcb23265fc410c" /><Relationship Type="http://schemas.openxmlformats.org/officeDocument/2006/relationships/image" Target="/ppt/media/image13.png" Id="Rc7f4b44a846e4fc3" /><Relationship Type="http://schemas.openxmlformats.org/officeDocument/2006/relationships/notesSlide" Target="/ppt/notesSlides/notesSlide13.xml" Id="Ra28e4e28e32044a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20fc6fa9e054c1f" /><Relationship Type="http://schemas.openxmlformats.org/officeDocument/2006/relationships/image" Target="/ppt/media/image14.png" Id="Ra40132e1a7d04055" /><Relationship Type="http://schemas.openxmlformats.org/officeDocument/2006/relationships/chart" Target="/ppt/slides/charts/chart1.xml" Id="R4a514d399e484128" /><Relationship Type="http://schemas.openxmlformats.org/officeDocument/2006/relationships/notesSlide" Target="/ppt/notesSlides/notesSlide14.xml" Id="R13ce6ea18fee49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16baf313c4d4600" /><Relationship Type="http://schemas.openxmlformats.org/officeDocument/2006/relationships/image" Target="/ppt/media/image15.png" Id="R769d6ffa80944ad7" /><Relationship Type="http://schemas.openxmlformats.org/officeDocument/2006/relationships/chart" Target="/ppt/slides/charts/chart2.xml" Id="Ra60fa23ba64342ad" /><Relationship Type="http://schemas.openxmlformats.org/officeDocument/2006/relationships/notesSlide" Target="/ppt/notesSlides/notesSlide15.xml" Id="Re4b1bf99962440d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2a8220b16b9445b" /><Relationship Type="http://schemas.openxmlformats.org/officeDocument/2006/relationships/image" Target="/ppt/media/image16.png" Id="R785e334ea12e4c15" /><Relationship Type="http://schemas.openxmlformats.org/officeDocument/2006/relationships/notesSlide" Target="/ppt/notesSlides/notesSlide16.xml" Id="R3415fe1de796410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a288fa0fb624f39" /><Relationship Type="http://schemas.openxmlformats.org/officeDocument/2006/relationships/image" Target="/ppt/media/image17.png" Id="Rb3cc8ec2dd544c76" /><Relationship Type="http://schemas.openxmlformats.org/officeDocument/2006/relationships/notesSlide" Target="/ppt/notesSlides/notesSlide17.xml" Id="R712b9fc993c144d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747a534fba941bc" /><Relationship Type="http://schemas.openxmlformats.org/officeDocument/2006/relationships/image" Target="/ppt/media/image18.png" Id="R246668d89ce84c52" /><Relationship Type="http://schemas.openxmlformats.org/officeDocument/2006/relationships/notesSlide" Target="/ppt/notesSlides/notesSlide18.xml" Id="Rafdb27ee4782420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97f89f1bebe44fb" /><Relationship Type="http://schemas.openxmlformats.org/officeDocument/2006/relationships/image" Target="/ppt/media/image19.png" Id="Rf84344df8c654466" /><Relationship Type="http://schemas.openxmlformats.org/officeDocument/2006/relationships/notesSlide" Target="/ppt/notesSlides/notesSlide19.xml" Id="Rc26ae9c777024f3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4d95e67a368436d" /><Relationship Type="http://schemas.openxmlformats.org/officeDocument/2006/relationships/image" Target="/ppt/media/image20.png" Id="R5118c317672d4017" /><Relationship Type="http://schemas.openxmlformats.org/officeDocument/2006/relationships/chart" Target="/ppt/slides/charts/chart3.xml" Id="R9a8dc988bccc41c9" /><Relationship Type="http://schemas.openxmlformats.org/officeDocument/2006/relationships/notesSlide" Target="/ppt/notesSlides/notesSlide20.xml" Id="R1cbab22fa2a1428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b7024f5b89d4c05" /><Relationship Type="http://schemas.openxmlformats.org/officeDocument/2006/relationships/image" Target="/ppt/media/image21.png" Id="Re1ae9da5291a4744" /><Relationship Type="http://schemas.openxmlformats.org/officeDocument/2006/relationships/notesSlide" Target="/ppt/notesSlides/notesSlide21.xml" Id="R611ff89ce4f944b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eab47421670840b4" /><Relationship Type="http://schemas.openxmlformats.org/officeDocument/2006/relationships/image" Target="/ppt/media/image22.png" Id="R550e3af29f864e3d" /><Relationship Type="http://schemas.openxmlformats.org/officeDocument/2006/relationships/notesSlide" Target="/ppt/notesSlides/notesSlide22.xml" Id="R7f6a394a7f054d6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8d95a12ce3124b1f" /><Relationship Type="http://schemas.openxmlformats.org/officeDocument/2006/relationships/image" Target="/ppt/media/image23.png" Id="R728dea8322764903" /><Relationship Type="http://schemas.openxmlformats.org/officeDocument/2006/relationships/notesSlide" Target="/ppt/notesSlides/notesSlide23.xml" Id="R4e49afd6875942b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7a73a36cbc984f28" /><Relationship Type="http://schemas.openxmlformats.org/officeDocument/2006/relationships/image" Target="/ppt/media/image24.png" Id="R6f18ccd99d3d49d6" /><Relationship Type="http://schemas.openxmlformats.org/officeDocument/2006/relationships/notesSlide" Target="/ppt/notesSlides/notesSlide24.xml" Id="R076ce499e6714cb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c82dec781f646be" /><Relationship Type="http://schemas.openxmlformats.org/officeDocument/2006/relationships/image" Target="/ppt/media/image25.png" Id="Rd8d7b9357f0a4cdb" /><Relationship Type="http://schemas.openxmlformats.org/officeDocument/2006/relationships/notesSlide" Target="/ppt/notesSlides/notesSlide25.xml" Id="R2f03c24627354e8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c12a078da3704c43" /><Relationship Type="http://schemas.openxmlformats.org/officeDocument/2006/relationships/image" Target="/ppt/media/image26.png" Id="R7bbc10b7ef4a4a33" /><Relationship Type="http://schemas.openxmlformats.org/officeDocument/2006/relationships/notesSlide" Target="/ppt/notesSlides/notesSlide26.xml" Id="R876abd19d612422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ecc6a89108984123" /><Relationship Type="http://schemas.openxmlformats.org/officeDocument/2006/relationships/image" Target="/ppt/media/image27.png" Id="R6767ce03d32648c5" /><Relationship Type="http://schemas.openxmlformats.org/officeDocument/2006/relationships/notesSlide" Target="/ppt/notesSlides/notesSlide27.xml" Id="R877ea911bf80466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09712d046cd341d2" /><Relationship Type="http://schemas.openxmlformats.org/officeDocument/2006/relationships/image" Target="/ppt/media/image28.png" Id="Rc08538bc9a0443b8" /><Relationship Type="http://schemas.openxmlformats.org/officeDocument/2006/relationships/notesSlide" Target="/ppt/notesSlides/notesSlide28.xml" Id="R8491e8a21e9a46a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53c8a68e05d942b7" /><Relationship Type="http://schemas.openxmlformats.org/officeDocument/2006/relationships/image" Target="/ppt/media/image29.png" Id="Ra1726098be5e402c" /><Relationship Type="http://schemas.openxmlformats.org/officeDocument/2006/relationships/notesSlide" Target="/ppt/notesSlides/notesSlide29.xml" Id="R8ad037d966484b7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9abdd940cb6e4344" /><Relationship Type="http://schemas.openxmlformats.org/officeDocument/2006/relationships/image" Target="/ppt/media/image30.png" Id="R465fcb6d28464206" /><Relationship Type="http://schemas.openxmlformats.org/officeDocument/2006/relationships/notesSlide" Target="/ppt/notesSlides/notesSlide30.xml" Id="Rf2588d6cd7c349f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012b0aea418e4aca" /><Relationship Type="http://schemas.openxmlformats.org/officeDocument/2006/relationships/image" Target="/ppt/media/image31.png" Id="R81654108ce1d4285" /><Relationship Type="http://schemas.openxmlformats.org/officeDocument/2006/relationships/notesSlide" Target="/ppt/notesSlides/notesSlide31.xml" Id="R8530073e1793424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b19bb92d6535435a" /><Relationship Type="http://schemas.openxmlformats.org/officeDocument/2006/relationships/image" Target="/ppt/media/image32.png" Id="R5fd8b3bef8bc4159" /><Relationship Type="http://schemas.openxmlformats.org/officeDocument/2006/relationships/notesSlide" Target="/ppt/notesSlides/notesSlide32.xml" Id="R2af733174313462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52c53735616047e4" /><Relationship Type="http://schemas.openxmlformats.org/officeDocument/2006/relationships/image" Target="/ppt/media/image33.png" Id="Re1a284b8054a45aa" /><Relationship Type="http://schemas.openxmlformats.org/officeDocument/2006/relationships/chart" Target="/ppt/slides/charts/chart4.xml" Id="R2580d6ef8a6d43fd" /><Relationship Type="http://schemas.openxmlformats.org/officeDocument/2006/relationships/notesSlide" Target="/ppt/notesSlides/notesSlide33.xml" Id="R769ed67f4a3442c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dbe1ae201c4441b1" /><Relationship Type="http://schemas.openxmlformats.org/officeDocument/2006/relationships/image" Target="/ppt/media/image2.jpeg" Id="R9ed69a1779624979" /><Relationship Type="http://schemas.openxmlformats.org/officeDocument/2006/relationships/image" Target="/ppt/media/image34.png" Id="R181bb7b5c0f342c2" /><Relationship Type="http://schemas.openxmlformats.org/officeDocument/2006/relationships/notesSlide" Target="/ppt/notesSlides/notesSlide34.xml" Id="Rcb662bbe60614e4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78997de95fee4f19" /><Relationship Type="http://schemas.openxmlformats.org/officeDocument/2006/relationships/image" Target="/ppt/media/image35.png" Id="Rfff7837b7a6f476f" /><Relationship Type="http://schemas.openxmlformats.org/officeDocument/2006/relationships/notesSlide" Target="/ppt/notesSlides/notesSlide35.xml" Id="R3166c37770e2416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bf5cf9ed52194a1d" /><Relationship Type="http://schemas.openxmlformats.org/officeDocument/2006/relationships/image" Target="/ppt/media/image36.png" Id="R623c0310a30e4511" /><Relationship Type="http://schemas.openxmlformats.org/officeDocument/2006/relationships/chart" Target="/ppt/slides/charts/chart5.xml" Id="Rbb01cc34463749d0" /><Relationship Type="http://schemas.openxmlformats.org/officeDocument/2006/relationships/notesSlide" Target="/ppt/notesSlides/notesSlide36.xml" Id="Rdc683fbbd8f0461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a1370c0d129a4f03" /><Relationship Type="http://schemas.openxmlformats.org/officeDocument/2006/relationships/image" Target="/ppt/media/image37.png" Id="R6e91a2bf05f5429b" /><Relationship Type="http://schemas.openxmlformats.org/officeDocument/2006/relationships/chart" Target="/ppt/slides/charts/chart6.xml" Id="R9112e57082674539" /><Relationship Type="http://schemas.openxmlformats.org/officeDocument/2006/relationships/notesSlide" Target="/ppt/notesSlides/notesSlide37.xml" Id="R4862ccfb0575429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acc490b3f8844a24" /><Relationship Type="http://schemas.openxmlformats.org/officeDocument/2006/relationships/image" Target="/ppt/media/image38.png" Id="R3591d8d70c02454c" /><Relationship Type="http://schemas.openxmlformats.org/officeDocument/2006/relationships/chart" Target="/ppt/slides/charts/chart7.xml" Id="R10820d908f9c4236" /><Relationship Type="http://schemas.openxmlformats.org/officeDocument/2006/relationships/notesSlide" Target="/ppt/notesSlides/notesSlide38.xml" Id="Ra7f656a0d1314d4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9bb2754cb6ef4b13" /><Relationship Type="http://schemas.openxmlformats.org/officeDocument/2006/relationships/image" Target="/ppt/media/image39.png" Id="R11ed99b78723458f" /><Relationship Type="http://schemas.openxmlformats.org/officeDocument/2006/relationships/chart" Target="/ppt/slides/charts/chart8.xml" Id="Rf33e19e814d04245" /><Relationship Type="http://schemas.openxmlformats.org/officeDocument/2006/relationships/notesSlide" Target="/ppt/notesSlides/notesSlide39.xml" Id="R590b8bb7103447b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bfc68bee1eee43aa" /><Relationship Type="http://schemas.openxmlformats.org/officeDocument/2006/relationships/image" Target="/ppt/media/image40.png" Id="Ra1ae97d112e74977" /><Relationship Type="http://schemas.openxmlformats.org/officeDocument/2006/relationships/notesSlide" Target="/ppt/notesSlides/notesSlide40.xml" Id="Rcdb8e7bdeb8347fe"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d19ffaf47fcb4187" /><Relationship Type="http://schemas.openxmlformats.org/officeDocument/2006/relationships/image" Target="/ppt/media/image41.png" Id="Ra7b91815f5be49c6" /><Relationship Type="http://schemas.openxmlformats.org/officeDocument/2006/relationships/chart" Target="/ppt/slides/charts/chart9.xml" Id="Ra908c105240e4ff0" /><Relationship Type="http://schemas.openxmlformats.org/officeDocument/2006/relationships/notesSlide" Target="/ppt/notesSlides/notesSlide41.xml" Id="R731643a3d216469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ec06f473c50c44c2" /><Relationship Type="http://schemas.openxmlformats.org/officeDocument/2006/relationships/image" Target="/ppt/media/image42.png" Id="R1cff05f4d8174524" /><Relationship Type="http://schemas.openxmlformats.org/officeDocument/2006/relationships/chart" Target="/ppt/slides/charts/chart10.xml" Id="R5bf1d112c5614f79" /><Relationship Type="http://schemas.openxmlformats.org/officeDocument/2006/relationships/notesSlide" Target="/ppt/notesSlides/notesSlide42.xml" Id="R62bb1c0985c343f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dffb6aa6e5764edb" /><Relationship Type="http://schemas.openxmlformats.org/officeDocument/2006/relationships/image" Target="/ppt/media/image43.png" Id="Rb62f6c3369774a99" /><Relationship Type="http://schemas.openxmlformats.org/officeDocument/2006/relationships/chart" Target="/ppt/slides/charts/chart11.xml" Id="R7c2ce751754441f9" /><Relationship Type="http://schemas.openxmlformats.org/officeDocument/2006/relationships/notesSlide" Target="/ppt/notesSlides/notesSlide43.xml" Id="R5582af79d4cc4b05"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24e9270d2dbf47f4" /><Relationship Type="http://schemas.openxmlformats.org/officeDocument/2006/relationships/image" Target="/ppt/media/image44.png" Id="Rba896a17d0e04c99" /><Relationship Type="http://schemas.openxmlformats.org/officeDocument/2006/relationships/notesSlide" Target="/ppt/notesSlides/notesSlide44.xml" Id="R690194c740ad4d47"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90a42c1fc3554a48" /><Relationship Type="http://schemas.openxmlformats.org/officeDocument/2006/relationships/image" Target="/ppt/media/image45.png" Id="R6d924197cbe740d4" /><Relationship Type="http://schemas.openxmlformats.org/officeDocument/2006/relationships/notesSlide" Target="/ppt/notesSlides/notesSlide45.xml" Id="R0e4c5c399d94454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3d40acbd1fc947e9" /><Relationship Type="http://schemas.openxmlformats.org/officeDocument/2006/relationships/image" Target="/ppt/media/image46.png" Id="R715e5690dfb34295" /><Relationship Type="http://schemas.openxmlformats.org/officeDocument/2006/relationships/notesSlide" Target="/ppt/notesSlides/notesSlide46.xml" Id="R9df9ad8bfab645e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a55b9b5fe2f34198" /><Relationship Type="http://schemas.openxmlformats.org/officeDocument/2006/relationships/image" Target="/ppt/media/image47.png" Id="R539dc91ae6d14aba" /><Relationship Type="http://schemas.openxmlformats.org/officeDocument/2006/relationships/notesSlide" Target="/ppt/notesSlides/notesSlide47.xml" Id="R1f3c4ea2399f47b7"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010a56472d2843da" /><Relationship Type="http://schemas.openxmlformats.org/officeDocument/2006/relationships/image" Target="/ppt/media/image48.png" Id="R529630222ebe49d3" /><Relationship Type="http://schemas.openxmlformats.org/officeDocument/2006/relationships/notesSlide" Target="/ppt/notesSlides/notesSlide48.xml" Id="R8dabae012034403a"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0e66588ee0a64465" /><Relationship Type="http://schemas.openxmlformats.org/officeDocument/2006/relationships/image" Target="/ppt/media/image3.jpeg" Id="R66c7f9d56b674b68" /><Relationship Type="http://schemas.openxmlformats.org/officeDocument/2006/relationships/image" Target="/ppt/media/image49.png" Id="Rb0c399e8e44942aa" /><Relationship Type="http://schemas.openxmlformats.org/officeDocument/2006/relationships/notesSlide" Target="/ppt/notesSlides/notesSlide49.xml" Id="R8f0f576e62804823"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10d92a4922564f3c" /><Relationship Type="http://schemas.openxmlformats.org/officeDocument/2006/relationships/image" Target="/ppt/media/image50.png" Id="R6cd929567710428a" /><Relationship Type="http://schemas.openxmlformats.org/officeDocument/2006/relationships/notesSlide" Target="/ppt/notesSlides/notesSlide50.xml" Id="R7c8e4d0bd46f4334"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2d8d0dbd360b4513" /><Relationship Type="http://schemas.openxmlformats.org/officeDocument/2006/relationships/image" Target="/ppt/media/image51.png" Id="R57d68368fc56483f" /><Relationship Type="http://schemas.openxmlformats.org/officeDocument/2006/relationships/notesSlide" Target="/ppt/notesSlides/notesSlide51.xml" Id="R8c34c83e69514a46"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2f4a4f76574c4bc5" /><Relationship Type="http://schemas.openxmlformats.org/officeDocument/2006/relationships/image" Target="/ppt/media/image52.png" Id="R431a6adcadcc44a8" /><Relationship Type="http://schemas.openxmlformats.org/officeDocument/2006/relationships/notesSlide" Target="/ppt/notesSlides/notesSlide52.xml" Id="R5f93b4c46c3244ab"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96f05089ff1247cc" /><Relationship Type="http://schemas.openxmlformats.org/officeDocument/2006/relationships/image" Target="/ppt/media/image53.png" Id="Rf92a014439a847a0" /><Relationship Type="http://schemas.openxmlformats.org/officeDocument/2006/relationships/notesSlide" Target="/ppt/notesSlides/notesSlide53.xml" Id="Rea542b43e6714544"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c8e4f6af78364fa9" /><Relationship Type="http://schemas.openxmlformats.org/officeDocument/2006/relationships/image" Target="/ppt/media/image54.png" Id="R59129a6a64a7437d" /><Relationship Type="http://schemas.openxmlformats.org/officeDocument/2006/relationships/notesSlide" Target="/ppt/notesSlides/notesSlide54.xml" Id="R399f307bb20042e0"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b7bfe120251943ba" /><Relationship Type="http://schemas.openxmlformats.org/officeDocument/2006/relationships/image" Target="/ppt/media/image55.png" Id="R8834173a5c194219" /><Relationship Type="http://schemas.openxmlformats.org/officeDocument/2006/relationships/notesSlide" Target="/ppt/notesSlides/notesSlide55.xml" Id="Rbecd61089ac54d22"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bc0138173a744611" /><Relationship Type="http://schemas.openxmlformats.org/officeDocument/2006/relationships/image" Target="/ppt/media/image56.png" Id="R10a337bf1a414a79" /><Relationship Type="http://schemas.openxmlformats.org/officeDocument/2006/relationships/notesSlide" Target="/ppt/notesSlides/notesSlide56.xml" Id="R23a342293c394c5e"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40975a23ba6a4c3c" /><Relationship Type="http://schemas.openxmlformats.org/officeDocument/2006/relationships/image" Target="/ppt/media/image57.png" Id="R7291a56c94fc4fee" /><Relationship Type="http://schemas.openxmlformats.org/officeDocument/2006/relationships/notesSlide" Target="/ppt/notesSlides/notesSlide57.xml" Id="Ra2fde4cbab924f52"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e42a3909b72f4229" /><Relationship Type="http://schemas.openxmlformats.org/officeDocument/2006/relationships/image" Target="/ppt/media/image58.png" Id="R04543dd49c144a3c" /><Relationship Type="http://schemas.openxmlformats.org/officeDocument/2006/relationships/notesSlide" Target="/ppt/notesSlides/notesSlide58.xml" Id="R343cb77478e94043"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f3d879c53c6e4718" /><Relationship Type="http://schemas.openxmlformats.org/officeDocument/2006/relationships/image" Target="/ppt/media/image59.png" Id="Rd05d749d4a7d4206" /><Relationship Type="http://schemas.openxmlformats.org/officeDocument/2006/relationships/notesSlide" Target="/ppt/notesSlides/notesSlide59.xml" Id="Ra40e43005e834da8"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707ae2bb114c4841" /><Relationship Type="http://schemas.openxmlformats.org/officeDocument/2006/relationships/image" Target="/ppt/media/image60.png" Id="R261b8bbc01894e67" /><Relationship Type="http://schemas.openxmlformats.org/officeDocument/2006/relationships/notesSlide" Target="/ppt/notesSlides/notesSlide60.xml" Id="Rfc7699c759b64339"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4018acda36964bb1" /><Relationship Type="http://schemas.openxmlformats.org/officeDocument/2006/relationships/image" Target="/ppt/media/image61.png" Id="R064bd5cac1ab4bcd" /><Relationship Type="http://schemas.openxmlformats.org/officeDocument/2006/relationships/notesSlide" Target="/ppt/notesSlides/notesSlide61.xml" Id="R3649e24b39c544f0"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f61bded5ff4544ce" /><Relationship Type="http://schemas.openxmlformats.org/officeDocument/2006/relationships/image" Target="/ppt/media/image62.png" Id="R4bdcac108595438b" /><Relationship Type="http://schemas.openxmlformats.org/officeDocument/2006/relationships/chart" Target="/ppt/slides/charts/chart12.xml" Id="Rc27f858adffd4386" /><Relationship Type="http://schemas.openxmlformats.org/officeDocument/2006/relationships/notesSlide" Target="/ppt/notesSlides/notesSlide62.xml" Id="R9aa06dd1fe734281"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58dffef9184b4e06" /><Relationship Type="http://schemas.openxmlformats.org/officeDocument/2006/relationships/image" Target="/ppt/media/image63.png" Id="R295f7f14fa234c5a" /><Relationship Type="http://schemas.openxmlformats.org/officeDocument/2006/relationships/notesSlide" Target="/ppt/notesSlides/notesSlide63.xml" Id="R38d5b71874b64450"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67d764285a154e52" /><Relationship Type="http://schemas.openxmlformats.org/officeDocument/2006/relationships/image" Target="/ppt/media/image64.png" Id="R1ab7268ebaf24dab" /><Relationship Type="http://schemas.openxmlformats.org/officeDocument/2006/relationships/notesSlide" Target="/ppt/notesSlides/notesSlide64.xml" Id="R49011264a6894235"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9b7f34d3da64455b" /><Relationship Type="http://schemas.openxmlformats.org/officeDocument/2006/relationships/image" Target="/ppt/media/image65.png" Id="Rd39dbcc800bf4434" /><Relationship Type="http://schemas.openxmlformats.org/officeDocument/2006/relationships/notesSlide" Target="/ppt/notesSlides/notesSlide65.xml" Id="Rfec0a1c412c44c7d"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2657cd89be5f46b1" /><Relationship Type="http://schemas.openxmlformats.org/officeDocument/2006/relationships/image" Target="/ppt/media/image66.png" Id="Rfce14eda89334e72" /><Relationship Type="http://schemas.openxmlformats.org/officeDocument/2006/relationships/notesSlide" Target="/ppt/notesSlides/notesSlide66.xml" Id="R710d4e8e7cb84b12"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5d9a8a9a3b04428f" /><Relationship Type="http://schemas.openxmlformats.org/officeDocument/2006/relationships/image" Target="/ppt/media/image67.png" Id="R99f2b306784a4f74" /><Relationship Type="http://schemas.openxmlformats.org/officeDocument/2006/relationships/image" Target="/ppt/media/image68.png" Id="R591f6f09cbfe4a3b" /><Relationship Type="http://schemas.openxmlformats.org/officeDocument/2006/relationships/hyperlink" Target="https://genellipse.com" TargetMode="External" Id="R06f4b9106acf4c21" /><Relationship Type="http://schemas.openxmlformats.org/officeDocument/2006/relationships/hyperlink" Target="mailto:info@genellipse.com" TargetMode="External" Id="Rcb4b1ec6a43b4add" /><Relationship Type="http://schemas.openxmlformats.org/officeDocument/2006/relationships/hyperlink" Target="https://aegisnow.ai" TargetMode="External" Id="R662afda9804c4741" /><Relationship Type="http://schemas.openxmlformats.org/officeDocument/2006/relationships/notesSlide" Target="/ppt/notesSlides/notesSlide67.xml" Id="R9edf7c5bc18e4b47"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_rels/chart8.xml.rels><Relationships xmlns="http://schemas.openxmlformats.org/package/2006/relationships"><Relationship Id="rIdChartSnapshot1" Type="http://schemas.openxmlformats.org/officeDocument/2006/relationships/package" Target="../../embeddings/chart-data-snapshot-008.xlsx"/></Relationships>
</file>

<file path=ppt/slides/charts/_rels/chart9.xml.rels><Relationships xmlns="http://schemas.openxmlformats.org/package/2006/relationships"><Relationship Id="rIdChartSnapshot1" Type="http://schemas.openxmlformats.org/officeDocument/2006/relationships/package" Target="../../embeddings/chart-data-snapshot-009.xlsx"/></Relationships>
</file>

<file path=ppt/slides/charts/_rels/chart10.xml.rels><Relationships xmlns="http://schemas.openxmlformats.org/package/2006/relationships"><Relationship Id="rIdChartSnapshot1" Type="http://schemas.openxmlformats.org/officeDocument/2006/relationships/package" Target="../../embeddings/chart-data-snapshot-010.xlsx"/></Relationships>
</file>

<file path=ppt/slides/charts/_rels/chart11.xml.rels><Relationships xmlns="http://schemas.openxmlformats.org/package/2006/relationships"><Relationship Id="rIdChartSnapshot1" Type="http://schemas.openxmlformats.org/officeDocument/2006/relationships/package" Target="../../embeddings/chart-data-snapshot-011.xlsx"/></Relationships>
</file>

<file path=ppt/slides/charts/_rels/chart12.xml.rels><Relationships xmlns="http://schemas.openxmlformats.org/package/2006/relationships"><Relationship Id="rIdChartSnapshot1" Type="http://schemas.openxmlformats.org/officeDocument/2006/relationships/package" Target="../../embeddings/chart-data-snapshot-012.xlsx"/></Relationships>
</file>

<file path=ppt/slides/charts/chart1.xml><?xml version="1.0" encoding="utf-8"?>
<c:chartSpace xmlns:c="http://schemas.openxmlformats.org/drawingml/2006/chart" xmlns:r="http://schemas.openxmlformats.org/officeDocument/2006/relationships">
  <c:lang val="en-US"/>
  <c:chart>
    <c:plotArea>
      <c:lineChart>
        <c:grouping val="standard"/>
        <c:varyColors val="0"/>
        <c:ser>
          <c:idx val="0"/>
          <c:order val="0"/>
          <c:tx>
            <c:v>2% scenario</c:v>
          </c:tx>
          <c:spPr>
            <a:solidFill xmlns:a="http://schemas.openxmlformats.org/drawingml/2006/main">
              <a:srgbClr val="B58037"/>
            </a:solidFill>
            <a:ln xmlns:a="http://schemas.openxmlformats.org/drawingml/2006/main" w="28575">
              <a:solidFill>
                <a:srgbClr val="B58037"/>
              </a:solidFill>
            </a:ln>
          </c:spPr>
          <c:marker>
            <c:symbol val="circle"/>
            <c:size val="5"/>
            <c:spPr>
              <a:solidFill xmlns:a="http://schemas.openxmlformats.org/drawingml/2006/main">
                <a:srgbClr val="B58037"/>
              </a:solidFill>
            </c:spPr>
          </c:marker>
          <c:cat>
            <c:numRef>
              <c:f>'Chart Data'!$A$2:$A$8</c:f>
              <c:numCache>
                <c:formatCode>General</c:formatCode>
                <c:ptCount val="7"/>
                <c:pt idx="0">
                  <c:v>0</c:v>
                </c:pt>
                <c:pt idx="1">
                  <c:v>5</c:v>
                </c:pt>
                <c:pt idx="2">
                  <c:v>10</c:v>
                </c:pt>
                <c:pt idx="3">
                  <c:v>15</c:v>
                </c:pt>
                <c:pt idx="4">
                  <c:v>20</c:v>
                </c:pt>
                <c:pt idx="5">
                  <c:v>25</c:v>
                </c:pt>
                <c:pt idx="6">
                  <c:v>30</c:v>
                </c:pt>
              </c:numCache>
            </c:numRef>
          </c:cat>
          <c:val>
            <c:numRef>
              <c:f>'Chart Data'!$B$2:$B$8</c:f>
              <c:numCache>
                <c:formatCode>#,##0.0;(#,##0.0);0.0</c:formatCode>
                <c:ptCount val="7"/>
                <c:pt idx="0">
                  <c:v>0</c:v>
                </c:pt>
                <c:pt idx="1">
                  <c:v>22.3</c:v>
                </c:pt>
                <c:pt idx="2">
                  <c:v>44.3</c:v>
                </c:pt>
                <c:pt idx="3">
                  <c:v>65.9</c:v>
                </c:pt>
                <c:pt idx="4">
                  <c:v>87.1</c:v>
                </c:pt>
                <c:pt idx="5">
                  <c:v>107.9</c:v>
                </c:pt>
                <c:pt idx="6">
                  <c:v>128.2</c:v>
                </c:pt>
              </c:numCache>
            </c:numRef>
          </c:val>
          <c:smooth val="0"/>
        </c:ser>
        <c:ser>
          <c:idx val="1"/>
          <c:order val="1"/>
          <c:tx>
            <c:v>4% scenario</c:v>
          </c:tx>
          <c:spPr>
            <a:solidFill xmlns:a="http://schemas.openxmlformats.org/drawingml/2006/main">
              <a:srgbClr val="196B59"/>
            </a:solidFill>
            <a:ln xmlns:a="http://schemas.openxmlformats.org/drawingml/2006/main" w="28575">
              <a:solidFill>
                <a:srgbClr val="196B59"/>
              </a:solidFill>
            </a:ln>
          </c:spPr>
          <c:marker>
            <c:symbol val="circle"/>
            <c:size val="5"/>
            <c:spPr>
              <a:solidFill xmlns:a="http://schemas.openxmlformats.org/drawingml/2006/main">
                <a:srgbClr val="196B59"/>
              </a:solidFill>
            </c:spPr>
          </c:marker>
          <c:cat>
            <c:numRef>
              <c:f>'Chart Data'!$C$2:$C$8</c:f>
              <c:numCache>
                <c:formatCode>General</c:formatCode>
                <c:ptCount val="7"/>
                <c:pt idx="0">
                  <c:v>0</c:v>
                </c:pt>
                <c:pt idx="1">
                  <c:v>5</c:v>
                </c:pt>
                <c:pt idx="2">
                  <c:v>10</c:v>
                </c:pt>
                <c:pt idx="3">
                  <c:v>15</c:v>
                </c:pt>
                <c:pt idx="4">
                  <c:v>20</c:v>
                </c:pt>
                <c:pt idx="5">
                  <c:v>25</c:v>
                </c:pt>
                <c:pt idx="6">
                  <c:v>30</c:v>
                </c:pt>
              </c:numCache>
            </c:numRef>
          </c:cat>
          <c:val>
            <c:numRef>
              <c:f>'Chart Data'!$D$2:$D$8</c:f>
              <c:numCache>
                <c:formatCode>#,##0.0;(#,##0.0);0.0</c:formatCode>
                <c:ptCount val="7"/>
                <c:pt idx="0">
                  <c:v>0</c:v>
                </c:pt>
                <c:pt idx="1">
                  <c:v>23.7</c:v>
                </c:pt>
                <c:pt idx="2">
                  <c:v>49.7</c:v>
                </c:pt>
                <c:pt idx="3">
                  <c:v>78.6</c:v>
                </c:pt>
                <c:pt idx="4">
                  <c:v>110.8</c:v>
                </c:pt>
                <c:pt idx="5">
                  <c:v>147.3</c:v>
                </c:pt>
                <c:pt idx="6">
                  <c:v>188.8</c:v>
                </c:pt>
              </c:numCache>
            </c:numRef>
          </c:val>
          <c:smooth val="0"/>
        </c:ser>
        <c:ser>
          <c:idx val="2"/>
          <c:order val="2"/>
          <c:tx>
            <c:v>6% scenario</c:v>
          </c:tx>
          <c:spPr>
            <a:solidFill xmlns:a="http://schemas.openxmlformats.org/drawingml/2006/main">
              <a:srgbClr val="526EA0"/>
            </a:solidFill>
            <a:ln xmlns:a="http://schemas.openxmlformats.org/drawingml/2006/main" w="28575">
              <a:solidFill>
                <a:srgbClr val="526EA0"/>
              </a:solidFill>
            </a:ln>
          </c:spPr>
          <c:marker>
            <c:symbol val="circle"/>
            <c:size val="5"/>
            <c:spPr>
              <a:solidFill xmlns:a="http://schemas.openxmlformats.org/drawingml/2006/main">
                <a:srgbClr val="526EA0"/>
              </a:solidFill>
            </c:spPr>
          </c:marker>
          <c:cat>
            <c:numRef>
              <c:f>'Chart Data'!$E$2:$E$8</c:f>
              <c:numCache>
                <c:formatCode>General</c:formatCode>
                <c:ptCount val="7"/>
                <c:pt idx="0">
                  <c:v>0</c:v>
                </c:pt>
                <c:pt idx="1">
                  <c:v>5</c:v>
                </c:pt>
                <c:pt idx="2">
                  <c:v>10</c:v>
                </c:pt>
                <c:pt idx="3">
                  <c:v>15</c:v>
                </c:pt>
                <c:pt idx="4">
                  <c:v>20</c:v>
                </c:pt>
                <c:pt idx="5">
                  <c:v>25</c:v>
                </c:pt>
                <c:pt idx="6">
                  <c:v>30</c:v>
                </c:pt>
              </c:numCache>
            </c:numRef>
          </c:cat>
          <c:val>
            <c:numRef>
              <c:f>'Chart Data'!$F$2:$F$8</c:f>
              <c:numCache>
                <c:formatCode>#,##0.0;(#,##0.0);0.0</c:formatCode>
                <c:ptCount val="7"/>
                <c:pt idx="0">
                  <c:v>0</c:v>
                </c:pt>
                <c:pt idx="1">
                  <c:v>25.2</c:v>
                </c:pt>
                <c:pt idx="2">
                  <c:v>55.9</c:v>
                </c:pt>
                <c:pt idx="3">
                  <c:v>93.9</c:v>
                </c:pt>
                <c:pt idx="4">
                  <c:v>141.9</c:v>
                </c:pt>
                <c:pt idx="5">
                  <c:v>203.1</c:v>
                </c:pt>
                <c:pt idx="6">
                  <c:v>282.1</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143A31"/>
              </a:solidFill>
              <a:latin typeface="Liberation Sans"/>
              <a:ea typeface="Liberation Sans"/>
              <a:cs typeface="Liberation Sans"/>
            </a:defRPr>
          </a:pPr>
        </a:p>
      </c:txPr>
    </c:legend>
    <c:plotVisOnly val="1"/>
  </c:chart>
  <c:spPr>
    <a:solidFill xmlns:a="http://schemas.openxmlformats.org/drawingml/2006/main">
      <a:srgbClr val="F7F4ED"/>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lineChart>
        <c:grouping val="standard"/>
        <c:varyColors val="0"/>
        <c:ser>
          <c:idx val="0"/>
          <c:order val="0"/>
          <c:tx>
            <c:v>Premiums for 30 years</c:v>
          </c:tx>
          <c:spPr>
            <a:solidFill xmlns:a="http://schemas.openxmlformats.org/drawingml/2006/main">
              <a:srgbClr val="196B59"/>
            </a:solidFill>
            <a:ln xmlns:a="http://schemas.openxmlformats.org/drawingml/2006/main" w="28575">
              <a:solidFill>
                <a:srgbClr val="196B59"/>
              </a:solidFill>
            </a:ln>
          </c:spPr>
          <c:marker>
            <c:symbol val="circle"/>
            <c:size val="5"/>
            <c:spPr>
              <a:solidFill xmlns:a="http://schemas.openxmlformats.org/drawingml/2006/main">
                <a:srgbClr val="196B59"/>
              </a:solidFill>
            </c:spPr>
          </c:marker>
          <c:cat>
            <c:numRef>
              <c:f>'Chart Data'!$A$2:$A$8</c:f>
              <c:numCache>
                <c:formatCode>General</c:formatCode>
                <c:ptCount val="7"/>
                <c:pt idx="0">
                  <c:v>0</c:v>
                </c:pt>
                <c:pt idx="1">
                  <c:v>5</c:v>
                </c:pt>
                <c:pt idx="2">
                  <c:v>10</c:v>
                </c:pt>
                <c:pt idx="3">
                  <c:v>15</c:v>
                </c:pt>
                <c:pt idx="4">
                  <c:v>20</c:v>
                </c:pt>
                <c:pt idx="5">
                  <c:v>25</c:v>
                </c:pt>
                <c:pt idx="6">
                  <c:v>30</c:v>
                </c:pt>
              </c:numCache>
            </c:numRef>
          </c:cat>
          <c:val>
            <c:numRef>
              <c:f>'Chart Data'!$B$2:$B$8</c:f>
              <c:numCache>
                <c:formatCode>#,##0.0;(#,##0.0);0.0</c:formatCode>
                <c:ptCount val="7"/>
                <c:pt idx="0">
                  <c:v>0</c:v>
                </c:pt>
                <c:pt idx="1">
                  <c:v>23.7</c:v>
                </c:pt>
                <c:pt idx="2">
                  <c:v>49.7</c:v>
                </c:pt>
                <c:pt idx="3">
                  <c:v>78.6</c:v>
                </c:pt>
                <c:pt idx="4">
                  <c:v>110.8</c:v>
                </c:pt>
                <c:pt idx="5">
                  <c:v>147.3</c:v>
                </c:pt>
                <c:pt idx="6">
                  <c:v>188.8</c:v>
                </c:pt>
              </c:numCache>
            </c:numRef>
          </c:val>
          <c:smooth val="0"/>
        </c:ser>
        <c:ser>
          <c:idx val="1"/>
          <c:order val="1"/>
          <c:tx>
            <c:v>Premiums stop after year 10</c:v>
          </c:tx>
          <c:spPr>
            <a:solidFill xmlns:a="http://schemas.openxmlformats.org/drawingml/2006/main">
              <a:srgbClr val="A95342"/>
            </a:solidFill>
            <a:ln xmlns:a="http://schemas.openxmlformats.org/drawingml/2006/main" w="28575">
              <a:solidFill>
                <a:srgbClr val="A95342"/>
              </a:solidFill>
            </a:ln>
          </c:spPr>
          <c:marker>
            <c:symbol val="circle"/>
            <c:size val="5"/>
            <c:spPr>
              <a:solidFill xmlns:a="http://schemas.openxmlformats.org/drawingml/2006/main">
                <a:srgbClr val="A95342"/>
              </a:solidFill>
            </c:spPr>
          </c:marker>
          <c:cat>
            <c:numRef>
              <c:f>'Chart Data'!$C$2:$C$8</c:f>
              <c:numCache>
                <c:formatCode>General</c:formatCode>
                <c:ptCount val="7"/>
                <c:pt idx="0">
                  <c:v>0</c:v>
                </c:pt>
                <c:pt idx="1">
                  <c:v>5</c:v>
                </c:pt>
                <c:pt idx="2">
                  <c:v>10</c:v>
                </c:pt>
                <c:pt idx="3">
                  <c:v>15</c:v>
                </c:pt>
                <c:pt idx="4">
                  <c:v>20</c:v>
                </c:pt>
                <c:pt idx="5">
                  <c:v>25</c:v>
                </c:pt>
                <c:pt idx="6">
                  <c:v>30</c:v>
                </c:pt>
              </c:numCache>
            </c:numRef>
          </c:cat>
          <c:val>
            <c:numRef>
              <c:f>'Chart Data'!$D$2:$D$8</c:f>
              <c:numCache>
                <c:formatCode>#,##0.0;(#,##0.0);0.0</c:formatCode>
                <c:ptCount val="7"/>
                <c:pt idx="0">
                  <c:v>0</c:v>
                </c:pt>
                <c:pt idx="1">
                  <c:v>23.7</c:v>
                </c:pt>
                <c:pt idx="2">
                  <c:v>49.7</c:v>
                </c:pt>
                <c:pt idx="3">
                  <c:v>46.5</c:v>
                </c:pt>
                <c:pt idx="4">
                  <c:v>39.7</c:v>
                </c:pt>
                <c:pt idx="5">
                  <c:v>28.6</c:v>
                </c:pt>
                <c:pt idx="6">
                  <c:v>12.3</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143A31"/>
              </a:solidFill>
              <a:latin typeface="Liberation Sans"/>
              <a:ea typeface="Liberation Sans"/>
              <a:cs typeface="Liberation Sans"/>
            </a:defRPr>
          </a:pPr>
        </a:p>
      </c:txPr>
    </c:legend>
    <c:plotVisOnly val="1"/>
  </c:chart>
  <c:spPr>
    <a:solidFill xmlns:a="http://schemas.openxmlformats.org/drawingml/2006/main">
      <a:srgbClr val="F7F4ED"/>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Index return</c:v>
          </c:tx>
          <c:spPr>
            <a:solidFill xmlns:a="http://schemas.openxmlformats.org/drawingml/2006/main">
              <a:srgbClr val="526EA0"/>
            </a:solidFill>
            <a:ln xmlns:a="http://schemas.openxmlformats.org/drawingml/2006/main" w="0">
              <a:solidFill>
                <a:srgbClr val="526EA0"/>
              </a:solidFill>
            </a:ln>
          </c:spPr>
          <c:invertIfNegative val="0"/>
          <c:cat>
            <c:strRef>
              <c:f>'Chart Data'!$A$2:$A$6</c:f>
              <c:strCache>
                <c:ptCount val="5"/>
                <c:pt idx="0">
                  <c:v>−10%</c:v>
                </c:pt>
                <c:pt idx="1">
                  <c:v>0%</c:v>
                </c:pt>
                <c:pt idx="2">
                  <c:v>4%</c:v>
                </c:pt>
                <c:pt idx="3">
                  <c:v>8%</c:v>
                </c:pt>
                <c:pt idx="4">
                  <c:v>14%</c:v>
                </c:pt>
              </c:strCache>
            </c:strRef>
          </c:cat>
          <c:val>
            <c:numRef>
              <c:f>'Chart Data'!$B$2:$B$6</c:f>
              <c:numCache>
                <c:formatCode>0%</c:formatCode>
                <c:ptCount val="5"/>
                <c:pt idx="0">
                  <c:v>-0.1</c:v>
                </c:pt>
                <c:pt idx="1">
                  <c:v>0</c:v>
                </c:pt>
                <c:pt idx="2">
                  <c:v>0.04</c:v>
                </c:pt>
                <c:pt idx="3">
                  <c:v>0.08</c:v>
                </c:pt>
                <c:pt idx="4">
                  <c:v>0.14</c:v>
                </c:pt>
              </c:numCache>
            </c:numRef>
          </c:val>
        </c:ser>
        <c:ser>
          <c:idx val="1"/>
          <c:order val="1"/>
          <c:tx>
            <c:v>Credited rate</c:v>
          </c:tx>
          <c:spPr>
            <a:solidFill xmlns:a="http://schemas.openxmlformats.org/drawingml/2006/main">
              <a:srgbClr val="196B59"/>
            </a:solidFill>
            <a:ln xmlns:a="http://schemas.openxmlformats.org/drawingml/2006/main" w="0">
              <a:solidFill>
                <a:srgbClr val="196B59"/>
              </a:solidFill>
            </a:ln>
          </c:spPr>
          <c:cat>
            <c:strRef>
              <c:f>'Chart Data'!$C$2:$C$6</c:f>
              <c:strCache>
                <c:ptCount val="5"/>
                <c:pt idx="0">
                  <c:v>−10%</c:v>
                </c:pt>
                <c:pt idx="1">
                  <c:v>0%</c:v>
                </c:pt>
                <c:pt idx="2">
                  <c:v>4%</c:v>
                </c:pt>
                <c:pt idx="3">
                  <c:v>8%</c:v>
                </c:pt>
                <c:pt idx="4">
                  <c:v>14%</c:v>
                </c:pt>
              </c:strCache>
            </c:strRef>
          </c:cat>
          <c:val>
            <c:numRef>
              <c:f>'Chart Data'!$D$2:$D$6</c:f>
              <c:numCache>
                <c:formatCode>0%</c:formatCode>
                <c:ptCount val="5"/>
                <c:pt idx="0">
                  <c:v>0</c:v>
                </c:pt>
                <c:pt idx="1">
                  <c:v>0</c:v>
                </c:pt>
                <c:pt idx="2">
                  <c:v>0.04</c:v>
                </c:pt>
                <c:pt idx="3">
                  <c:v>0.08</c:v>
                </c:pt>
                <c:pt idx="4">
                  <c:v>0.08</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143A31"/>
              </a:solidFill>
              <a:latin typeface="Liberation Sans"/>
              <a:ea typeface="Liberation Sans"/>
              <a:cs typeface="Liberation Sans"/>
            </a:defRPr>
          </a:pPr>
        </a:p>
      </c:txPr>
    </c:legend>
    <c:plotVisOnly val="1"/>
  </c:chart>
  <c:spPr>
    <a:solidFill xmlns:a="http://schemas.openxmlformats.org/drawingml/2006/main">
      <a:srgbClr val="F7F4ED"/>
    </a:solidFill>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lineChart>
        <c:grouping val="standard"/>
        <c:varyColors val="0"/>
        <c:ser>
          <c:idx val="0"/>
          <c:order val="0"/>
          <c:tx>
            <c:v>Benefit limit +3%</c:v>
          </c:tx>
          <c:spPr>
            <a:solidFill xmlns:a="http://schemas.openxmlformats.org/drawingml/2006/main">
              <a:srgbClr val="196B59"/>
            </a:solidFill>
            <a:ln xmlns:a="http://schemas.openxmlformats.org/drawingml/2006/main" w="28575">
              <a:solidFill>
                <a:srgbClr val="196B59"/>
              </a:solidFill>
            </a:ln>
          </c:spPr>
          <c:marker>
            <c:symbol val="circle"/>
            <c:size val="5"/>
            <c:spPr>
              <a:solidFill xmlns:a="http://schemas.openxmlformats.org/drawingml/2006/main">
                <a:srgbClr val="196B59"/>
              </a:solidFill>
            </c:spPr>
          </c:marker>
          <c:cat>
            <c:strRef>
              <c:f>'Chart Data'!$A$2:$A$5</c:f>
              <c:strCache>
                <c:ptCount val="4"/>
                <c:pt idx="0">
                  <c:v>Today</c:v>
                </c:pt>
                <c:pt idx="1">
                  <c:v>Year 5</c:v>
                </c:pt>
                <c:pt idx="2">
                  <c:v>Year 10</c:v>
                </c:pt>
                <c:pt idx="3">
                  <c:v>Year 15</c:v>
                </c:pt>
              </c:strCache>
            </c:strRef>
          </c:cat>
          <c:val>
            <c:numRef>
              <c:f>'Chart Data'!$B$2:$B$5</c:f>
              <c:numCache>
                <c:formatCode>#,##0</c:formatCode>
                <c:ptCount val="4"/>
                <c:pt idx="0">
                  <c:v>6000</c:v>
                </c:pt>
                <c:pt idx="1">
                  <c:v>6955.64</c:v>
                </c:pt>
                <c:pt idx="2">
                  <c:v>8063.5</c:v>
                </c:pt>
                <c:pt idx="3">
                  <c:v>9347.8</c:v>
                </c:pt>
              </c:numCache>
            </c:numRef>
          </c:val>
          <c:smooth val="0"/>
        </c:ser>
        <c:ser>
          <c:idx val="1"/>
          <c:order val="1"/>
          <c:tx>
            <c:v>Care cost +5%</c:v>
          </c:tx>
          <c:spPr>
            <a:solidFill xmlns:a="http://schemas.openxmlformats.org/drawingml/2006/main">
              <a:srgbClr val="B58037"/>
            </a:solidFill>
            <a:ln xmlns:a="http://schemas.openxmlformats.org/drawingml/2006/main" w="28575">
              <a:solidFill>
                <a:srgbClr val="B58037"/>
              </a:solidFill>
            </a:ln>
          </c:spPr>
          <c:marker>
            <c:symbol val="circle"/>
            <c:size val="5"/>
            <c:spPr>
              <a:solidFill xmlns:a="http://schemas.openxmlformats.org/drawingml/2006/main">
                <a:srgbClr val="B58037"/>
              </a:solidFill>
            </c:spPr>
          </c:marker>
          <c:cat>
            <c:strRef>
              <c:f>'Chart Data'!$C$2:$C$5</c:f>
              <c:strCache>
                <c:ptCount val="4"/>
                <c:pt idx="0">
                  <c:v>Today</c:v>
                </c:pt>
                <c:pt idx="1">
                  <c:v>Year 5</c:v>
                </c:pt>
                <c:pt idx="2">
                  <c:v>Year 10</c:v>
                </c:pt>
                <c:pt idx="3">
                  <c:v>Year 15</c:v>
                </c:pt>
              </c:strCache>
            </c:strRef>
          </c:cat>
          <c:val>
            <c:numRef>
              <c:f>'Chart Data'!$D$2:$D$5</c:f>
              <c:numCache>
                <c:formatCode>#,##0</c:formatCode>
                <c:ptCount val="4"/>
                <c:pt idx="0">
                  <c:v>7500</c:v>
                </c:pt>
                <c:pt idx="1">
                  <c:v>9572.11</c:v>
                </c:pt>
                <c:pt idx="2">
                  <c:v>12216.71</c:v>
                </c:pt>
                <c:pt idx="3">
                  <c:v>15591.96</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143A31"/>
              </a:solidFill>
              <a:latin typeface="Liberation Sans"/>
              <a:ea typeface="Liberation Sans"/>
              <a:cs typeface="Liberation Sans"/>
            </a:defRPr>
          </a:pPr>
        </a:p>
      </c:txPr>
    </c:legend>
    <c:plotVisOnly val="1"/>
  </c:chart>
  <c:spPr>
    <a:solidFill xmlns:a="http://schemas.openxmlformats.org/drawingml/2006/main">
      <a:srgbClr val="F7F4ED"/>
    </a:solidFill>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lineChart>
        <c:grouping val="standard"/>
        <c:varyColors val="0"/>
        <c:ser>
          <c:idx val="0"/>
          <c:order val="0"/>
          <c:tx>
            <c:v>4%, then 3%</c:v>
          </c:tx>
          <c:spPr>
            <a:solidFill xmlns:a="http://schemas.openxmlformats.org/drawingml/2006/main">
              <a:srgbClr val="196B59"/>
            </a:solidFill>
            <a:ln xmlns:a="http://schemas.openxmlformats.org/drawingml/2006/main" w="28575">
              <a:solidFill>
                <a:srgbClr val="196B59"/>
              </a:solidFill>
            </a:ln>
          </c:spPr>
          <c:marker>
            <c:symbol val="circle"/>
            <c:size val="5"/>
            <c:spPr>
              <a:solidFill xmlns:a="http://schemas.openxmlformats.org/drawingml/2006/main">
                <a:srgbClr val="196B59"/>
              </a:solidFill>
            </c:spPr>
          </c:marker>
          <c:cat>
            <c:numRef>
              <c:f>'Chart Data'!$A$2:$A$12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'Chart Data'!$B$2:$B$12</c:f>
              <c:numCache>
                <c:formatCode>#,##0.0;(#,##0.0);0.0</c:formatCode>
                <c:ptCount val="11"/>
                <c:pt idx="0">
                  <c:v>100</c:v>
                </c:pt>
                <c:pt idx="1">
                  <c:v>104</c:v>
                </c:pt>
                <c:pt idx="2">
                  <c:v>108.2</c:v>
                </c:pt>
                <c:pt idx="3">
                  <c:v>112.5</c:v>
                </c:pt>
                <c:pt idx="4">
                  <c:v>117</c:v>
                </c:pt>
                <c:pt idx="5">
                  <c:v>121.7</c:v>
                </c:pt>
                <c:pt idx="6">
                  <c:v>125.3</c:v>
                </c:pt>
                <c:pt idx="7">
                  <c:v>129.1</c:v>
                </c:pt>
                <c:pt idx="8">
                  <c:v>132.9</c:v>
                </c:pt>
                <c:pt idx="9">
                  <c:v>136.9</c:v>
                </c:pt>
                <c:pt idx="10">
                  <c:v>141</c:v>
                </c:pt>
              </c:numCache>
            </c:numRef>
          </c:val>
          <c:smooth val="0"/>
        </c:ser>
        <c:ser>
          <c:idx val="1"/>
          <c:order val="1"/>
          <c:tx>
            <c:v>4%, then 1%</c:v>
          </c:tx>
          <c:spPr>
            <a:solidFill xmlns:a="http://schemas.openxmlformats.org/drawingml/2006/main">
              <a:srgbClr val="B58037"/>
            </a:solidFill>
            <a:ln xmlns:a="http://schemas.openxmlformats.org/drawingml/2006/main" w="28575">
              <a:solidFill>
                <a:srgbClr val="B58037"/>
              </a:solidFill>
            </a:ln>
          </c:spPr>
          <c:marker>
            <c:symbol val="circle"/>
            <c:size val="5"/>
            <c:spPr>
              <a:solidFill xmlns:a="http://schemas.openxmlformats.org/drawingml/2006/main">
                <a:srgbClr val="B58037"/>
              </a:solidFill>
            </c:spPr>
          </c:marker>
          <c:cat>
            <c:numRef>
              <c:f>'Chart Data'!$C$2:$C$12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'Chart Data'!$D$2:$D$12</c:f>
              <c:numCache>
                <c:formatCode>#,##0.0;(#,##0.0);0.0</c:formatCode>
                <c:ptCount val="11"/>
                <c:pt idx="0">
                  <c:v>100</c:v>
                </c:pt>
                <c:pt idx="1">
                  <c:v>104</c:v>
                </c:pt>
                <c:pt idx="2">
                  <c:v>108.2</c:v>
                </c:pt>
                <c:pt idx="3">
                  <c:v>112.5</c:v>
                </c:pt>
                <c:pt idx="4">
                  <c:v>117</c:v>
                </c:pt>
                <c:pt idx="5">
                  <c:v>121.7</c:v>
                </c:pt>
                <c:pt idx="6">
                  <c:v>122.9</c:v>
                </c:pt>
                <c:pt idx="7">
                  <c:v>124.1</c:v>
                </c:pt>
                <c:pt idx="8">
                  <c:v>125.4</c:v>
                </c:pt>
                <c:pt idx="9">
                  <c:v>126.6</c:v>
                </c:pt>
                <c:pt idx="10">
                  <c:v>127.9</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143A31"/>
              </a:solidFill>
              <a:latin typeface="Liberation Sans"/>
              <a:ea typeface="Liberation Sans"/>
              <a:cs typeface="Liberation Sans"/>
            </a:defRPr>
          </a:pPr>
        </a:p>
      </c:txPr>
    </c:legend>
    <c:plotVisOnly val="1"/>
  </c:chart>
  <c:spPr>
    <a:solidFill xmlns:a="http://schemas.openxmlformats.org/drawingml/2006/main">
      <a:srgbClr val="F7F4ED"/>
    </a:solidFill>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Index movement</c:v>
          </c:tx>
          <c:spPr>
            <a:solidFill xmlns:a="http://schemas.openxmlformats.org/drawingml/2006/main">
              <a:srgbClr val="526EA0"/>
            </a:solidFill>
            <a:ln xmlns:a="http://schemas.openxmlformats.org/drawingml/2006/main" w="0">
              <a:solidFill>
                <a:srgbClr val="526EA0"/>
              </a:solidFill>
            </a:ln>
          </c:spPr>
          <c:invertIfNegative val="0"/>
          <c:cat>
            <c:strRef>
              <c:f>'Chart Data'!$A$2:$A$7</c:f>
              <c:strCache>
                <c:ptCount val="6"/>
                <c:pt idx="0">
                  <c:v>−15%</c:v>
                </c:pt>
                <c:pt idx="1">
                  <c:v>−5%</c:v>
                </c:pt>
                <c:pt idx="2">
                  <c:v>0%</c:v>
                </c:pt>
                <c:pt idx="3">
                  <c:v>5%</c:v>
                </c:pt>
                <c:pt idx="4">
                  <c:v>10%</c:v>
                </c:pt>
                <c:pt idx="5">
                  <c:v>20%</c:v>
                </c:pt>
              </c:strCache>
            </c:strRef>
          </c:cat>
          <c:val>
            <c:numRef>
              <c:f>'Chart Data'!$B$2:$B$7</c:f>
              <c:numCache>
                <c:formatCode>0%</c:formatCode>
                <c:ptCount val="6"/>
                <c:pt idx="0">
                  <c:v>-0.15</c:v>
                </c:pt>
                <c:pt idx="1">
                  <c:v>-0.05</c:v>
                </c:pt>
                <c:pt idx="2">
                  <c:v>0</c:v>
                </c:pt>
                <c:pt idx="3">
                  <c:v>0.05</c:v>
                </c:pt>
                <c:pt idx="4">
                  <c:v>0.1</c:v>
                </c:pt>
                <c:pt idx="5">
                  <c:v>0.2</c:v>
                </c:pt>
              </c:numCache>
            </c:numRef>
          </c:val>
        </c:ser>
        <c:ser>
          <c:idx val="1"/>
          <c:order val="1"/>
          <c:tx>
            <c:v>Contract credit</c:v>
          </c:tx>
          <c:spPr>
            <a:solidFill xmlns:a="http://schemas.openxmlformats.org/drawingml/2006/main">
              <a:srgbClr val="196B59"/>
            </a:solidFill>
            <a:ln xmlns:a="http://schemas.openxmlformats.org/drawingml/2006/main" w="0">
              <a:solidFill>
                <a:srgbClr val="196B59"/>
              </a:solidFill>
            </a:ln>
          </c:spPr>
          <c:cat>
            <c:strRef>
              <c:f>'Chart Data'!$C$2:$C$7</c:f>
              <c:strCache>
                <c:ptCount val="6"/>
                <c:pt idx="0">
                  <c:v>−15%</c:v>
                </c:pt>
                <c:pt idx="1">
                  <c:v>−5%</c:v>
                </c:pt>
                <c:pt idx="2">
                  <c:v>0%</c:v>
                </c:pt>
                <c:pt idx="3">
                  <c:v>5%</c:v>
                </c:pt>
                <c:pt idx="4">
                  <c:v>10%</c:v>
                </c:pt>
                <c:pt idx="5">
                  <c:v>20%</c:v>
                </c:pt>
              </c:strCache>
            </c:strRef>
          </c:cat>
          <c:val>
            <c:numRef>
              <c:f>'Chart Data'!$D$2:$D$7</c:f>
              <c:numCache>
                <c:formatCode>0%</c:formatCode>
                <c:ptCount val="6"/>
                <c:pt idx="0">
                  <c:v>0</c:v>
                </c:pt>
                <c:pt idx="1">
                  <c:v>0</c:v>
                </c:pt>
                <c:pt idx="2">
                  <c:v>0</c:v>
                </c:pt>
                <c:pt idx="3">
                  <c:v>0.04</c:v>
                </c:pt>
                <c:pt idx="4">
                  <c:v>0.07</c:v>
                </c:pt>
                <c:pt idx="5">
                  <c:v>0.07</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143A31"/>
              </a:solidFill>
              <a:latin typeface="Liberation Sans"/>
              <a:ea typeface="Liberation Sans"/>
              <a:cs typeface="Liberation Sans"/>
            </a:defRPr>
          </a:pPr>
        </a:p>
      </c:txPr>
    </c:legend>
    <c:plotVisOnly val="1"/>
  </c:chart>
  <c:spPr>
    <a:solidFill xmlns:a="http://schemas.openxmlformats.org/drawingml/2006/main">
      <a:srgbClr val="F7F4ED"/>
    </a:solidFill>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lineChart>
        <c:grouping val="standard"/>
        <c:varyColors val="0"/>
        <c:ser>
          <c:idx val="0"/>
          <c:order val="0"/>
          <c:tx>
            <c:v>Index return</c:v>
          </c:tx>
          <c:spPr>
            <a:solidFill xmlns:a="http://schemas.openxmlformats.org/drawingml/2006/main">
              <a:srgbClr val="526EA0"/>
            </a:solidFill>
            <a:ln xmlns:a="http://schemas.openxmlformats.org/drawingml/2006/main" w="28575">
              <a:solidFill>
                <a:srgbClr val="526EA0"/>
              </a:solidFill>
            </a:ln>
          </c:spPr>
          <c:marker>
            <c:symbol val="circle"/>
            <c:size val="5"/>
            <c:spPr>
              <a:solidFill xmlns:a="http://schemas.openxmlformats.org/drawingml/2006/main">
                <a:srgbClr val="526EA0"/>
              </a:solidFill>
            </c:spPr>
          </c:marker>
          <c:cat>
            <c:strRef>
              <c:f>'Chart Data'!$A$2:$A$8</c:f>
              <c:strCache>
                <c:ptCount val="7"/>
                <c:pt idx="0">
                  <c:v>−30%</c:v>
                </c:pt>
                <c:pt idx="1">
                  <c:v>−20%</c:v>
                </c:pt>
                <c:pt idx="2">
                  <c:v>−10%</c:v>
                </c:pt>
                <c:pt idx="3">
                  <c:v>0%</c:v>
                </c:pt>
                <c:pt idx="4">
                  <c:v>10%</c:v>
                </c:pt>
                <c:pt idx="5">
                  <c:v>20%</c:v>
                </c:pt>
                <c:pt idx="6">
                  <c:v>30%</c:v>
                </c:pt>
              </c:strCache>
            </c:strRef>
          </c:cat>
          <c:val>
            <c:numRef>
              <c:f>'Chart Data'!$B$2:$B$8</c:f>
              <c:numCache>
                <c:formatCode>0%</c:formatCode>
                <c:ptCount val="7"/>
                <c:pt idx="0">
                  <c:v>-0.3</c:v>
                </c:pt>
                <c:pt idx="1">
                  <c:v>-0.2</c:v>
                </c:pt>
                <c:pt idx="2">
                  <c:v>-0.1</c:v>
                </c:pt>
                <c:pt idx="3">
                  <c:v>0</c:v>
                </c:pt>
                <c:pt idx="4">
                  <c:v>0.1</c:v>
                </c:pt>
                <c:pt idx="5">
                  <c:v>0.2</c:v>
                </c:pt>
                <c:pt idx="6">
                  <c:v>0.3</c:v>
                </c:pt>
              </c:numCache>
            </c:numRef>
          </c:val>
          <c:smooth val="0"/>
        </c:ser>
        <c:ser>
          <c:idx val="1"/>
          <c:order val="1"/>
          <c:tx>
            <c:v>Segment return</c:v>
          </c:tx>
          <c:spPr>
            <a:solidFill xmlns:a="http://schemas.openxmlformats.org/drawingml/2006/main">
              <a:srgbClr val="196B59"/>
            </a:solidFill>
            <a:ln xmlns:a="http://schemas.openxmlformats.org/drawingml/2006/main" w="28575">
              <a:solidFill>
                <a:srgbClr val="196B59"/>
              </a:solidFill>
            </a:ln>
          </c:spPr>
          <c:marker>
            <c:symbol val="circle"/>
            <c:size val="5"/>
            <c:spPr>
              <a:solidFill xmlns:a="http://schemas.openxmlformats.org/drawingml/2006/main">
                <a:srgbClr val="196B59"/>
              </a:solidFill>
            </c:spPr>
          </c:marker>
          <c:cat>
            <c:strRef>
              <c:f>'Chart Data'!$C$2:$C$8</c:f>
              <c:strCache>
                <c:ptCount val="7"/>
                <c:pt idx="0">
                  <c:v>−30%</c:v>
                </c:pt>
                <c:pt idx="1">
                  <c:v>−20%</c:v>
                </c:pt>
                <c:pt idx="2">
                  <c:v>−10%</c:v>
                </c:pt>
                <c:pt idx="3">
                  <c:v>0%</c:v>
                </c:pt>
                <c:pt idx="4">
                  <c:v>10%</c:v>
                </c:pt>
                <c:pt idx="5">
                  <c:v>20%</c:v>
                </c:pt>
                <c:pt idx="6">
                  <c:v>30%</c:v>
                </c:pt>
              </c:strCache>
            </c:strRef>
          </c:cat>
          <c:val>
            <c:numRef>
              <c:f>'Chart Data'!$D$2:$D$8</c:f>
              <c:numCache>
                <c:formatCode>0%</c:formatCode>
                <c:ptCount val="7"/>
                <c:pt idx="0">
                  <c:v>-0.2</c:v>
                </c:pt>
                <c:pt idx="1">
                  <c:v>-0.1</c:v>
                </c:pt>
                <c:pt idx="2">
                  <c:v>0</c:v>
                </c:pt>
                <c:pt idx="3">
                  <c:v>0</c:v>
                </c:pt>
                <c:pt idx="4">
                  <c:v>0.1</c:v>
                </c:pt>
                <c:pt idx="5">
                  <c:v>0.15</c:v>
                </c:pt>
                <c:pt idx="6">
                  <c:v>0.15</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143A31"/>
              </a:solidFill>
              <a:latin typeface="Liberation Sans"/>
              <a:ea typeface="Liberation Sans"/>
              <a:cs typeface="Liberation Sans"/>
            </a:defRPr>
          </a:pPr>
        </a:p>
      </c:txPr>
    </c:legend>
    <c:plotVisOnly val="1"/>
  </c:chart>
  <c:spPr>
    <a:solidFill xmlns:a="http://schemas.openxmlformats.org/drawingml/2006/main">
      <a:srgbClr val="F7F4ED"/>
    </a:solidFill>
  </c:spPr>
  <c:externalData r:id="rIdChartSnapshot1">
    <c:autoUpdate val="0"/>
  </c:externalData>
</c:chartSpace>
</file>

<file path=ppt/slides/charts/chart8.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amount</c:v>
          </c:tx>
          <c:spPr>
            <a:solidFill xmlns:a="http://schemas.openxmlformats.org/drawingml/2006/main">
              <a:srgbClr val="196B59"/>
            </a:solidFill>
            <a:ln xmlns:a="http://schemas.openxmlformats.org/drawingml/2006/main" w="0">
              <a:solidFill>
                <a:srgbClr val="196B59"/>
              </a:solidFill>
            </a:ln>
          </c:spPr>
          <c:cat>
            <c:strRef>
              <c:f>'Chart Data'!$A$2:$A$4</c:f>
              <c:strCache>
                <c:ptCount val="3"/>
                <c:pt idx="0">
                  <c:v>Account value</c:v>
                </c:pt>
                <c:pt idx="1">
                  <c:v>Surrender value</c:v>
                </c:pt>
                <c:pt idx="2">
                  <c:v>Income-benefit base</c:v>
                </c:pt>
              </c:strCache>
            </c:strRef>
          </c:cat>
          <c:val>
            <c:numRef>
              <c:f>'Chart Data'!$B$2:$B$4</c:f>
              <c:numCache>
                <c:formatCode>#,##0.0;(#,##0.0);0.0</c:formatCode>
                <c:ptCount val="3"/>
                <c:pt idx="0">
                  <c:v>112</c:v>
                </c:pt>
                <c:pt idx="1">
                  <c:v>106</c:v>
                </c:pt>
                <c:pt idx="2">
                  <c:v>140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plotVisOnly val="1"/>
  </c:chart>
  <c:spPr>
    <a:solidFill xmlns:a="http://schemas.openxmlformats.org/drawingml/2006/main">
      <a:srgbClr val="F7F4ED"/>
    </a:solidFill>
  </c:spPr>
  <c:externalData r:id="rIdChartSnapshot1">
    <c:autoUpdate val="0"/>
  </c:externalData>
</c:chartSpace>
</file>

<file path=ppt/slides/charts/chart9.xml><?xml version="1.0" encoding="utf-8"?>
<c:chartSpace xmlns:c="http://schemas.openxmlformats.org/drawingml/2006/chart" xmlns:r="http://schemas.openxmlformats.org/officeDocument/2006/relationships">
  <c:lang val="en-US"/>
  <c:chart>
    <c:plotArea>
      <c:lineChart>
        <c:grouping val="standard"/>
        <c:varyColors val="0"/>
        <c:ser>
          <c:idx val="0"/>
          <c:order val="0"/>
          <c:tx>
            <c:v>Nominal income</c:v>
          </c:tx>
          <c:spPr>
            <a:solidFill xmlns:a="http://schemas.openxmlformats.org/drawingml/2006/main">
              <a:srgbClr val="196B59"/>
            </a:solidFill>
            <a:ln xmlns:a="http://schemas.openxmlformats.org/drawingml/2006/main" w="28575">
              <a:solidFill>
                <a:srgbClr val="196B59"/>
              </a:solidFill>
            </a:ln>
          </c:spPr>
          <c:marker>
            <c:symbol val="circle"/>
            <c:size val="5"/>
            <c:spPr>
              <a:solidFill xmlns:a="http://schemas.openxmlformats.org/drawingml/2006/main">
                <a:srgbClr val="196B59"/>
              </a:solidFill>
            </c:spPr>
          </c:marker>
          <c:cat>
            <c:numRef>
              <c:f>'Chart Data'!$A$2:$A$7</c:f>
              <c:numCache>
                <c:formatCode>General</c:formatCode>
                <c:ptCount val="6"/>
                <c:pt idx="0">
                  <c:v>0</c:v>
                </c:pt>
                <c:pt idx="1">
                  <c:v>5</c:v>
                </c:pt>
                <c:pt idx="2">
                  <c:v>10</c:v>
                </c:pt>
                <c:pt idx="3">
                  <c:v>15</c:v>
                </c:pt>
                <c:pt idx="4">
                  <c:v>20</c:v>
                </c:pt>
                <c:pt idx="5">
                  <c:v>25</c:v>
                </c:pt>
              </c:numCache>
            </c:numRef>
          </c:cat>
          <c:val>
            <c:numRef>
              <c:f>'Chart Data'!$B$2:$B$7</c:f>
              <c:numCache>
                <c:formatCode>#,##0</c:formatCode>
                <c:ptCount val="6"/>
                <c:pt idx="0">
                  <c:v>10000</c:v>
                </c:pt>
                <c:pt idx="1">
                  <c:v>10000</c:v>
                </c:pt>
                <c:pt idx="2">
                  <c:v>10000</c:v>
                </c:pt>
                <c:pt idx="3">
                  <c:v>10000</c:v>
                </c:pt>
                <c:pt idx="4">
                  <c:v>10000</c:v>
                </c:pt>
                <c:pt idx="5">
                  <c:v>10000</c:v>
                </c:pt>
              </c:numCache>
            </c:numRef>
          </c:val>
          <c:smooth val="0"/>
        </c:ser>
        <c:ser>
          <c:idx val="1"/>
          <c:order val="1"/>
          <c:tx>
            <c:v>In today’s money</c:v>
          </c:tx>
          <c:spPr>
            <a:solidFill xmlns:a="http://schemas.openxmlformats.org/drawingml/2006/main">
              <a:srgbClr val="B58037"/>
            </a:solidFill>
            <a:ln xmlns:a="http://schemas.openxmlformats.org/drawingml/2006/main" w="28575">
              <a:solidFill>
                <a:srgbClr val="B58037"/>
              </a:solidFill>
            </a:ln>
          </c:spPr>
          <c:marker>
            <c:symbol val="circle"/>
            <c:size val="5"/>
            <c:spPr>
              <a:solidFill xmlns:a="http://schemas.openxmlformats.org/drawingml/2006/main">
                <a:srgbClr val="B58037"/>
              </a:solidFill>
            </c:spPr>
          </c:marker>
          <c:cat>
            <c:numRef>
              <c:f>'Chart Data'!$C$2:$C$7</c:f>
              <c:numCache>
                <c:formatCode>General</c:formatCode>
                <c:ptCount val="6"/>
                <c:pt idx="0">
                  <c:v>0</c:v>
                </c:pt>
                <c:pt idx="1">
                  <c:v>5</c:v>
                </c:pt>
                <c:pt idx="2">
                  <c:v>10</c:v>
                </c:pt>
                <c:pt idx="3">
                  <c:v>15</c:v>
                </c:pt>
                <c:pt idx="4">
                  <c:v>20</c:v>
                </c:pt>
                <c:pt idx="5">
                  <c:v>25</c:v>
                </c:pt>
              </c:numCache>
            </c:numRef>
          </c:cat>
          <c:val>
            <c:numRef>
              <c:f>'Chart Data'!$D$2:$D$7</c:f>
              <c:numCache>
                <c:formatCode>#,##0</c:formatCode>
                <c:ptCount val="6"/>
                <c:pt idx="0">
                  <c:v>10000</c:v>
                </c:pt>
                <c:pt idx="1">
                  <c:v>8839</c:v>
                </c:pt>
                <c:pt idx="2">
                  <c:v>7812</c:v>
                </c:pt>
                <c:pt idx="3">
                  <c:v>6905</c:v>
                </c:pt>
                <c:pt idx="4">
                  <c:v>6103</c:v>
                </c:pt>
                <c:pt idx="5">
                  <c:v>5394</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143A31"/>
              </a:solidFill>
              <a:latin typeface="Liberation Sans"/>
              <a:ea typeface="Liberation Sans"/>
              <a:cs typeface="Liberation Sans"/>
            </a:defRPr>
          </a:pPr>
        </a:p>
      </c:txPr>
    </c:legend>
    <c:plotVisOnly val="1"/>
  </c:chart>
  <c:spPr>
    <a:solidFill xmlns:a="http://schemas.openxmlformats.org/drawingml/2006/main">
      <a:srgbClr val="F7F4ED"/>
    </a:solidFill>
  </c:spPr>
  <c:externalData r:id="rIdChartSnapshot1">
    <c:autoUpdate val="0"/>
  </c:externalData>
</c:chartSpace>
</file>

<file path=ppt/slides/charts/chart10.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Offset</c:v>
          </c:tx>
          <c:spPr>
            <a:noFill xmlns:a="http://schemas.openxmlformats.org/drawingml/2006/main"/>
            <a:ln xmlns:a="http://schemas.openxmlformats.org/drawingml/2006/main" w="0">
              <a:noFill/>
            </a:ln>
          </c:spPr>
          <c:dLbls>
            <c:dLbl>
              <c:idx val="0"/>
              <c:showLegendKey val="0"/>
              <c:showVal val="0"/>
              <c:showCatName val="0"/>
              <c:showSerName val="0"/>
              <c:showPercent val="0"/>
              <c:showBubbleSize val="0"/>
            </c:dLbl>
            <c:dLbl>
              <c:idx val="1"/>
              <c:showLegendKey val="0"/>
              <c:showVal val="0"/>
              <c:showCatName val="0"/>
              <c:showSerName val="0"/>
              <c:showPercent val="0"/>
              <c:showBubbleSize val="0"/>
            </c:dLbl>
            <c:dLbl>
              <c:idx val="2"/>
              <c:showLegendKey val="0"/>
              <c:showVal val="0"/>
              <c:showCatName val="0"/>
              <c:showSerName val="0"/>
              <c:showPercent val="0"/>
              <c:showBubbleSize val="0"/>
            </c:dLbl>
            <c:dLbl>
              <c:idx val="3"/>
              <c:showLegendKey val="0"/>
              <c:showVal val="0"/>
              <c:showCatName val="0"/>
              <c:showSerName val="0"/>
              <c:showPercent val="0"/>
              <c:showBubbleSize val="0"/>
            </c:dLbl>
          </c:dLbls>
          <c:cat>
            <c:strRef>
              <c:f>'Chart Data'!$A$2:$A$5</c:f>
              <c:strCache>
                <c:ptCount val="4"/>
                <c:pt idx="0">
                  <c:v>Account</c:v>
                </c:pt>
                <c:pt idx="1">
                  <c:v>Surrender charge</c:v>
                </c:pt>
                <c:pt idx="2">
                  <c:v>MVA</c:v>
                </c:pt>
                <c:pt idx="3">
                  <c:v>Net exit</c:v>
                </c:pt>
              </c:strCache>
            </c:strRef>
          </c:cat>
          <c:val>
            <c:numRef>
              <c:f>'Chart Data'!$B$2:$B$5</c:f>
              <c:numCache>
                <c:formatCode>#,##0.0;(#,##0.0);0.0</c:formatCode>
                <c:ptCount val="4"/>
                <c:pt idx="0">
                  <c:v>0</c:v>
                </c:pt>
                <c:pt idx="1">
                  <c:v>104.5</c:v>
                </c:pt>
                <c:pt idx="2">
                  <c:v>102.5</c:v>
                </c:pt>
                <c:pt idx="3">
                  <c:v>0</c:v>
                </c:pt>
              </c:numCache>
            </c:numRef>
          </c:val>
        </c:ser>
        <c:ser>
          <c:idx val="1"/>
          <c:order val="1"/>
          <c:tx>
            <c:v>Value</c:v>
          </c:tx>
          <c:dPt>
            <c:idx val="0"/>
            <c:invertIfNegative val="0"/>
            <c:spPr>
              <a:solidFill xmlns:a="http://schemas.openxmlformats.org/drawingml/2006/main">
                <a:srgbClr val="196B59"/>
              </a:solidFill>
            </c:spPr>
          </c:dPt>
          <c:dPt>
            <c:idx val="1"/>
            <c:invertIfNegative val="0"/>
            <c:spPr>
              <a:solidFill xmlns:a="http://schemas.openxmlformats.org/drawingml/2006/main">
                <a:srgbClr val="B58037"/>
              </a:solidFill>
            </c:spPr>
          </c:dPt>
          <c:dPt>
            <c:idx val="2"/>
            <c:invertIfNegative val="0"/>
            <c:spPr>
              <a:solidFill xmlns:a="http://schemas.openxmlformats.org/drawingml/2006/main">
                <a:srgbClr val="B58037"/>
              </a:solidFill>
            </c:spPr>
          </c:dPt>
          <c:dPt>
            <c:idx val="3"/>
            <c:invertIfNegative val="0"/>
            <c:spPr>
              <a:solidFill xmlns:a="http://schemas.openxmlformats.org/drawingml/2006/main">
                <a:srgbClr val="143A31"/>
              </a:solidFill>
            </c:spPr>
          </c:dPt>
          <c:dLbls>
            <c:dLbl>
              <c:idx val="0"/>
              <c:tx>
                <c:rich>
                  <a:bodyPr xmlns:a="http://schemas.openxmlformats.org/drawingml/2006/main"/>
                  <a:lstStyle xmlns:a="http://schemas.openxmlformats.org/drawingml/2006/main"/>
                  <a:p xmlns:a="http://schemas.openxmlformats.org/drawingml/2006/main">
                    <a:r>
                      <a:rPr sz="1425" b="1">
                        <a:solidFill>
                          <a:srgbClr val="FFFFFF"/>
                        </a:solidFill>
                        <a:latin typeface="Liberation Sans"/>
                        <a:ea typeface="Liberation Sans"/>
                        <a:cs typeface="Liberation Sans"/>
                      </a:rPr>
                      <a:t>110.0</a:t>
                    </a:r>
                  </a:p>
                </c:rich>
              </c:tx>
              <c:txPr>
                <a:bodyPr xmlns:a="http://schemas.openxmlformats.org/drawingml/2006/main" anchorCtr="1"/>
                <a:lstStyle xmlns:a="http://schemas.openxmlformats.org/drawingml/2006/main"/>
                <a:p xmlns:a="http://schemas.openxmlformats.org/drawingml/2006/main">
                  <a:pPr>
                    <a:defRPr sz="142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1425" b="1">
                        <a:solidFill>
                          <a:srgbClr val="143A31"/>
                        </a:solidFill>
                        <a:latin typeface="Liberation Sans"/>
                        <a:ea typeface="Liberation Sans"/>
                        <a:cs typeface="Liberation Sans"/>
                      </a:rPr>
                      <a:t>(5.5)</a:t>
                    </a:r>
                  </a:p>
                </c:rich>
              </c:tx>
              <c:txPr>
                <a:bodyPr xmlns:a="http://schemas.openxmlformats.org/drawingml/2006/main" anchorCtr="1"/>
                <a:lstStyle xmlns:a="http://schemas.openxmlformats.org/drawingml/2006/main"/>
                <a:p xmlns:a="http://schemas.openxmlformats.org/drawingml/2006/main">
                  <a:pPr>
                    <a:defRPr sz="1425" b="1">
                      <a:solidFill>
                        <a:srgbClr val="143A31"/>
                      </a:solidFill>
                      <a:latin typeface="Liberation Sans"/>
                      <a:ea typeface="Liberation Sans"/>
                      <a:cs typeface="Liberation Sans"/>
                    </a:defRPr>
                  </a:pPr>
                </a:p>
              </c:txPr>
              <c:dLblPos val="inEnd"/>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1425" b="1">
                        <a:solidFill>
                          <a:srgbClr val="143A31"/>
                        </a:solidFill>
                        <a:latin typeface="Liberation Sans"/>
                        <a:ea typeface="Liberation Sans"/>
                        <a:cs typeface="Liberation Sans"/>
                      </a:rPr>
                      <a:t>(2.0)</a:t>
                    </a:r>
                  </a:p>
                </c:rich>
              </c:tx>
              <c:txPr>
                <a:bodyPr xmlns:a="http://schemas.openxmlformats.org/drawingml/2006/main" anchorCtr="1"/>
                <a:lstStyle xmlns:a="http://schemas.openxmlformats.org/drawingml/2006/main"/>
                <a:p xmlns:a="http://schemas.openxmlformats.org/drawingml/2006/main">
                  <a:pPr>
                    <a:defRPr sz="1425" b="1">
                      <a:solidFill>
                        <a:srgbClr val="143A31"/>
                      </a:solidFill>
                      <a:latin typeface="Liberation Sans"/>
                      <a:ea typeface="Liberation Sans"/>
                      <a:cs typeface="Liberation Sans"/>
                    </a:defRPr>
                  </a:pPr>
                </a:p>
              </c:txPr>
              <c:dLblPos val="inEnd"/>
              <c:showLegendKey val="0"/>
              <c:showVal val="0"/>
              <c:showCatName val="0"/>
              <c:showSerName val="0"/>
              <c:showPercent val="0"/>
              <c:showBubbleSize val="0"/>
            </c:dLbl>
            <c:dLbl>
              <c:idx val="3"/>
              <c:tx>
                <c:rich>
                  <a:bodyPr xmlns:a="http://schemas.openxmlformats.org/drawingml/2006/main"/>
                  <a:lstStyle xmlns:a="http://schemas.openxmlformats.org/drawingml/2006/main"/>
                  <a:p xmlns:a="http://schemas.openxmlformats.org/drawingml/2006/main">
                    <a:r>
                      <a:rPr sz="1425" b="1">
                        <a:solidFill>
                          <a:srgbClr val="FFFFFF"/>
                        </a:solidFill>
                        <a:latin typeface="Liberation Sans"/>
                        <a:ea typeface="Liberation Sans"/>
                        <a:cs typeface="Liberation Sans"/>
                      </a:rPr>
                      <a:t>102.5</a:t>
                    </a:r>
                  </a:p>
                </c:rich>
              </c:tx>
              <c:txPr>
                <a:bodyPr xmlns:a="http://schemas.openxmlformats.org/drawingml/2006/main" anchorCtr="1"/>
                <a:lstStyle xmlns:a="http://schemas.openxmlformats.org/drawingml/2006/main"/>
                <a:p xmlns:a="http://schemas.openxmlformats.org/drawingml/2006/main">
                  <a:pPr>
                    <a:defRPr sz="142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s>
          <c:cat>
            <c:strRef>
              <c:f>'Chart Data'!$C$2:$C$5</c:f>
              <c:strCache>
                <c:ptCount val="4"/>
                <c:pt idx="0">
                  <c:v>Account</c:v>
                </c:pt>
                <c:pt idx="1">
                  <c:v>Surrender charge</c:v>
                </c:pt>
                <c:pt idx="2">
                  <c:v>MVA</c:v>
                </c:pt>
                <c:pt idx="3">
                  <c:v>Net exit</c:v>
                </c:pt>
              </c:strCache>
            </c:strRef>
          </c:cat>
          <c:val>
            <c:numRef>
              <c:f>'Chart Data'!$D$2:$D$5</c:f>
              <c:numCache>
                <c:formatCode>#,##0.0;(#,##0.0);0.0</c:formatCode>
                <c:ptCount val="4"/>
                <c:pt idx="0">
                  <c:v>110</c:v>
                </c:pt>
                <c:pt idx="1">
                  <c:v>5.5</c:v>
                </c:pt>
                <c:pt idx="2">
                  <c:v>2</c:v>
                </c:pt>
                <c:pt idx="3">
                  <c:v>102.5</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dLblPos val="inEnd"/>
          <c:showLegendKey val="0"/>
          <c:showVal val="0"/>
          <c:showCatName val="0"/>
          <c:showSerName val="0"/>
          <c:showPercent val="0"/>
          <c:showBubbleSize val="0"/>
          <c:showLeaderLines val="0"/>
        </c:dLbls>
        <c:gapWidth val="65"/>
        <c:overlap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plotVisOnly val="1"/>
  </c:chart>
  <c:spPr>
    <a:solidFill xmlns:a="http://schemas.openxmlformats.org/drawingml/2006/main">
      <a:srgbClr val="F7F4ED"/>
    </a:solidFill>
  </c:spPr>
  <c:externalData r:id="rIdChartSnapshot1">
    <c:autoUpdate val="0"/>
  </c:externalData>
</c:chartSpace>
</file>

<file path=ppt/slides/charts/chart11.xml><?xml version="1.0" encoding="utf-8"?>
<c:chartSpace xmlns:c="http://schemas.openxmlformats.org/drawingml/2006/chart" xmlns:r="http://schemas.openxmlformats.org/officeDocument/2006/relationships">
  <c:lang val="en-US"/>
  <c:chart>
    <c:plotArea>
      <c:lineChart>
        <c:grouping val="standard"/>
        <c:varyColors val="0"/>
        <c:ser>
          <c:idx val="0"/>
          <c:order val="0"/>
          <c:tx>
            <c:v>Losses first</c:v>
          </c:tx>
          <c:spPr>
            <a:solidFill xmlns:a="http://schemas.openxmlformats.org/drawingml/2006/main">
              <a:srgbClr val="A95342"/>
            </a:solidFill>
            <a:ln xmlns:a="http://schemas.openxmlformats.org/drawingml/2006/main" w="28575">
              <a:solidFill>
                <a:srgbClr val="A95342"/>
              </a:solidFill>
            </a:ln>
          </c:spPr>
          <c:marker>
            <c:symbol val="circle"/>
            <c:size val="5"/>
            <c:spPr>
              <a:solidFill xmlns:a="http://schemas.openxmlformats.org/drawingml/2006/main">
                <a:srgbClr val="A95342"/>
              </a:solidFill>
            </c:spPr>
          </c:marker>
          <c:cat>
            <c:numRef>
              <c:f>'Chart Data'!$A$2:$A$7</c:f>
              <c:numCache>
                <c:formatCode>General</c:formatCode>
                <c:ptCount val="6"/>
                <c:pt idx="0">
                  <c:v>0</c:v>
                </c:pt>
                <c:pt idx="1">
                  <c:v>1</c:v>
                </c:pt>
                <c:pt idx="2">
                  <c:v>2</c:v>
                </c:pt>
                <c:pt idx="3">
                  <c:v>3</c:v>
                </c:pt>
                <c:pt idx="4">
                  <c:v>4</c:v>
                </c:pt>
                <c:pt idx="5">
                  <c:v>5</c:v>
                </c:pt>
              </c:numCache>
            </c:numRef>
          </c:cat>
          <c:val>
            <c:numRef>
              <c:f>'Chart Data'!$B$2:$B$7</c:f>
              <c:numCache>
                <c:formatCode>#,##0.0;(#,##0.0);0.0</c:formatCode>
                <c:ptCount val="6"/>
                <c:pt idx="0">
                  <c:v>100</c:v>
                </c:pt>
                <c:pt idx="1">
                  <c:v>79.9</c:v>
                </c:pt>
                <c:pt idx="2">
                  <c:v>70.2</c:v>
                </c:pt>
                <c:pt idx="3">
                  <c:v>67.4</c:v>
                </c:pt>
                <c:pt idx="4">
                  <c:v>67.6</c:v>
                </c:pt>
                <c:pt idx="5">
                  <c:v>70.8</c:v>
                </c:pt>
              </c:numCache>
            </c:numRef>
          </c:val>
          <c:smooth val="0"/>
        </c:ser>
        <c:ser>
          <c:idx val="1"/>
          <c:order val="1"/>
          <c:tx>
            <c:v>Gains first</c:v>
          </c:tx>
          <c:spPr>
            <a:solidFill xmlns:a="http://schemas.openxmlformats.org/drawingml/2006/main">
              <a:srgbClr val="196B59"/>
            </a:solidFill>
            <a:ln xmlns:a="http://schemas.openxmlformats.org/drawingml/2006/main" w="28575">
              <a:solidFill>
                <a:srgbClr val="196B59"/>
              </a:solidFill>
            </a:ln>
          </c:spPr>
          <c:marker>
            <c:symbol val="circle"/>
            <c:size val="5"/>
            <c:spPr>
              <a:solidFill xmlns:a="http://schemas.openxmlformats.org/drawingml/2006/main">
                <a:srgbClr val="196B59"/>
              </a:solidFill>
            </c:spPr>
          </c:marker>
          <c:cat>
            <c:numRef>
              <c:f>'Chart Data'!$C$2:$C$7</c:f>
              <c:numCache>
                <c:formatCode>General</c:formatCode>
                <c:ptCount val="6"/>
                <c:pt idx="0">
                  <c:v>0</c:v>
                </c:pt>
                <c:pt idx="1">
                  <c:v>1</c:v>
                </c:pt>
                <c:pt idx="2">
                  <c:v>2</c:v>
                </c:pt>
                <c:pt idx="3">
                  <c:v>3</c:v>
                </c:pt>
                <c:pt idx="4">
                  <c:v>4</c:v>
                </c:pt>
                <c:pt idx="5">
                  <c:v>5</c:v>
                </c:pt>
              </c:numCache>
            </c:numRef>
          </c:cat>
          <c:val>
            <c:numRef>
              <c:f>'Chart Data'!$D$2:$D$7</c:f>
              <c:numCache>
                <c:formatCode>#,##0.0;(#,##0.0);0.0</c:formatCode>
                <c:ptCount val="6"/>
                <c:pt idx="0">
                  <c:v>100</c:v>
                </c:pt>
                <c:pt idx="1">
                  <c:v>108.1</c:v>
                </c:pt>
                <c:pt idx="2">
                  <c:v>112.3</c:v>
                </c:pt>
                <c:pt idx="3">
                  <c:v>111.6</c:v>
                </c:pt>
                <c:pt idx="4">
                  <c:v>100.3</c:v>
                </c:pt>
                <c:pt idx="5">
                  <c:v>80.2</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143A31"/>
              </a:solidFill>
              <a:latin typeface="Liberation Sans"/>
              <a:ea typeface="Liberation Sans"/>
              <a:cs typeface="Liberation Sans"/>
            </a:defRPr>
          </a:pPr>
        </a:p>
      </c:txPr>
    </c:legend>
    <c:plotVisOnly val="1"/>
  </c:chart>
  <c:spPr>
    <a:solidFill xmlns:a="http://schemas.openxmlformats.org/drawingml/2006/main">
      <a:srgbClr val="F7F4ED"/>
    </a:solidFill>
  </c:spPr>
  <c:externalData r:id="rIdChartSnapshot1">
    <c:autoUpdate val="0"/>
  </c:externalData>
</c:chartSpace>
</file>

<file path=ppt/slides/charts/chart1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Annual cost, USD thousands</c:v>
          </c:tx>
          <c:spPr>
            <a:solidFill xmlns:a="http://schemas.openxmlformats.org/drawingml/2006/main">
              <a:srgbClr val="196B59"/>
            </a:solidFill>
            <a:ln xmlns:a="http://schemas.openxmlformats.org/drawingml/2006/main" w="0">
              <a:solidFill>
                <a:srgbClr val="196B59"/>
              </a:solidFill>
            </a:ln>
          </c:spPr>
          <c:cat>
            <c:strRef>
              <c:f>'Chart Data'!$A$2:$A$4</c:f>
              <c:strCache>
                <c:ptCount val="3"/>
                <c:pt idx="0">
                  <c:v>Current work</c:v>
                </c:pt>
                <c:pt idx="1">
                  <c:v>Target work</c:v>
                </c:pt>
                <c:pt idx="2">
                  <c:v>Annual service</c:v>
                </c:pt>
              </c:strCache>
            </c:strRef>
          </c:cat>
          <c:val>
            <c:numRef>
              <c:f>'Chart Data'!$B$2:$B$4</c:f>
              <c:numCache>
                <c:formatCode>#,##0</c:formatCode>
                <c:ptCount val="3"/>
                <c:pt idx="0">
                  <c:v>216</c:v>
                </c:pt>
                <c:pt idx="1">
                  <c:v>108</c:v>
                </c:pt>
                <c:pt idx="2">
                  <c:v>60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43A31"/>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50665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50665F"/>
                </a:solidFill>
                <a:latin typeface="Liberation Sans"/>
                <a:ea typeface="Liberation Sans"/>
                <a:cs typeface="Liberation Sans"/>
              </a:defRPr>
            </a:pPr>
          </a:p>
        </c:txPr>
        <c:crossAx val="48650112"/>
        <c:crossBetween val="between"/>
      </c:valAx>
      <c:spPr>
        <a:solidFill xmlns:a="http://schemas.openxmlformats.org/drawingml/2006/main">
          <a:srgbClr val="F7F4ED"/>
        </a:solidFill>
      </c:spPr>
    </c:plotArea>
    <c:plotVisOnly val="1"/>
  </c:chart>
  <c:spPr>
    <a:solidFill xmlns:a="http://schemas.openxmlformats.org/drawingml/2006/main">
      <a:srgbClr val="F7F4ED"/>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43c3e1d67814bb0"/>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446668efd08f4656"/>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F3FA1ED-F188-4D4D-9F42-483054AD4475}"/>
              </a:ext>
            </a:extLst>
          </p:cNvPr>
          <p:cNvSpPr>
            <a:spLocks xmlns:a="http://schemas.openxmlformats.org/drawingml/2006/main" noGrp="1"/>
          </p:cNvSpPr>
          <p:nvPr/>
        </p:nvSpPr>
        <p:spPr>
          <a:xfrm xmlns:a="http://schemas.openxmlformats.org/drawingml/2006/main">
            <a:off x="619125" y="1657350"/>
            <a:ext cx="5762625" cy="1685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F7F4ED"/>
                </a:solidFill>
                <a:latin typeface="Liberation Sans"/>
                <a:ea typeface="Liberation Sans"/>
                <a:cs typeface="Liberation Sans"/>
              </a:defRPr>
            </a:pPr>
            <a:r>
              <a:rPr sz="5100" b="0">
                <a:solidFill>
                  <a:srgbClr val="F7F4ED"/>
                </a:solidFill>
                <a:latin typeface="Liberation Sans"/>
                <a:ea typeface="Liberation Sans"/>
                <a:cs typeface="Liberation Sans"/>
              </a:rPr>
              <a:t>Illustrations</a:t>
            </a:r>
          </a:p>
        </p:txBody>
      </p:sp>
      <p:sp>
        <p:nvSpPr>
          <p:cNvPr id="4" name="">
            <a:extLst xmlns:a="http://schemas.openxmlformats.org/drawingml/2006/main">
              <a:ext uri="{FF2B5EF4-FFF2-40B4-BE49-F238E27FC236}">
                <a16:creationId xmlns:a16="http://schemas.microsoft.com/office/drawing/2014/main" id="{CDC32FD1-53F4-4C25-8095-88ABF04EDC51}"/>
              </a:ext>
            </a:extLst>
          </p:cNvPr>
          <p:cNvSpPr>
            <a:spLocks xmlns:a="http://schemas.openxmlformats.org/drawingml/2006/main" noGrp="1"/>
          </p:cNvSpPr>
          <p:nvPr/>
        </p:nvSpPr>
        <p:spPr>
          <a:xfrm xmlns:a="http://schemas.openxmlformats.org/drawingml/2006/main">
            <a:off x="647700" y="3800475"/>
            <a:ext cx="5076825"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Life insurance, disability,</a:t>
            </a:r>
          </a:p>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long-term care and annuities.</a:t>
            </a:r>
          </a:p>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Product detail. Clear decisions.</a:t>
            </a:r>
          </a:p>
        </p:txBody>
      </p:sp>
      <p:sp>
        <p:nvSpPr>
          <p:cNvPr id="5" name="">
            <a:extLst xmlns:a="http://schemas.openxmlformats.org/drawingml/2006/main">
              <a:ext uri="{FF2B5EF4-FFF2-40B4-BE49-F238E27FC236}">
                <a16:creationId xmlns:a16="http://schemas.microsoft.com/office/drawing/2014/main" id="{63A9A039-B8B1-450C-8618-E13A54217F8A}"/>
              </a:ext>
            </a:extLst>
          </p:cNvPr>
          <p:cNvSpPr>
            <a:spLocks xmlns:a="http://schemas.openxmlformats.org/drawingml/2006/main" noGrp="1"/>
          </p:cNvSpPr>
          <p:nvPr/>
        </p:nvSpPr>
        <p:spPr>
          <a:xfrm xmlns:a="http://schemas.openxmlformats.org/drawingml/2006/main">
            <a:off x="0" y="6238875"/>
            <a:ext cx="12192000" cy="619125"/>
          </a:xfrm>
          <a:prstGeom xmlns:a="http://schemas.openxmlformats.org/drawingml/2006/main" prst="rect">
            <a:avLst/>
          </a:prstGeom>
          <a:solidFill xmlns:a="http://schemas.openxmlformats.org/drawingml/2006/main">
            <a:srgbClr val="143A31"/>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09091ABB-8705-4C32-AF9B-FA70B5674775}"/>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A product capability briefing for insurers, distributors and technology leaders</a:t>
            </a:r>
          </a:p>
        </p:txBody>
      </p:sp>
      <p:sp>
        <p:nvSpPr>
          <p:cNvPr id="7" name="">
            <a:extLst xmlns:a="http://schemas.openxmlformats.org/drawingml/2006/main">
              <a:ext uri="{FF2B5EF4-FFF2-40B4-BE49-F238E27FC236}">
                <a16:creationId xmlns:a16="http://schemas.microsoft.com/office/drawing/2014/main" id="{6BAE203C-2940-4375-BEF1-089B6A0C450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8" name="">
            <a:extLst xmlns:a="http://schemas.openxmlformats.org/drawingml/2006/main">
              <a:ext uri="{FF2B5EF4-FFF2-40B4-BE49-F238E27FC236}">
                <a16:creationId xmlns:a16="http://schemas.microsoft.com/office/drawing/2014/main" id="{AC23862B-8A2B-4883-BEFA-FCB76FE226E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01 / 67</a:t>
            </a:r>
          </a:p>
        </p:txBody>
      </p:sp>
    </p:spTree>
    <p:extLst>
      <p:ext uri="{BB962C8B-B14F-4D97-AF65-F5344CB8AC3E}">
        <p14:creationId xmlns:p14="http://schemas.microsoft.com/office/powerpoint/2010/main" val="1391624910"/>
      </p:ext>
    </p:extLst>
  </p:cSld>
</p:sld>
</file>

<file path=ppt/slides/slide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ecfbf4cb7df4b27"/>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4CD46F0-960C-4760-8179-B3BF0479074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The decision behind the illustration</a:t>
            </a:r>
          </a:p>
        </p:txBody>
      </p:sp>
      <p:sp>
        <p:nvSpPr>
          <p:cNvPr id="3" name="">
            <a:extLst xmlns:a="http://schemas.openxmlformats.org/drawingml/2006/main">
              <a:ext uri="{FF2B5EF4-FFF2-40B4-BE49-F238E27FC236}">
                <a16:creationId xmlns:a16="http://schemas.microsoft.com/office/drawing/2014/main" id="{BA184159-6835-4084-9552-1D149C1183F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Help advisers explain protection, policy values, care benefits and retirement income with a traceable calculation.</a:t>
            </a:r>
          </a:p>
        </p:txBody>
      </p:sp>
      <p:sp>
        <p:nvSpPr>
          <p:cNvPr id="4" name="">
            <a:extLst xmlns:a="http://schemas.openxmlformats.org/drawingml/2006/main">
              <a:ext uri="{FF2B5EF4-FFF2-40B4-BE49-F238E27FC236}">
                <a16:creationId xmlns:a16="http://schemas.microsoft.com/office/drawing/2014/main" id="{1D8E602D-D11D-43A4-9C27-AFE9F457F511}"/>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25CD284-9371-488F-A015-87596518BD96}"/>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Customer understanding</a:t>
            </a:r>
          </a:p>
        </p:txBody>
      </p:sp>
      <p:sp>
        <p:nvSpPr>
          <p:cNvPr id="6" name="">
            <a:extLst xmlns:a="http://schemas.openxmlformats.org/drawingml/2006/main">
              <a:ext uri="{FF2B5EF4-FFF2-40B4-BE49-F238E27FC236}">
                <a16:creationId xmlns:a16="http://schemas.microsoft.com/office/drawing/2014/main" id="{EF224AC3-9F56-4350-A520-10AD9A170FE2}"/>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Show what the customer pays, what the contract promises and how outcomes change under different assumptions.</a:t>
            </a:r>
          </a:p>
        </p:txBody>
      </p:sp>
      <p:sp>
        <p:nvSpPr>
          <p:cNvPr id="7" name="">
            <a:extLst xmlns:a="http://schemas.openxmlformats.org/drawingml/2006/main">
              <a:ext uri="{FF2B5EF4-FFF2-40B4-BE49-F238E27FC236}">
                <a16:creationId xmlns:a16="http://schemas.microsoft.com/office/drawing/2014/main" id="{7D0A6143-593C-4B84-958E-BC2A5EC2DBCC}"/>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EBAB16C-053A-4B29-910F-9CBCBE24620B}"/>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Distribution productivity</a:t>
            </a:r>
          </a:p>
        </p:txBody>
      </p:sp>
      <p:sp>
        <p:nvSpPr>
          <p:cNvPr id="9" name="">
            <a:extLst xmlns:a="http://schemas.openxmlformats.org/drawingml/2006/main">
              <a:ext uri="{FF2B5EF4-FFF2-40B4-BE49-F238E27FC236}">
                <a16:creationId xmlns:a16="http://schemas.microsoft.com/office/drawing/2014/main" id="{448E1A51-E2D0-4596-B76A-F7C62C7890B1}"/>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Carry verified case information into the calculation and reduce repeated data entry during revisions.</a:t>
            </a:r>
          </a:p>
        </p:txBody>
      </p:sp>
      <p:sp>
        <p:nvSpPr>
          <p:cNvPr id="10" name="">
            <a:extLst xmlns:a="http://schemas.openxmlformats.org/drawingml/2006/main">
              <a:ext uri="{FF2B5EF4-FFF2-40B4-BE49-F238E27FC236}">
                <a16:creationId xmlns:a16="http://schemas.microsoft.com/office/drawing/2014/main" id="{54F0F43D-7E1A-48C4-AEDB-0A3F1A59CE3D}"/>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CF659BE2-B217-44FA-B9E8-6DE72B9CE6EC}"/>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Insurer accountability</a:t>
            </a:r>
          </a:p>
        </p:txBody>
      </p:sp>
      <p:sp>
        <p:nvSpPr>
          <p:cNvPr id="12" name="">
            <a:extLst xmlns:a="http://schemas.openxmlformats.org/drawingml/2006/main">
              <a:ext uri="{FF2B5EF4-FFF2-40B4-BE49-F238E27FC236}">
                <a16:creationId xmlns:a16="http://schemas.microsoft.com/office/drawing/2014/main" id="{75E11262-52B5-478B-A6A1-F318ED6724E6}"/>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Keep each output linked to the product version, calculation inputs, disclosures and approving person.</a:t>
            </a:r>
          </a:p>
        </p:txBody>
      </p:sp>
      <p:sp>
        <p:nvSpPr>
          <p:cNvPr id="13" name="">
            <a:extLst xmlns:a="http://schemas.openxmlformats.org/drawingml/2006/main">
              <a:ext uri="{FF2B5EF4-FFF2-40B4-BE49-F238E27FC236}">
                <a16:creationId xmlns:a16="http://schemas.microsoft.com/office/drawing/2014/main" id="{DC4CAC4C-687C-4E10-808B-0D18F5B742B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Illustrations capability blueprint. Product coverage and integrations require insurer configuration and validation.</a:t>
            </a:r>
          </a:p>
        </p:txBody>
      </p:sp>
      <p:sp>
        <p:nvSpPr>
          <p:cNvPr id="14" name="">
            <a:extLst xmlns:a="http://schemas.openxmlformats.org/drawingml/2006/main">
              <a:ext uri="{FF2B5EF4-FFF2-40B4-BE49-F238E27FC236}">
                <a16:creationId xmlns:a16="http://schemas.microsoft.com/office/drawing/2014/main" id="{4094ACF5-1925-4234-B249-A69CEB152ED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FAF99B34-526D-41C2-8824-31A78E1BD03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02 / 67</a:t>
            </a:r>
          </a:p>
        </p:txBody>
      </p:sp>
    </p:spTree>
    <p:extLst>
      <p:ext uri="{BB962C8B-B14F-4D97-AF65-F5344CB8AC3E}">
        <p14:creationId xmlns:p14="http://schemas.microsoft.com/office/powerpoint/2010/main" val="1467524907"/>
      </p:ext>
    </p:extLst>
  </p:cSld>
</p:sld>
</file>

<file path=ppt/slides/slide3.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e1dcb9f498a4dcb"/>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DB2C330-FAFD-4918-84AA-748C14BB482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Inside AegisNow Illustrations</a:t>
            </a:r>
          </a:p>
        </p:txBody>
      </p:sp>
      <p:sp>
        <p:nvSpPr>
          <p:cNvPr id="3" name="">
            <a:extLst xmlns:a="http://schemas.openxmlformats.org/drawingml/2006/main">
              <a:ext uri="{FF2B5EF4-FFF2-40B4-BE49-F238E27FC236}">
                <a16:creationId xmlns:a16="http://schemas.microsoft.com/office/drawing/2014/main" id="{A17E0678-DEA7-4756-847D-DC41949F9EF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Choose the part of the story that matters to your team.</a:t>
            </a:r>
          </a:p>
        </p:txBody>
      </p:sp>
      <p:sp>
        <p:nvSpPr>
          <p:cNvPr id="4" name="">
            <a:extLst xmlns:a="http://schemas.openxmlformats.org/drawingml/2006/main">
              <a:ext uri="{FF2B5EF4-FFF2-40B4-BE49-F238E27FC236}">
                <a16:creationId xmlns:a16="http://schemas.microsoft.com/office/drawing/2014/main" id="{02CF572C-C9B0-4054-AEED-88653D4A7FAE}"/>
              </a:ext>
            </a:extLst>
          </p:cNvPr>
          <p:cNvSpPr>
            <a:spLocks xmlns:a="http://schemas.openxmlformats.org/drawingml/2006/main" noGrp="1"/>
          </p:cNvSpPr>
          <p:nvPr/>
        </p:nvSpPr>
        <p:spPr>
          <a:xfrm xmlns:a="http://schemas.openxmlformats.org/drawingml/2006/main">
            <a:off x="647700"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3A31"/>
                </a:solidFill>
                <a:latin typeface="Liberation Sans"/>
                <a:ea typeface="Liberation Sans"/>
                <a:cs typeface="Liberation Sans"/>
              </a:defRPr>
            </a:pPr>
            <a:r>
              <a:rPr sz="1950" b="1">
                <a:solidFill>
                  <a:srgbClr val="143A31"/>
                </a:solidFill>
                <a:latin typeface="Liberation Sans"/>
                <a:ea typeface="Liberation Sans"/>
                <a:cs typeface="Liberation Sans"/>
              </a:rPr>
              <a:t>01 / Product scope</a:t>
            </a:r>
          </a:p>
        </p:txBody>
      </p:sp>
      <p:sp>
        <p:nvSpPr>
          <p:cNvPr id="5" name="">
            <a:extLst xmlns:a="http://schemas.openxmlformats.org/drawingml/2006/main">
              <a:ext uri="{FF2B5EF4-FFF2-40B4-BE49-F238E27FC236}">
                <a16:creationId xmlns:a16="http://schemas.microsoft.com/office/drawing/2014/main" id="{1544D111-E52C-49E1-9EB1-EF79F0C95A17}"/>
              </a:ext>
            </a:extLst>
          </p:cNvPr>
          <p:cNvSpPr>
            <a:spLocks xmlns:a="http://schemas.openxmlformats.org/drawingml/2006/main" noGrp="1"/>
          </p:cNvSpPr>
          <p:nvPr/>
        </p:nvSpPr>
        <p:spPr>
          <a:xfrm xmlns:a="http://schemas.openxmlformats.org/drawingml/2006/main">
            <a:off x="647700"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Life, income protection, care and retirement.</a:t>
            </a:r>
          </a:p>
        </p:txBody>
      </p:sp>
      <p:sp>
        <p:nvSpPr>
          <p:cNvPr id="6" name="">
            <a:extLst xmlns:a="http://schemas.openxmlformats.org/drawingml/2006/main">
              <a:ext uri="{FF2B5EF4-FFF2-40B4-BE49-F238E27FC236}">
                <a16:creationId xmlns:a16="http://schemas.microsoft.com/office/drawing/2014/main" id="{C2D632A8-2F45-4EB5-881F-B3DB6AADB6E6}"/>
              </a:ext>
            </a:extLst>
          </p:cNvPr>
          <p:cNvSpPr>
            <a:spLocks xmlns:a="http://schemas.openxmlformats.org/drawingml/2006/main" noGrp="1"/>
          </p:cNvSpPr>
          <p:nvPr/>
        </p:nvSpPr>
        <p:spPr>
          <a:xfrm xmlns:a="http://schemas.openxmlformats.org/drawingml/2006/main">
            <a:off x="6315075"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3A31"/>
                </a:solidFill>
                <a:latin typeface="Liberation Sans"/>
                <a:ea typeface="Liberation Sans"/>
                <a:cs typeface="Liberation Sans"/>
              </a:defRPr>
            </a:pPr>
            <a:r>
              <a:rPr sz="1950" b="1">
                <a:solidFill>
                  <a:srgbClr val="143A31"/>
                </a:solidFill>
                <a:latin typeface="Liberation Sans"/>
                <a:ea typeface="Liberation Sans"/>
                <a:cs typeface="Liberation Sans"/>
              </a:rPr>
              <a:t>02 / Life reports</a:t>
            </a:r>
          </a:p>
        </p:txBody>
      </p:sp>
      <p:sp>
        <p:nvSpPr>
          <p:cNvPr id="7" name="">
            <a:extLst xmlns:a="http://schemas.openxmlformats.org/drawingml/2006/main">
              <a:ext uri="{FF2B5EF4-FFF2-40B4-BE49-F238E27FC236}">
                <a16:creationId xmlns:a16="http://schemas.microsoft.com/office/drawing/2014/main" id="{F729727B-15F4-4A38-A5FD-FD1C67952FB9}"/>
              </a:ext>
            </a:extLst>
          </p:cNvPr>
          <p:cNvSpPr>
            <a:spLocks xmlns:a="http://schemas.openxmlformats.org/drawingml/2006/main" noGrp="1"/>
          </p:cNvSpPr>
          <p:nvPr/>
        </p:nvSpPr>
        <p:spPr>
          <a:xfrm xmlns:a="http://schemas.openxmlformats.org/drawingml/2006/main">
            <a:off x="6315075"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Whole Life, UL, VUL and IUL.</a:t>
            </a:r>
          </a:p>
        </p:txBody>
      </p:sp>
      <p:sp>
        <p:nvSpPr>
          <p:cNvPr id="8" name="">
            <a:extLst xmlns:a="http://schemas.openxmlformats.org/drawingml/2006/main">
              <a:ext uri="{FF2B5EF4-FFF2-40B4-BE49-F238E27FC236}">
                <a16:creationId xmlns:a16="http://schemas.microsoft.com/office/drawing/2014/main" id="{1DB6B20F-0E3C-4B21-9362-169F6D474217}"/>
              </a:ext>
            </a:extLst>
          </p:cNvPr>
          <p:cNvSpPr>
            <a:spLocks xmlns:a="http://schemas.openxmlformats.org/drawingml/2006/main" noGrp="1"/>
          </p:cNvSpPr>
          <p:nvPr/>
        </p:nvSpPr>
        <p:spPr>
          <a:xfrm xmlns:a="http://schemas.openxmlformats.org/drawingml/2006/main">
            <a:off x="647700"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3A31"/>
                </a:solidFill>
                <a:latin typeface="Liberation Sans"/>
                <a:ea typeface="Liberation Sans"/>
                <a:cs typeface="Liberation Sans"/>
              </a:defRPr>
            </a:pPr>
            <a:r>
              <a:rPr sz="1950" b="1">
                <a:solidFill>
                  <a:srgbClr val="143A31"/>
                </a:solidFill>
                <a:latin typeface="Liberation Sans"/>
                <a:ea typeface="Liberation Sans"/>
                <a:cs typeface="Liberation Sans"/>
              </a:rPr>
              <a:t>03 / Protection reports</a:t>
            </a:r>
          </a:p>
        </p:txBody>
      </p:sp>
      <p:sp>
        <p:nvSpPr>
          <p:cNvPr id="9" name="">
            <a:extLst xmlns:a="http://schemas.openxmlformats.org/drawingml/2006/main">
              <a:ext uri="{FF2B5EF4-FFF2-40B4-BE49-F238E27FC236}">
                <a16:creationId xmlns:a16="http://schemas.microsoft.com/office/drawing/2014/main" id="{420D8ECA-0043-4374-B448-F40E12F50878}"/>
              </a:ext>
            </a:extLst>
          </p:cNvPr>
          <p:cNvSpPr>
            <a:spLocks xmlns:a="http://schemas.openxmlformats.org/drawingml/2006/main" noGrp="1"/>
          </p:cNvSpPr>
          <p:nvPr/>
        </p:nvSpPr>
        <p:spPr>
          <a:xfrm xmlns:a="http://schemas.openxmlformats.org/drawingml/2006/main">
            <a:off x="647700"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Disability income and long-term care.</a:t>
            </a:r>
          </a:p>
        </p:txBody>
      </p:sp>
      <p:sp>
        <p:nvSpPr>
          <p:cNvPr id="10" name="">
            <a:extLst xmlns:a="http://schemas.openxmlformats.org/drawingml/2006/main">
              <a:ext uri="{FF2B5EF4-FFF2-40B4-BE49-F238E27FC236}">
                <a16:creationId xmlns:a16="http://schemas.microsoft.com/office/drawing/2014/main" id="{8BD2AAAD-C8EB-465F-9496-3B518F61D8EF}"/>
              </a:ext>
            </a:extLst>
          </p:cNvPr>
          <p:cNvSpPr>
            <a:spLocks xmlns:a="http://schemas.openxmlformats.org/drawingml/2006/main" noGrp="1"/>
          </p:cNvSpPr>
          <p:nvPr/>
        </p:nvSpPr>
        <p:spPr>
          <a:xfrm xmlns:a="http://schemas.openxmlformats.org/drawingml/2006/main">
            <a:off x="6315075"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3A31"/>
                </a:solidFill>
                <a:latin typeface="Liberation Sans"/>
                <a:ea typeface="Liberation Sans"/>
                <a:cs typeface="Liberation Sans"/>
              </a:defRPr>
            </a:pPr>
            <a:r>
              <a:rPr sz="1950" b="1">
                <a:solidFill>
                  <a:srgbClr val="143A31"/>
                </a:solidFill>
                <a:latin typeface="Liberation Sans"/>
                <a:ea typeface="Liberation Sans"/>
                <a:cs typeface="Liberation Sans"/>
              </a:rPr>
              <a:t>04 / Annuity reports</a:t>
            </a:r>
          </a:p>
        </p:txBody>
      </p:sp>
      <p:sp>
        <p:nvSpPr>
          <p:cNvPr id="11" name="">
            <a:extLst xmlns:a="http://schemas.openxmlformats.org/drawingml/2006/main">
              <a:ext uri="{FF2B5EF4-FFF2-40B4-BE49-F238E27FC236}">
                <a16:creationId xmlns:a16="http://schemas.microsoft.com/office/drawing/2014/main" id="{E2E11074-19EF-456D-8C00-0E6858F33342}"/>
              </a:ext>
            </a:extLst>
          </p:cNvPr>
          <p:cNvSpPr>
            <a:spLocks xmlns:a="http://schemas.openxmlformats.org/drawingml/2006/main" noGrp="1"/>
          </p:cNvSpPr>
          <p:nvPr/>
        </p:nvSpPr>
        <p:spPr>
          <a:xfrm xmlns:a="http://schemas.openxmlformats.org/drawingml/2006/main">
            <a:off x="6315075"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Fixed, indexed and variable annuities.</a:t>
            </a:r>
          </a:p>
        </p:txBody>
      </p:sp>
      <p:sp>
        <p:nvSpPr>
          <p:cNvPr id="12" name="">
            <a:extLst xmlns:a="http://schemas.openxmlformats.org/drawingml/2006/main">
              <a:ext uri="{FF2B5EF4-FFF2-40B4-BE49-F238E27FC236}">
                <a16:creationId xmlns:a16="http://schemas.microsoft.com/office/drawing/2014/main" id="{CC732615-6172-4187-BC99-9298E50BE29F}"/>
              </a:ext>
            </a:extLst>
          </p:cNvPr>
          <p:cNvSpPr>
            <a:spLocks xmlns:a="http://schemas.openxmlformats.org/drawingml/2006/main" noGrp="1"/>
          </p:cNvSpPr>
          <p:nvPr/>
        </p:nvSpPr>
        <p:spPr>
          <a:xfrm xmlns:a="http://schemas.openxmlformats.org/drawingml/2006/main">
            <a:off x="647700"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3A31"/>
                </a:solidFill>
                <a:latin typeface="Liberation Sans"/>
                <a:ea typeface="Liberation Sans"/>
                <a:cs typeface="Liberation Sans"/>
              </a:defRPr>
            </a:pPr>
            <a:r>
              <a:rPr sz="1950" b="1">
                <a:solidFill>
                  <a:srgbClr val="143A31"/>
                </a:solidFill>
                <a:latin typeface="Liberation Sans"/>
                <a:ea typeface="Liberation Sans"/>
                <a:cs typeface="Liberation Sans"/>
              </a:rPr>
              <a:t>05 / AI and integration</a:t>
            </a:r>
          </a:p>
        </p:txBody>
      </p:sp>
      <p:sp>
        <p:nvSpPr>
          <p:cNvPr id="13" name="">
            <a:extLst xmlns:a="http://schemas.openxmlformats.org/drawingml/2006/main">
              <a:ext uri="{FF2B5EF4-FFF2-40B4-BE49-F238E27FC236}">
                <a16:creationId xmlns:a16="http://schemas.microsoft.com/office/drawing/2014/main" id="{5A07BF2A-FC39-47BD-B7EF-C1D740846728}"/>
              </a:ext>
            </a:extLst>
          </p:cNvPr>
          <p:cNvSpPr>
            <a:spLocks xmlns:a="http://schemas.openxmlformats.org/drawingml/2006/main" noGrp="1"/>
          </p:cNvSpPr>
          <p:nvPr/>
        </p:nvSpPr>
        <p:spPr>
          <a:xfrm xmlns:a="http://schemas.openxmlformats.org/drawingml/2006/main">
            <a:off x="647700"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Explain verified calculations; preserve human review.</a:t>
            </a:r>
          </a:p>
        </p:txBody>
      </p:sp>
      <p:sp>
        <p:nvSpPr>
          <p:cNvPr id="14" name="">
            <a:extLst xmlns:a="http://schemas.openxmlformats.org/drawingml/2006/main">
              <a:ext uri="{FF2B5EF4-FFF2-40B4-BE49-F238E27FC236}">
                <a16:creationId xmlns:a16="http://schemas.microsoft.com/office/drawing/2014/main" id="{998C7C2D-95E2-4B0E-841E-C4B6180F2880}"/>
              </a:ext>
            </a:extLst>
          </p:cNvPr>
          <p:cNvSpPr>
            <a:spLocks xmlns:a="http://schemas.openxmlformats.org/drawingml/2006/main" noGrp="1"/>
          </p:cNvSpPr>
          <p:nvPr/>
        </p:nvSpPr>
        <p:spPr>
          <a:xfrm xmlns:a="http://schemas.openxmlformats.org/drawingml/2006/main">
            <a:off x="6315075"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3A31"/>
                </a:solidFill>
                <a:latin typeface="Liberation Sans"/>
                <a:ea typeface="Liberation Sans"/>
                <a:cs typeface="Liberation Sans"/>
              </a:defRPr>
            </a:pPr>
            <a:r>
              <a:rPr sz="1950" b="1">
                <a:solidFill>
                  <a:srgbClr val="143A31"/>
                </a:solidFill>
                <a:latin typeface="Liberation Sans"/>
                <a:ea typeface="Liberation Sans"/>
                <a:cs typeface="Liberation Sans"/>
              </a:rPr>
              <a:t>06 / Delivery and controls</a:t>
            </a:r>
          </a:p>
        </p:txBody>
      </p:sp>
      <p:sp>
        <p:nvSpPr>
          <p:cNvPr id="15" name="">
            <a:extLst xmlns:a="http://schemas.openxmlformats.org/drawingml/2006/main">
              <a:ext uri="{FF2B5EF4-FFF2-40B4-BE49-F238E27FC236}">
                <a16:creationId xmlns:a16="http://schemas.microsoft.com/office/drawing/2014/main" id="{0E54AF9E-DFB0-43A9-9A02-B02E8EBCFD8B}"/>
              </a:ext>
            </a:extLst>
          </p:cNvPr>
          <p:cNvSpPr>
            <a:spLocks xmlns:a="http://schemas.openxmlformats.org/drawingml/2006/main" noGrp="1"/>
          </p:cNvSpPr>
          <p:nvPr/>
        </p:nvSpPr>
        <p:spPr>
          <a:xfrm xmlns:a="http://schemas.openxmlformats.org/drawingml/2006/main">
            <a:off x="6315075"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Product approvals, reporting and a six-week MVP.</a:t>
            </a:r>
          </a:p>
        </p:txBody>
      </p:sp>
      <p:sp>
        <p:nvSpPr>
          <p:cNvPr id="16" name="">
            <a:extLst xmlns:a="http://schemas.openxmlformats.org/drawingml/2006/main">
              <a:ext uri="{FF2B5EF4-FFF2-40B4-BE49-F238E27FC236}">
                <a16:creationId xmlns:a16="http://schemas.microsoft.com/office/drawing/2014/main" id="{A7479D9C-A503-43CC-A1EE-7322EDC4823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7" name="">
            <a:extLst xmlns:a="http://schemas.openxmlformats.org/drawingml/2006/main">
              <a:ext uri="{FF2B5EF4-FFF2-40B4-BE49-F238E27FC236}">
                <a16:creationId xmlns:a16="http://schemas.microsoft.com/office/drawing/2014/main" id="{9B795626-2F88-47C0-8517-67C814EA136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C3EDCD64-13FC-464E-9BEB-216B5E7FEC9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03 / 67</a:t>
            </a:r>
          </a:p>
        </p:txBody>
      </p:sp>
    </p:spTree>
    <p:extLst>
      <p:ext uri="{BB962C8B-B14F-4D97-AF65-F5344CB8AC3E}">
        <p14:creationId xmlns:p14="http://schemas.microsoft.com/office/powerpoint/2010/main" val="293529385"/>
      </p:ext>
    </p:extLst>
  </p:cSld>
</p:sld>
</file>

<file path=ppt/slides/slide4.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def6283ae864101"/>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309B577-EC9E-438A-9361-A1A91F8A3C3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Four distinct life insurance models</a:t>
            </a:r>
          </a:p>
        </p:txBody>
      </p:sp>
      <p:sp>
        <p:nvSpPr>
          <p:cNvPr id="3" name="">
            <a:extLst xmlns:a="http://schemas.openxmlformats.org/drawingml/2006/main">
              <a:ext uri="{FF2B5EF4-FFF2-40B4-BE49-F238E27FC236}">
                <a16:creationId xmlns:a16="http://schemas.microsoft.com/office/drawing/2014/main" id="{42ECE082-EA6B-44F5-939F-DAF65C2ABA53}"/>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AegisNow connects product rules, assumptions and report output for each policy family.</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667000"/>
                <a:gridCol w="4191000"/>
                <a:gridCol w="4000500"/>
              </a:tblGrid>
              <a:tr h="619125">
                <a:tc>
                  <a:txBody>
                    <a:bodyPr>
                      <a:noAutofit/>
                    </a:bodyPr>
                    <a:lstStyle/>
                    <a:p>
                      <a:r>
                        <a:rPr sz="1650" b="1">
                          <a:solidFill>
                            <a:srgbClr val="FFFFFF"/>
                          </a:solidFill>
                          <a:latin typeface="Liberation Sans"/>
                          <a:ea typeface="Liberation Sans"/>
                          <a:cs typeface="Liberation Sans"/>
                        </a:rPr>
                        <a:t>Product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Calculation focus</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Decision to explain</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Whole Life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Guaranteed schedule + dividends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Base guarantees versus paid-up additions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Universal Life (UL)</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Crediting, charges, flexible premiums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Funding sufficiency and lapse risk</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Variable UL (VUL)</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Subaccounts, market returns, fees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Investment exposure and policy charges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Indexed UL (IUL)</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Index segments, caps, participation</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Credited interest versus policy value</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A1511644-2E53-491A-B39B-CB67DCF8FC7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Coverage map for configuration. It does not assert availability of every carrier product or jurisdiction.</a:t>
            </a:r>
          </a:p>
        </p:txBody>
      </p:sp>
      <p:sp>
        <p:nvSpPr>
          <p:cNvPr id="6" name="">
            <a:extLst xmlns:a="http://schemas.openxmlformats.org/drawingml/2006/main">
              <a:ext uri="{FF2B5EF4-FFF2-40B4-BE49-F238E27FC236}">
                <a16:creationId xmlns:a16="http://schemas.microsoft.com/office/drawing/2014/main" id="{C884270E-73C3-4DF2-B6C9-583834CE265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345FD062-F715-4E5A-A310-08264A9B8F7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04 / 67</a:t>
            </a:r>
          </a:p>
        </p:txBody>
      </p:sp>
    </p:spTree>
    <p:extLst>
      <p:ext uri="{BB962C8B-B14F-4D97-AF65-F5344CB8AC3E}">
        <p14:creationId xmlns:p14="http://schemas.microsoft.com/office/powerpoint/2010/main" val="1909511534"/>
      </p:ext>
    </p:extLst>
  </p:cSld>
</p:sld>
</file>

<file path=ppt/slides/slide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00387383bdd4535"/>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6840FBF-BA0D-4EAF-BA7D-C7247FA93DDD}"/>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Protection and retirement illustrations</a:t>
            </a:r>
          </a:p>
        </p:txBody>
      </p:sp>
      <p:sp>
        <p:nvSpPr>
          <p:cNvPr id="3" name="">
            <a:extLst xmlns:a="http://schemas.openxmlformats.org/drawingml/2006/main">
              <a:ext uri="{FF2B5EF4-FFF2-40B4-BE49-F238E27FC236}">
                <a16:creationId xmlns:a16="http://schemas.microsoft.com/office/drawing/2014/main" id="{E04B7B7C-E6DB-4C4E-9883-332B7D3700D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Benefits and cash flows must follow the product contract, rather than a shared generic projection.</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762250"/>
                <a:gridCol w="4095750"/>
                <a:gridCol w="4000500"/>
              </a:tblGrid>
              <a:tr h="773906">
                <a:tc>
                  <a:txBody>
                    <a:bodyPr>
                      <a:noAutofit/>
                    </a:bodyPr>
                    <a:lstStyle/>
                    <a:p>
                      <a:r>
                        <a:rPr sz="1650" b="1">
                          <a:solidFill>
                            <a:srgbClr val="FFFFFF"/>
                          </a:solidFill>
                          <a:latin typeface="Liberation Sans"/>
                          <a:ea typeface="Liberation Sans"/>
                          <a:cs typeface="Liberation Sans"/>
                        </a:rPr>
                        <a:t>Product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Report must show</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Main customer question</a:t>
                      </a:r>
                    </a:p>
                  </a:txBody>
                  <a:tcPr marL="133350" marR="133350" marT="76200" marB="76200" anchor="ctr">
                    <a:solidFill>
                      <a:srgbClr val="143A31"/>
                    </a:solidFill>
                  </a:tcPr>
                </a:tc>
              </a:tr>
              <a:tr h="773906">
                <a:tc>
                  <a:txBody>
                    <a:bodyPr>
                      <a:noAutofit/>
                    </a:bodyPr>
                    <a:lstStyle/>
                    <a:p>
                      <a:r>
                        <a:rPr sz="1650" b="1">
                          <a:solidFill>
                            <a:srgbClr val="143A31"/>
                          </a:solidFill>
                          <a:latin typeface="Liberation Sans"/>
                          <a:ea typeface="Liberation Sans"/>
                          <a:cs typeface="Liberation Sans"/>
                        </a:rPr>
                        <a:t>Disability insurance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Waiting period, benefit duration, income gap</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How much income is replaced?</a:t>
                      </a:r>
                    </a:p>
                  </a:txBody>
                  <a:tcPr marL="133350" marR="133350" marT="76200" marB="76200" anchor="ctr">
                    <a:solidFill>
                      <a:srgbClr val="FFFFFF"/>
                    </a:solidFill>
                  </a:tcPr>
                </a:tc>
              </a:tr>
              <a:tr h="773906">
                <a:tc>
                  <a:txBody>
                    <a:bodyPr>
                      <a:noAutofit/>
                    </a:bodyPr>
                    <a:lstStyle/>
                    <a:p>
                      <a:r>
                        <a:rPr sz="1650" b="1">
                          <a:solidFill>
                            <a:srgbClr val="143A31"/>
                          </a:solidFill>
                          <a:latin typeface="Liberation Sans"/>
                          <a:ea typeface="Liberation Sans"/>
                          <a:cs typeface="Liberation Sans"/>
                        </a:rPr>
                        <a:t>Long-term care insurance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Care eligibility, limits, benefit pool</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How much eligible care is funded?</a:t>
                      </a:r>
                    </a:p>
                  </a:txBody>
                  <a:tcPr marL="133350" marR="133350" marT="76200" marB="76200" anchor="ctr">
                    <a:solidFill>
                      <a:srgbClr val="EAEFE8"/>
                    </a:solidFill>
                  </a:tcPr>
                </a:tc>
              </a:tr>
              <a:tr h="773906">
                <a:tc>
                  <a:txBody>
                    <a:bodyPr>
                      <a:noAutofit/>
                    </a:bodyPr>
                    <a:lstStyle/>
                    <a:p>
                      <a:r>
                        <a:rPr sz="1650" b="1">
                          <a:solidFill>
                            <a:srgbClr val="143A31"/>
                          </a:solidFill>
                          <a:latin typeface="Liberation Sans"/>
                          <a:ea typeface="Liberation Sans"/>
                          <a:cs typeface="Liberation Sans"/>
                        </a:rPr>
                        <a:t>Annuities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Account, surrender and income values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What can I withdraw or receive?</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20EB8183-3359-4523-9A39-972C9D2315B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Capability design: carrier product rules and approvals determine production output.</a:t>
            </a:r>
          </a:p>
        </p:txBody>
      </p:sp>
      <p:sp>
        <p:nvSpPr>
          <p:cNvPr id="6" name="">
            <a:extLst xmlns:a="http://schemas.openxmlformats.org/drawingml/2006/main">
              <a:ext uri="{FF2B5EF4-FFF2-40B4-BE49-F238E27FC236}">
                <a16:creationId xmlns:a16="http://schemas.microsoft.com/office/drawing/2014/main" id="{C865ECF6-7981-462E-BCB1-D11DD99A593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F3F67BE5-CC20-4FDA-90DC-A23FC27414C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05 / 67</a:t>
            </a:r>
          </a:p>
        </p:txBody>
      </p:sp>
    </p:spTree>
    <p:extLst>
      <p:ext uri="{BB962C8B-B14F-4D97-AF65-F5344CB8AC3E}">
        <p14:creationId xmlns:p14="http://schemas.microsoft.com/office/powerpoint/2010/main" val="761384347"/>
      </p:ext>
    </p:extLst>
  </p:cSld>
</p:sld>
</file>

<file path=ppt/slides/slide6.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03e72ccd0e104830"/>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105DE3E-325A-445D-9F42-F37622B60CF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The illustration lifecycle</a:t>
            </a:r>
          </a:p>
        </p:txBody>
      </p:sp>
      <p:sp>
        <p:nvSpPr>
          <p:cNvPr id="3" name="">
            <a:extLst xmlns:a="http://schemas.openxmlformats.org/drawingml/2006/main">
              <a:ext uri="{FF2B5EF4-FFF2-40B4-BE49-F238E27FC236}">
                <a16:creationId xmlns:a16="http://schemas.microsoft.com/office/drawing/2014/main" id="{A967B466-01A8-4B14-960C-0A06E9A6156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One case record follows the work from a customer need to a retained version.</a:t>
            </a:r>
          </a:p>
        </p:txBody>
      </p:sp>
      <p:sp>
        <p:nvSpPr>
          <p:cNvPr id="4" name="">
            <a:extLst xmlns:a="http://schemas.openxmlformats.org/drawingml/2006/main">
              <a:ext uri="{FF2B5EF4-FFF2-40B4-BE49-F238E27FC236}">
                <a16:creationId xmlns:a16="http://schemas.microsoft.com/office/drawing/2014/main" id="{77379011-AE88-42DE-A231-2C42168105EB}"/>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F40D554-ACEE-4242-B565-0E622820A316}"/>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0A5D655-EEFB-44E8-B105-C83EDBC83DC3}"/>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Case preparation</a:t>
            </a:r>
          </a:p>
        </p:txBody>
      </p:sp>
      <p:sp>
        <p:nvSpPr>
          <p:cNvPr id="7" name="">
            <a:extLst xmlns:a="http://schemas.openxmlformats.org/drawingml/2006/main">
              <a:ext uri="{FF2B5EF4-FFF2-40B4-BE49-F238E27FC236}">
                <a16:creationId xmlns:a16="http://schemas.microsoft.com/office/drawing/2014/main" id="{8C36CCE7-007A-4034-927F-78258D0F59DB}"/>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Collect needs, ownership, product choices and an authorised underwriting class.</a:t>
            </a:r>
          </a:p>
        </p:txBody>
      </p:sp>
      <p:sp>
        <p:nvSpPr>
          <p:cNvPr id="8" name="">
            <a:extLst xmlns:a="http://schemas.openxmlformats.org/drawingml/2006/main">
              <a:ext uri="{FF2B5EF4-FFF2-40B4-BE49-F238E27FC236}">
                <a16:creationId xmlns:a16="http://schemas.microsoft.com/office/drawing/2014/main" id="{B2D02318-978F-4CD4-80B2-5A12649B82FB}"/>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7F9AF6A-5331-4C17-8CB8-89F7BA71C9A3}"/>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C20F0EFA-9C23-45F3-B4C1-64FA5B712862}"/>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Controlled calculation</a:t>
            </a:r>
          </a:p>
        </p:txBody>
      </p:sp>
      <p:sp>
        <p:nvSpPr>
          <p:cNvPr id="11" name="">
            <a:extLst xmlns:a="http://schemas.openxmlformats.org/drawingml/2006/main">
              <a:ext uri="{FF2B5EF4-FFF2-40B4-BE49-F238E27FC236}">
                <a16:creationId xmlns:a16="http://schemas.microsoft.com/office/drawing/2014/main" id="{C2A8FC8C-7FFD-4564-B354-28544564BB5B}"/>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Validate the product, jurisdiction, assumptions and calculation version.</a:t>
            </a:r>
          </a:p>
        </p:txBody>
      </p:sp>
      <p:sp>
        <p:nvSpPr>
          <p:cNvPr id="12" name="">
            <a:extLst xmlns:a="http://schemas.openxmlformats.org/drawingml/2006/main">
              <a:ext uri="{FF2B5EF4-FFF2-40B4-BE49-F238E27FC236}">
                <a16:creationId xmlns:a16="http://schemas.microsoft.com/office/drawing/2014/main" id="{CD1F3CCC-3B5E-44F7-970B-F1768E7178BA}"/>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10F05C0-E323-4FAD-9F16-D92FF28B3B56}"/>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8D0ABDAB-652F-4C01-8B18-BD70A57AC501}"/>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Review and explanation</a:t>
            </a:r>
          </a:p>
        </p:txBody>
      </p:sp>
      <p:sp>
        <p:nvSpPr>
          <p:cNvPr id="15" name="">
            <a:extLst xmlns:a="http://schemas.openxmlformats.org/drawingml/2006/main">
              <a:ext uri="{FF2B5EF4-FFF2-40B4-BE49-F238E27FC236}">
                <a16:creationId xmlns:a16="http://schemas.microsoft.com/office/drawing/2014/main" id="{CFD3FA76-1B4E-4442-8ECC-D251B2F45B79}"/>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outcomes and resolve missing data or exceptions with the adviser.</a:t>
            </a:r>
          </a:p>
        </p:txBody>
      </p:sp>
      <p:sp>
        <p:nvSpPr>
          <p:cNvPr id="16" name="">
            <a:extLst xmlns:a="http://schemas.openxmlformats.org/drawingml/2006/main">
              <a:ext uri="{FF2B5EF4-FFF2-40B4-BE49-F238E27FC236}">
                <a16:creationId xmlns:a16="http://schemas.microsoft.com/office/drawing/2014/main" id="{AAA0E163-7F84-4CC7-B410-A0AB57C06331}"/>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8F4CD86-C06F-41DC-831E-73CFE5E954EB}"/>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3B005633-E284-4587-B04E-AC8FDBFBE951}"/>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Delivery and servicing</a:t>
            </a:r>
          </a:p>
        </p:txBody>
      </p:sp>
      <p:sp>
        <p:nvSpPr>
          <p:cNvPr id="19" name="">
            <a:extLst xmlns:a="http://schemas.openxmlformats.org/drawingml/2006/main">
              <a:ext uri="{FF2B5EF4-FFF2-40B4-BE49-F238E27FC236}">
                <a16:creationId xmlns:a16="http://schemas.microsoft.com/office/drawing/2014/main" id="{80A2C9B7-81B1-454A-8700-9DC144A98794}"/>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Deliver the required package, retain evidence and support later re-illustration.</a:t>
            </a:r>
          </a:p>
        </p:txBody>
      </p:sp>
      <p:sp>
        <p:nvSpPr>
          <p:cNvPr id="23" name="">
            <a:extLst xmlns:a="http://schemas.openxmlformats.org/drawingml/2006/main">
              <a:ext uri="{FF2B5EF4-FFF2-40B4-BE49-F238E27FC236}">
                <a16:creationId xmlns:a16="http://schemas.microsoft.com/office/drawing/2014/main" id="{1061D941-DE76-4C81-A024-DBC9FD56A440}"/>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New business and in-force cases share lineage while using different starting data.</a:t>
            </a:r>
          </a:p>
        </p:txBody>
      </p:sp>
      <p:sp>
        <p:nvSpPr>
          <p:cNvPr id="24" name="">
            <a:extLst xmlns:a="http://schemas.openxmlformats.org/drawingml/2006/main">
              <a:ext uri="{FF2B5EF4-FFF2-40B4-BE49-F238E27FC236}">
                <a16:creationId xmlns:a16="http://schemas.microsoft.com/office/drawing/2014/main" id="{2C93C66B-0A74-43CD-BFE7-6EADD3795D5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25" name="">
            <a:extLst xmlns:a="http://schemas.openxmlformats.org/drawingml/2006/main">
              <a:ext uri="{FF2B5EF4-FFF2-40B4-BE49-F238E27FC236}">
                <a16:creationId xmlns:a16="http://schemas.microsoft.com/office/drawing/2014/main" id="{1E7BA919-6164-48C8-91E2-38CA8565B0F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3332D678-D950-4EF1-8BA6-A4E509AB81E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06 / 67</a:t>
            </a:r>
          </a:p>
        </p:txBody>
      </p:sp>
    </p:spTree>
    <p:extLst>
      <p:ext uri="{BB962C8B-B14F-4D97-AF65-F5344CB8AC3E}">
        <p14:creationId xmlns:p14="http://schemas.microsoft.com/office/powerpoint/2010/main" val="1458020115"/>
      </p:ext>
    </p:extLst>
  </p:cSld>
</p:sld>
</file>

<file path=ppt/slides/slide7.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a7cc56db91241d4"/>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83603E6-BC59-4E55-A3FD-B8A83BB52755}"/>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Two engines, one governed case</a:t>
            </a:r>
          </a:p>
        </p:txBody>
      </p:sp>
      <p:sp>
        <p:nvSpPr>
          <p:cNvPr id="3" name="">
            <a:extLst xmlns:a="http://schemas.openxmlformats.org/drawingml/2006/main">
              <a:ext uri="{FF2B5EF4-FFF2-40B4-BE49-F238E27FC236}">
                <a16:creationId xmlns:a16="http://schemas.microsoft.com/office/drawing/2014/main" id="{0D2CA9E3-8F97-46ED-B535-7EA61CC169E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Approved actuarial logic produces the values. AI helps people prepare and interpret the result.</a:t>
            </a:r>
          </a:p>
        </p:txBody>
      </p:sp>
      <p:sp>
        <p:nvSpPr>
          <p:cNvPr id="4" name="">
            <a:extLst xmlns:a="http://schemas.openxmlformats.org/drawingml/2006/main">
              <a:ext uri="{FF2B5EF4-FFF2-40B4-BE49-F238E27FC236}">
                <a16:creationId xmlns:a16="http://schemas.microsoft.com/office/drawing/2014/main" id="{B45C77D5-C72A-4405-B8A2-CD6238BC7ECB}"/>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7A0BEB6-C71B-4E84-9742-89AA55666346}"/>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7F4ED"/>
                </a:solidFill>
                <a:latin typeface="Liberation Sans"/>
                <a:ea typeface="Liberation Sans"/>
                <a:cs typeface="Liberation Sans"/>
              </a:defRPr>
            </a:pPr>
            <a:r>
              <a:rPr sz="2325" b="1">
                <a:solidFill>
                  <a:srgbClr val="F7F4ED"/>
                </a:solidFill>
                <a:latin typeface="Liberation Sans"/>
                <a:ea typeface="Liberation Sans"/>
                <a:cs typeface="Liberation Sans"/>
              </a:rPr>
              <a:t>Approved calculation service</a:t>
            </a:r>
          </a:p>
        </p:txBody>
      </p:sp>
      <p:sp>
        <p:nvSpPr>
          <p:cNvPr id="6" name="">
            <a:extLst xmlns:a="http://schemas.openxmlformats.org/drawingml/2006/main">
              <a:ext uri="{FF2B5EF4-FFF2-40B4-BE49-F238E27FC236}">
                <a16:creationId xmlns:a16="http://schemas.microsoft.com/office/drawing/2014/main" id="{BDDE60DD-F175-4641-AC81-F88C36EFD268}"/>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Product formula and rate tables</a:t>
            </a:r>
          </a:p>
        </p:txBody>
      </p:sp>
      <p:sp>
        <p:nvSpPr>
          <p:cNvPr id="7" name="">
            <a:extLst xmlns:a="http://schemas.openxmlformats.org/drawingml/2006/main">
              <a:ext uri="{FF2B5EF4-FFF2-40B4-BE49-F238E27FC236}">
                <a16:creationId xmlns:a16="http://schemas.microsoft.com/office/drawing/2014/main" id="{986EB7C3-EAA4-40CD-8BA4-C8E0DE98FE43}"/>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Versioned assumptions and rounding</a:t>
            </a:r>
          </a:p>
        </p:txBody>
      </p:sp>
      <p:sp>
        <p:nvSpPr>
          <p:cNvPr id="8" name="">
            <a:extLst xmlns:a="http://schemas.openxmlformats.org/drawingml/2006/main">
              <a:ext uri="{FF2B5EF4-FFF2-40B4-BE49-F238E27FC236}">
                <a16:creationId xmlns:a16="http://schemas.microsoft.com/office/drawing/2014/main" id="{9309D1F2-642A-431C-9F47-9E80839D5D59}"/>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Deterministic ledger and benefits</a:t>
            </a:r>
          </a:p>
        </p:txBody>
      </p:sp>
      <p:sp>
        <p:nvSpPr>
          <p:cNvPr id="9" name="">
            <a:extLst xmlns:a="http://schemas.openxmlformats.org/drawingml/2006/main">
              <a:ext uri="{FF2B5EF4-FFF2-40B4-BE49-F238E27FC236}">
                <a16:creationId xmlns:a16="http://schemas.microsoft.com/office/drawing/2014/main" id="{F547B09D-5EC7-4D22-8A3B-A6F49AEBE28B}"/>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BB1BBF8-EB4F-4234-97DC-88F4B45C1CD0}"/>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7F4ED"/>
                </a:solidFill>
                <a:latin typeface="Liberation Sans"/>
                <a:ea typeface="Liberation Sans"/>
                <a:cs typeface="Liberation Sans"/>
              </a:defRPr>
            </a:pPr>
            <a:r>
              <a:rPr sz="2325" b="1">
                <a:solidFill>
                  <a:srgbClr val="F7F4ED"/>
                </a:solidFill>
                <a:latin typeface="Liberation Sans"/>
                <a:ea typeface="Liberation Sans"/>
                <a:cs typeface="Liberation Sans"/>
              </a:rPr>
              <a:t>AI assistance</a:t>
            </a:r>
          </a:p>
        </p:txBody>
      </p:sp>
      <p:sp>
        <p:nvSpPr>
          <p:cNvPr id="11" name="">
            <a:extLst xmlns:a="http://schemas.openxmlformats.org/drawingml/2006/main">
              <a:ext uri="{FF2B5EF4-FFF2-40B4-BE49-F238E27FC236}">
                <a16:creationId xmlns:a16="http://schemas.microsoft.com/office/drawing/2014/main" id="{392F571A-0C26-4016-B8E8-4668D01EDE3D}"/>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Extract case facts with provenance</a:t>
            </a:r>
          </a:p>
        </p:txBody>
      </p:sp>
      <p:sp>
        <p:nvSpPr>
          <p:cNvPr id="12" name="">
            <a:extLst xmlns:a="http://schemas.openxmlformats.org/drawingml/2006/main">
              <a:ext uri="{FF2B5EF4-FFF2-40B4-BE49-F238E27FC236}">
                <a16:creationId xmlns:a16="http://schemas.microsoft.com/office/drawing/2014/main" id="{E420CA6D-FF26-4A53-9D30-7DCA10382315}"/>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Propose approved scenario requests</a:t>
            </a:r>
          </a:p>
        </p:txBody>
      </p:sp>
      <p:sp>
        <p:nvSpPr>
          <p:cNvPr id="13" name="">
            <a:extLst xmlns:a="http://schemas.openxmlformats.org/drawingml/2006/main">
              <a:ext uri="{FF2B5EF4-FFF2-40B4-BE49-F238E27FC236}">
                <a16:creationId xmlns:a16="http://schemas.microsoft.com/office/drawing/2014/main" id="{AED4A56D-DD53-4B99-8DE4-035CBCEC6F98}"/>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Explain returned figures with citations</a:t>
            </a:r>
          </a:p>
        </p:txBody>
      </p:sp>
      <p:sp>
        <p:nvSpPr>
          <p:cNvPr id="14" name="">
            <a:extLst xmlns:a="http://schemas.openxmlformats.org/drawingml/2006/main">
              <a:ext uri="{FF2B5EF4-FFF2-40B4-BE49-F238E27FC236}">
                <a16:creationId xmlns:a16="http://schemas.microsoft.com/office/drawing/2014/main" id="{14072515-6CC7-4924-A830-1506E90CF435}"/>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90B1F41-BF25-4EC4-830D-06B361C643D7}"/>
              </a:ext>
            </a:extLst>
          </p:cNvPr>
          <p:cNvSpPr>
            <a:spLocks xmlns:a="http://schemas.openxmlformats.org/drawingml/2006/main" noGrp="1"/>
          </p:cNvSpPr>
          <p:nvPr/>
        </p:nvSpPr>
        <p:spPr>
          <a:xfrm xmlns:a="http://schemas.openxmlformats.org/drawingml/2006/main">
            <a:off x="647700" y="5810250"/>
            <a:ext cx="10810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D1B37E"/>
                </a:solidFill>
                <a:latin typeface="Liberation Sans"/>
                <a:ea typeface="Liberation Sans"/>
                <a:cs typeface="Liberation Sans"/>
              </a:defRPr>
            </a:pPr>
            <a:r>
              <a:rPr sz="1875" b="1">
                <a:solidFill>
                  <a:srgbClr val="D1B37E"/>
                </a:solidFill>
                <a:latin typeface="Liberation Sans"/>
                <a:ea typeface="Liberation Sans"/>
                <a:cs typeface="Liberation Sans"/>
              </a:rPr>
              <a:t>Shared case record, human approval and an immutable output version</a:t>
            </a:r>
          </a:p>
        </p:txBody>
      </p:sp>
      <p:sp>
        <p:nvSpPr>
          <p:cNvPr id="16" name="">
            <a:extLst xmlns:a="http://schemas.openxmlformats.org/drawingml/2006/main">
              <a:ext uri="{FF2B5EF4-FFF2-40B4-BE49-F238E27FC236}">
                <a16:creationId xmlns:a16="http://schemas.microsoft.com/office/drawing/2014/main" id="{24BC0072-BB5F-4A58-B3FC-F9E3FAB06A3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AI-generated narrative never changes a contractual guarantee or substitutes for the authorised calculation engine.</a:t>
            </a:r>
          </a:p>
        </p:txBody>
      </p:sp>
      <p:sp>
        <p:nvSpPr>
          <p:cNvPr id="17" name="">
            <a:extLst xmlns:a="http://schemas.openxmlformats.org/drawingml/2006/main">
              <a:ext uri="{FF2B5EF4-FFF2-40B4-BE49-F238E27FC236}">
                <a16:creationId xmlns:a16="http://schemas.microsoft.com/office/drawing/2014/main" id="{9C2CCD42-6361-42D7-8D61-207AB6DB4CC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36E885A8-C9D5-48EE-8EF5-007A6A78047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07 / 67</a:t>
            </a:r>
          </a:p>
        </p:txBody>
      </p:sp>
    </p:spTree>
    <p:extLst>
      <p:ext uri="{BB962C8B-B14F-4D97-AF65-F5344CB8AC3E}">
        <p14:creationId xmlns:p14="http://schemas.microsoft.com/office/powerpoint/2010/main" val="58420465"/>
      </p:ext>
    </p:extLst>
  </p:cSld>
</p:sld>
</file>

<file path=ppt/slides/slide8.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8527593b4bc4969"/>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FB163C0-D0D9-4323-BD14-DAB9A5E00FE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The input contract</a:t>
            </a:r>
          </a:p>
        </p:txBody>
      </p:sp>
      <p:sp>
        <p:nvSpPr>
          <p:cNvPr id="3" name="">
            <a:extLst xmlns:a="http://schemas.openxmlformats.org/drawingml/2006/main">
              <a:ext uri="{FF2B5EF4-FFF2-40B4-BE49-F238E27FC236}">
                <a16:creationId xmlns:a16="http://schemas.microsoft.com/office/drawing/2014/main" id="{3E4FA09F-83E4-4A1A-8E1C-82A989A32F0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An illustration cannot be more reliable than its product and case data.</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476500"/>
                <a:gridCol w="4191000"/>
                <a:gridCol w="4191000"/>
              </a:tblGrid>
              <a:tr h="619125">
                <a:tc>
                  <a:txBody>
                    <a:bodyPr>
                      <a:noAutofit/>
                    </a:bodyPr>
                    <a:lstStyle/>
                    <a:p>
                      <a:r>
                        <a:rPr sz="1650" b="1">
                          <a:solidFill>
                            <a:srgbClr val="FFFFFF"/>
                          </a:solidFill>
                          <a:latin typeface="Liberation Sans"/>
                          <a:ea typeface="Liberation Sans"/>
                          <a:cs typeface="Liberation Sans"/>
                        </a:rPr>
                        <a:t>Input domain</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Required context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Release check</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Customer and case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Owner, insured, age basis, needs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Consent, completeness and identity</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Product and rider</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Form, effective date, jurisdiction</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Eligibility and approved combination</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Financial assumptions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Premium dates, credits, charges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Permitted range and dated source</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Existing policy</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Values, loans, transactions, status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Reconcile to policy administration</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D5A88D82-BBC0-489E-BA76-AE7E78E40C4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6" name="">
            <a:extLst xmlns:a="http://schemas.openxmlformats.org/drawingml/2006/main">
              <a:ext uri="{FF2B5EF4-FFF2-40B4-BE49-F238E27FC236}">
                <a16:creationId xmlns:a16="http://schemas.microsoft.com/office/drawing/2014/main" id="{623CCCC8-546B-442A-930B-9C6CFAE7492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2F0ADB3E-787B-4A9A-8C6C-519A82B8355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08 / 67</a:t>
            </a:r>
          </a:p>
        </p:txBody>
      </p:sp>
    </p:spTree>
    <p:extLst>
      <p:ext uri="{BB962C8B-B14F-4D97-AF65-F5344CB8AC3E}">
        <p14:creationId xmlns:p14="http://schemas.microsoft.com/office/powerpoint/2010/main" val="2120201302"/>
      </p:ext>
    </p:extLst>
  </p:cSld>
</p:sld>
</file>

<file path=ppt/slides/slide9.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1dce148b5444507"/>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726F14B-848F-478C-B5AC-1037D9DA9EE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Term and permanent life</a:t>
            </a:r>
          </a:p>
        </p:txBody>
      </p:sp>
      <p:sp>
        <p:nvSpPr>
          <p:cNvPr id="3" name="">
            <a:extLst xmlns:a="http://schemas.openxmlformats.org/drawingml/2006/main">
              <a:ext uri="{FF2B5EF4-FFF2-40B4-BE49-F238E27FC236}">
                <a16:creationId xmlns:a16="http://schemas.microsoft.com/office/drawing/2014/main" id="{9F8DFF1A-E412-4461-BCD6-048DB2C20E6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 clear comparison explains the customer commitment as well as the protection.</a:t>
            </a:r>
          </a:p>
        </p:txBody>
      </p:sp>
      <p:sp>
        <p:nvSpPr>
          <p:cNvPr id="4" name="">
            <a:extLst xmlns:a="http://schemas.openxmlformats.org/drawingml/2006/main">
              <a:ext uri="{FF2B5EF4-FFF2-40B4-BE49-F238E27FC236}">
                <a16:creationId xmlns:a16="http://schemas.microsoft.com/office/drawing/2014/main" id="{9DF5BCA3-AF48-4868-88DA-480F189DEECA}"/>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8B6E084-C5E8-447C-9DD0-96A67670209F}"/>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Term life</a:t>
            </a:r>
          </a:p>
        </p:txBody>
      </p:sp>
      <p:sp>
        <p:nvSpPr>
          <p:cNvPr id="6" name="">
            <a:extLst xmlns:a="http://schemas.openxmlformats.org/drawingml/2006/main">
              <a:ext uri="{FF2B5EF4-FFF2-40B4-BE49-F238E27FC236}">
                <a16:creationId xmlns:a16="http://schemas.microsoft.com/office/drawing/2014/main" id="{D0B2B130-E0E2-4C2A-A58E-2641BD73209C}"/>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Display the coverage term, premium schedule and renewal or conversion provisions. Focus on protection and premium commitments.</a:t>
            </a:r>
          </a:p>
        </p:txBody>
      </p:sp>
      <p:sp>
        <p:nvSpPr>
          <p:cNvPr id="7" name="">
            <a:extLst xmlns:a="http://schemas.openxmlformats.org/drawingml/2006/main">
              <a:ext uri="{FF2B5EF4-FFF2-40B4-BE49-F238E27FC236}">
                <a16:creationId xmlns:a16="http://schemas.microsoft.com/office/drawing/2014/main" id="{EB3790C0-D651-489E-87A6-6612BD7330F0}"/>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AD7165E-0ACF-4DE0-9E5D-8E8CFABB7867}"/>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Whole life</a:t>
            </a:r>
          </a:p>
        </p:txBody>
      </p:sp>
      <p:sp>
        <p:nvSpPr>
          <p:cNvPr id="9" name="">
            <a:extLst xmlns:a="http://schemas.openxmlformats.org/drawingml/2006/main">
              <a:ext uri="{FF2B5EF4-FFF2-40B4-BE49-F238E27FC236}">
                <a16:creationId xmlns:a16="http://schemas.microsoft.com/office/drawing/2014/main" id="{61E4103D-2641-4E25-B411-7DBA47393E25}"/>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Separate contractual premiums and guarantees from participating benefits that depend on future dividends.</a:t>
            </a:r>
          </a:p>
        </p:txBody>
      </p:sp>
      <p:sp>
        <p:nvSpPr>
          <p:cNvPr id="10" name="">
            <a:extLst xmlns:a="http://schemas.openxmlformats.org/drawingml/2006/main">
              <a:ext uri="{FF2B5EF4-FFF2-40B4-BE49-F238E27FC236}">
                <a16:creationId xmlns:a16="http://schemas.microsoft.com/office/drawing/2014/main" id="{3349D55B-7B06-4557-8E74-BB86653A4505}"/>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832C58F-364D-4A45-A965-4A328410EF8B}"/>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Universal life</a:t>
            </a:r>
          </a:p>
        </p:txBody>
      </p:sp>
      <p:sp>
        <p:nvSpPr>
          <p:cNvPr id="12" name="">
            <a:extLst xmlns:a="http://schemas.openxmlformats.org/drawingml/2006/main">
              <a:ext uri="{FF2B5EF4-FFF2-40B4-BE49-F238E27FC236}">
                <a16:creationId xmlns:a16="http://schemas.microsoft.com/office/drawing/2014/main" id="{357A0827-6487-46AD-B46A-95C176E71036}"/>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Explain how premium timing, insurance charges and credited interest affect values and continuation of cover.</a:t>
            </a:r>
          </a:p>
        </p:txBody>
      </p:sp>
      <p:sp>
        <p:nvSpPr>
          <p:cNvPr id="13" name="">
            <a:extLst xmlns:a="http://schemas.openxmlformats.org/drawingml/2006/main">
              <a:ext uri="{FF2B5EF4-FFF2-40B4-BE49-F238E27FC236}">
                <a16:creationId xmlns:a16="http://schemas.microsoft.com/office/drawing/2014/main" id="{1B394FAE-E3D3-45ED-8E04-CCB79D89656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Use the actual contract and insurer-approved calculation basis for any customer illustration.</a:t>
            </a:r>
          </a:p>
        </p:txBody>
      </p:sp>
      <p:sp>
        <p:nvSpPr>
          <p:cNvPr id="14" name="">
            <a:extLst xmlns:a="http://schemas.openxmlformats.org/drawingml/2006/main">
              <a:ext uri="{FF2B5EF4-FFF2-40B4-BE49-F238E27FC236}">
                <a16:creationId xmlns:a16="http://schemas.microsoft.com/office/drawing/2014/main" id="{DAC9377B-3903-4086-B710-56F7D4CDEEB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4B7DCD1A-2A1D-41BE-A8F6-120689F742C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09 / 67</a:t>
            </a:r>
          </a:p>
        </p:txBody>
      </p:sp>
    </p:spTree>
    <p:extLst>
      <p:ext uri="{BB962C8B-B14F-4D97-AF65-F5344CB8AC3E}">
        <p14:creationId xmlns:p14="http://schemas.microsoft.com/office/powerpoint/2010/main" val="881235090"/>
      </p:ext>
    </p:extLst>
  </p:cSld>
</p:sld>
</file>

<file path=ppt/slides/slide10.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68c3a72f86e467c"/>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E6B4553-4286-4ADC-A1A0-DF4DD7CE676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Whole life and dividend choices</a:t>
            </a:r>
          </a:p>
        </p:txBody>
      </p:sp>
      <p:sp>
        <p:nvSpPr>
          <p:cNvPr id="3" name="">
            <a:extLst xmlns:a="http://schemas.openxmlformats.org/drawingml/2006/main">
              <a:ext uri="{FF2B5EF4-FFF2-40B4-BE49-F238E27FC236}">
                <a16:creationId xmlns:a16="http://schemas.microsoft.com/office/drawing/2014/main" id="{74BB16E5-66ED-422D-9C04-ACE2DE2E4E2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same approved dividend scale can support different customer elections.</a:t>
            </a:r>
          </a:p>
        </p:txBody>
      </p:sp>
      <p:sp>
        <p:nvSpPr>
          <p:cNvPr id="4" name="">
            <a:extLst xmlns:a="http://schemas.openxmlformats.org/drawingml/2006/main">
              <a:ext uri="{FF2B5EF4-FFF2-40B4-BE49-F238E27FC236}">
                <a16:creationId xmlns:a16="http://schemas.microsoft.com/office/drawing/2014/main" id="{BE2ADCF7-3480-4AE9-AB6D-84265F51ADEE}"/>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27800CA-4A04-4D6C-98EA-1D97023AA7E5}"/>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Customer choices to illustrate</a:t>
            </a:r>
          </a:p>
        </p:txBody>
      </p:sp>
      <p:sp>
        <p:nvSpPr>
          <p:cNvPr id="6" name="">
            <a:extLst xmlns:a="http://schemas.openxmlformats.org/drawingml/2006/main">
              <a:ext uri="{FF2B5EF4-FFF2-40B4-BE49-F238E27FC236}">
                <a16:creationId xmlns:a16="http://schemas.microsoft.com/office/drawing/2014/main" id="{87E71D70-93AE-4F69-A28F-56E917C3CB70}"/>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Take dividends as cash</a:t>
            </a:r>
          </a:p>
        </p:txBody>
      </p:sp>
      <p:sp>
        <p:nvSpPr>
          <p:cNvPr id="7" name="">
            <a:extLst xmlns:a="http://schemas.openxmlformats.org/drawingml/2006/main">
              <a:ext uri="{FF2B5EF4-FFF2-40B4-BE49-F238E27FC236}">
                <a16:creationId xmlns:a16="http://schemas.microsoft.com/office/drawing/2014/main" id="{B224B00D-5504-474F-AD46-A0509847A672}"/>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Apply dividends to premiums</a:t>
            </a:r>
          </a:p>
        </p:txBody>
      </p:sp>
      <p:sp>
        <p:nvSpPr>
          <p:cNvPr id="8" name="">
            <a:extLst xmlns:a="http://schemas.openxmlformats.org/drawingml/2006/main">
              <a:ext uri="{FF2B5EF4-FFF2-40B4-BE49-F238E27FC236}">
                <a16:creationId xmlns:a16="http://schemas.microsoft.com/office/drawing/2014/main" id="{1695D63B-BD35-4E46-8589-8EE27F36F72B}"/>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Buy paid-up additions where available</a:t>
            </a:r>
          </a:p>
        </p:txBody>
      </p:sp>
      <p:sp>
        <p:nvSpPr>
          <p:cNvPr id="9" name="">
            <a:extLst xmlns:a="http://schemas.openxmlformats.org/drawingml/2006/main">
              <a:ext uri="{FF2B5EF4-FFF2-40B4-BE49-F238E27FC236}">
                <a16:creationId xmlns:a16="http://schemas.microsoft.com/office/drawing/2014/main" id="{F3D11ED5-DAC3-4ECF-AE58-88FBBE3731FF}"/>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B54FC3D-057F-43C6-9714-D187B96CF517}"/>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AegisNow comparison output</a:t>
            </a:r>
          </a:p>
        </p:txBody>
      </p:sp>
      <p:sp>
        <p:nvSpPr>
          <p:cNvPr id="11" name="">
            <a:extLst xmlns:a="http://schemas.openxmlformats.org/drawingml/2006/main">
              <a:ext uri="{FF2B5EF4-FFF2-40B4-BE49-F238E27FC236}">
                <a16:creationId xmlns:a16="http://schemas.microsoft.com/office/drawing/2014/main" id="{1AFE1E68-1545-4C9A-9470-B34EBF4502D3}"/>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Show the effect on premium outlay and benefits</a:t>
            </a:r>
          </a:p>
        </p:txBody>
      </p:sp>
      <p:sp>
        <p:nvSpPr>
          <p:cNvPr id="12" name="">
            <a:extLst xmlns:a="http://schemas.openxmlformats.org/drawingml/2006/main">
              <a:ext uri="{FF2B5EF4-FFF2-40B4-BE49-F238E27FC236}">
                <a16:creationId xmlns:a16="http://schemas.microsoft.com/office/drawing/2014/main" id="{DA0EA2FB-1E01-4D2F-AD8B-13F60E30C06B}"/>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Identify guaranteed and non-guaranteed columns</a:t>
            </a:r>
          </a:p>
        </p:txBody>
      </p:sp>
      <p:sp>
        <p:nvSpPr>
          <p:cNvPr id="13" name="">
            <a:extLst xmlns:a="http://schemas.openxmlformats.org/drawingml/2006/main">
              <a:ext uri="{FF2B5EF4-FFF2-40B4-BE49-F238E27FC236}">
                <a16:creationId xmlns:a16="http://schemas.microsoft.com/office/drawing/2014/main" id="{2BDDEA63-E5B1-4B13-80C8-2848B9BBEEA6}"/>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Explain how a lower dividend scale changes the plan</a:t>
            </a:r>
          </a:p>
        </p:txBody>
      </p:sp>
      <p:sp>
        <p:nvSpPr>
          <p:cNvPr id="14" name="">
            <a:extLst xmlns:a="http://schemas.openxmlformats.org/drawingml/2006/main">
              <a:ext uri="{FF2B5EF4-FFF2-40B4-BE49-F238E27FC236}">
                <a16:creationId xmlns:a16="http://schemas.microsoft.com/office/drawing/2014/main" id="{051BB365-BE68-4A46-B851-EC057D6A27C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Dividends depend on the policy and insurer experience. They are not guaranteed.</a:t>
            </a:r>
          </a:p>
        </p:txBody>
      </p:sp>
      <p:sp>
        <p:nvSpPr>
          <p:cNvPr id="15" name="">
            <a:extLst xmlns:a="http://schemas.openxmlformats.org/drawingml/2006/main">
              <a:ext uri="{FF2B5EF4-FFF2-40B4-BE49-F238E27FC236}">
                <a16:creationId xmlns:a16="http://schemas.microsoft.com/office/drawing/2014/main" id="{A15F1213-9444-4733-88CE-4DCFDAED0DA9}"/>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70482C4-EB61-4F61-AB0F-A5B87C8F559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10 / 67</a:t>
            </a:r>
          </a:p>
        </p:txBody>
      </p:sp>
    </p:spTree>
    <p:extLst>
      <p:ext uri="{BB962C8B-B14F-4D97-AF65-F5344CB8AC3E}">
        <p14:creationId xmlns:p14="http://schemas.microsoft.com/office/powerpoint/2010/main" val="522936747"/>
      </p:ext>
    </p:extLst>
  </p:cSld>
</p:sld>
</file>

<file path=ppt/slides/slide11.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57ada070a0846d5"/>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265F2AF-7166-4473-9816-571A9DC1E11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Whole Life: the case behind the report</a:t>
            </a:r>
          </a:p>
        </p:txBody>
      </p:sp>
      <p:sp>
        <p:nvSpPr>
          <p:cNvPr id="3" name="">
            <a:extLst xmlns:a="http://schemas.openxmlformats.org/drawingml/2006/main">
              <a:ext uri="{FF2B5EF4-FFF2-40B4-BE49-F238E27FC236}">
                <a16:creationId xmlns:a16="http://schemas.microsoft.com/office/drawing/2014/main" id="{5BC6C495-FA74-4C9D-B3F4-47C90518E05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Sample WL-01 • Age 40 • $500,000 base death benefit • Hypothetical 20-pay contract.</a:t>
            </a:r>
          </a:p>
        </p:txBody>
      </p:sp>
      <p:sp>
        <p:nvSpPr>
          <p:cNvPr id="4" name="">
            <a:extLst xmlns:a="http://schemas.openxmlformats.org/drawingml/2006/main">
              <a:ext uri="{FF2B5EF4-FFF2-40B4-BE49-F238E27FC236}">
                <a16:creationId xmlns:a16="http://schemas.microsoft.com/office/drawing/2014/main" id="{59C4C411-005F-4289-8A16-5627C599412E}"/>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86F2B32-511D-4420-AAD9-E0099912348F}"/>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Contract assumptions</a:t>
            </a:r>
          </a:p>
        </p:txBody>
      </p:sp>
      <p:sp>
        <p:nvSpPr>
          <p:cNvPr id="6" name="">
            <a:extLst xmlns:a="http://schemas.openxmlformats.org/drawingml/2006/main">
              <a:ext uri="{FF2B5EF4-FFF2-40B4-BE49-F238E27FC236}">
                <a16:creationId xmlns:a16="http://schemas.microsoft.com/office/drawing/2014/main" id="{A95805AF-89DB-4AA7-80D1-D871A9A498D5}"/>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$8,000 annual premium for 20 years; $160,000 total scheduled outlay.</a:t>
            </a:r>
          </a:p>
        </p:txBody>
      </p:sp>
      <p:sp>
        <p:nvSpPr>
          <p:cNvPr id="7" name="">
            <a:extLst xmlns:a="http://schemas.openxmlformats.org/drawingml/2006/main">
              <a:ext uri="{FF2B5EF4-FFF2-40B4-BE49-F238E27FC236}">
                <a16:creationId xmlns:a16="http://schemas.microsoft.com/office/drawing/2014/main" id="{B54F6DE2-FEED-4AA4-A07E-7EC0EBD6B785}"/>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No loans, withdrawals or riders in this example.</a:t>
            </a:r>
          </a:p>
        </p:txBody>
      </p:sp>
      <p:sp>
        <p:nvSpPr>
          <p:cNvPr id="8" name="">
            <a:extLst xmlns:a="http://schemas.openxmlformats.org/drawingml/2006/main">
              <a:ext uri="{FF2B5EF4-FFF2-40B4-BE49-F238E27FC236}">
                <a16:creationId xmlns:a16="http://schemas.microsoft.com/office/drawing/2014/main" id="{63C10104-D206-407D-9568-0430B57F3C92}"/>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The base guarantee schedule is fictional, supplied solely for this demonstration.</a:t>
            </a:r>
          </a:p>
        </p:txBody>
      </p:sp>
      <p:sp>
        <p:nvSpPr>
          <p:cNvPr id="9" name="">
            <a:extLst xmlns:a="http://schemas.openxmlformats.org/drawingml/2006/main">
              <a:ext uri="{FF2B5EF4-FFF2-40B4-BE49-F238E27FC236}">
                <a16:creationId xmlns:a16="http://schemas.microsoft.com/office/drawing/2014/main" id="{0AD29486-2455-412B-A70F-9E68C2272A00}"/>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5F640E6-3860-4445-B5A9-7C80D74D7CAD}"/>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What AegisNow explains</a:t>
            </a:r>
          </a:p>
        </p:txBody>
      </p:sp>
      <p:sp>
        <p:nvSpPr>
          <p:cNvPr id="11" name="">
            <a:extLst xmlns:a="http://schemas.openxmlformats.org/drawingml/2006/main">
              <a:ext uri="{FF2B5EF4-FFF2-40B4-BE49-F238E27FC236}">
                <a16:creationId xmlns:a16="http://schemas.microsoft.com/office/drawing/2014/main" id="{EE108C14-5E7B-4694-87FD-B7CEC1CFFAFC}"/>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Separate base cash values from the illustrated dividend scale.</a:t>
            </a:r>
          </a:p>
        </p:txBody>
      </p:sp>
      <p:sp>
        <p:nvSpPr>
          <p:cNvPr id="12" name="">
            <a:extLst xmlns:a="http://schemas.openxmlformats.org/drawingml/2006/main">
              <a:ext uri="{FF2B5EF4-FFF2-40B4-BE49-F238E27FC236}">
                <a16:creationId xmlns:a16="http://schemas.microsoft.com/office/drawing/2014/main" id="{9E099B62-198E-4E58-933F-044643B65B36}"/>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Show dividends purchasing paid-up additions and increasing benefits.</a:t>
            </a:r>
          </a:p>
        </p:txBody>
      </p:sp>
      <p:sp>
        <p:nvSpPr>
          <p:cNvPr id="13" name="">
            <a:extLst xmlns:a="http://schemas.openxmlformats.org/drawingml/2006/main">
              <a:ext uri="{FF2B5EF4-FFF2-40B4-BE49-F238E27FC236}">
                <a16:creationId xmlns:a16="http://schemas.microsoft.com/office/drawing/2014/main" id="{D70CC28F-C20A-42E7-A52C-81AACC1DFA60}"/>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Retain a zero-dividend comparison: current dividends are not guaranteed.</a:t>
            </a:r>
          </a:p>
        </p:txBody>
      </p:sp>
      <p:sp>
        <p:nvSpPr>
          <p:cNvPr id="14" name="">
            <a:extLst xmlns:a="http://schemas.openxmlformats.org/drawingml/2006/main">
              <a:ext uri="{FF2B5EF4-FFF2-40B4-BE49-F238E27FC236}">
                <a16:creationId xmlns:a16="http://schemas.microsoft.com/office/drawing/2014/main" id="{6E375AED-7E67-4D59-919E-955C413C5AE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15" name="">
            <a:extLst xmlns:a="http://schemas.openxmlformats.org/drawingml/2006/main">
              <a:ext uri="{FF2B5EF4-FFF2-40B4-BE49-F238E27FC236}">
                <a16:creationId xmlns:a16="http://schemas.microsoft.com/office/drawing/2014/main" id="{3F9AA2AB-CB38-4255-B2E6-DD6CCC6CEEA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BB86CD6-EAAE-4517-9A22-203FCAA30DE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11 / 67</a:t>
            </a:r>
          </a:p>
        </p:txBody>
      </p:sp>
    </p:spTree>
    <p:extLst>
      <p:ext uri="{BB962C8B-B14F-4D97-AF65-F5344CB8AC3E}">
        <p14:creationId xmlns:p14="http://schemas.microsoft.com/office/powerpoint/2010/main" val="765616139"/>
      </p:ext>
    </p:extLst>
  </p:cSld>
</p:sld>
</file>

<file path=ppt/slides/slide1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867b35e1b7f4eae"/>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715086B-6A8E-45F2-896A-D00DA4C8E08D}"/>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Whole Life • sample policy-value report</a:t>
            </a:r>
          </a:p>
        </p:txBody>
      </p:sp>
      <p:sp>
        <p:nvSpPr>
          <p:cNvPr id="3" name="">
            <a:extLst xmlns:a="http://schemas.openxmlformats.org/drawingml/2006/main">
              <a:ext uri="{FF2B5EF4-FFF2-40B4-BE49-F238E27FC236}">
                <a16:creationId xmlns:a16="http://schemas.microsoft.com/office/drawing/2014/main" id="{208F68F8-5893-4CAB-8118-594960602F0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WL-01 • All values USD thousands • Premiums stop after year 20 under this fictional contract.</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952500"/>
                <a:gridCol w="2286000"/>
                <a:gridCol w="2476500"/>
                <a:gridCol w="2476500"/>
                <a:gridCol w="2667000"/>
              </a:tblGrid>
              <a:tr h="515938">
                <a:tc>
                  <a:txBody>
                    <a:bodyPr>
                      <a:noAutofit/>
                    </a:bodyPr>
                    <a:lstStyle/>
                    <a:p>
                      <a:r>
                        <a:rPr sz="1650" b="1">
                          <a:solidFill>
                            <a:srgbClr val="FFFFFF"/>
                          </a:solidFill>
                          <a:latin typeface="Liberation Sans"/>
                          <a:ea typeface="Liberation Sans"/>
                          <a:cs typeface="Liberation Sans"/>
                        </a:rPr>
                        <a:t>Year</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Cumulative</a:t>
                      </a:r>
                    </a:p>
                    <a:p>
                      <a:r>
                        <a:rPr sz="1650" b="1">
                          <a:solidFill>
                            <a:srgbClr val="FFFFFF"/>
                          </a:solidFill>
                          <a:latin typeface="Liberation Sans"/>
                          <a:ea typeface="Liberation Sans"/>
                          <a:cs typeface="Liberation Sans"/>
                        </a:rPr>
                        <a:t>premium</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Base cash</a:t>
                      </a:r>
                    </a:p>
                    <a:p>
                      <a:r>
                        <a:rPr sz="1650" b="1">
                          <a:solidFill>
                            <a:srgbClr val="FFFFFF"/>
                          </a:solidFill>
                          <a:latin typeface="Liberation Sans"/>
                          <a:ea typeface="Liberation Sans"/>
                          <a:cs typeface="Liberation Sans"/>
                        </a:rPr>
                        <a:t>guarantee*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Illustrated</a:t>
                      </a:r>
                    </a:p>
                    <a:p>
                      <a:r>
                        <a:rPr sz="1650" b="1">
                          <a:solidFill>
                            <a:srgbClr val="FFFFFF"/>
                          </a:solidFill>
                          <a:latin typeface="Liberation Sans"/>
                          <a:ea typeface="Liberation Sans"/>
                          <a:cs typeface="Liberation Sans"/>
                        </a:rPr>
                        <a:t>total cash</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Illustrated</a:t>
                      </a:r>
                    </a:p>
                    <a:p>
                      <a:r>
                        <a:rPr sz="1650" b="1">
                          <a:solidFill>
                            <a:srgbClr val="FFFFFF"/>
                          </a:solidFill>
                          <a:latin typeface="Liberation Sans"/>
                          <a:ea typeface="Liberation Sans"/>
                          <a:cs typeface="Liberation Sans"/>
                        </a:rPr>
                        <a:t>death benefit</a:t>
                      </a:r>
                    </a:p>
                  </a:txBody>
                  <a:tcPr marL="133350" marR="133350" marT="76200" marB="76200" anchor="ctr">
                    <a:solidFill>
                      <a:srgbClr val="143A31"/>
                    </a:solidFill>
                  </a:tcPr>
                </a:tc>
              </a:tr>
              <a:tr h="515938">
                <a:tc>
                  <a:txBody>
                    <a:bodyPr>
                      <a:noAutofit/>
                    </a:bodyPr>
                    <a:lstStyle/>
                    <a:p>
                      <a:r>
                        <a:rPr sz="1650" b="1">
                          <a:solidFill>
                            <a:srgbClr val="143A31"/>
                          </a:solidFill>
                          <a:latin typeface="Liberation Sans"/>
                          <a:ea typeface="Liberation Sans"/>
                          <a:cs typeface="Liberation Sans"/>
                        </a:rPr>
                        <a:t>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8</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500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5</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40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25</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28</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515</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10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80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73</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540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20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160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155</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190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620</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30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160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210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292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735</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882B6573-71D6-4886-AFA7-A3AAF1EABE0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6" name="">
            <a:extLst xmlns:a="http://schemas.openxmlformats.org/drawingml/2006/main">
              <a:ext uri="{FF2B5EF4-FFF2-40B4-BE49-F238E27FC236}">
                <a16:creationId xmlns:a16="http://schemas.microsoft.com/office/drawing/2014/main" id="{4CD4B4F8-C3EF-4F23-9AAA-17F79DE6773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4DB6A22C-1677-4CB2-8BF9-880D93AC4AD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12 / 67</a:t>
            </a:r>
          </a:p>
        </p:txBody>
      </p:sp>
    </p:spTree>
    <p:extLst>
      <p:ext uri="{BB962C8B-B14F-4D97-AF65-F5344CB8AC3E}">
        <p14:creationId xmlns:p14="http://schemas.microsoft.com/office/powerpoint/2010/main" val="807651844"/>
      </p:ext>
    </p:extLst>
  </p:cSld>
</p:sld>
</file>

<file path=ppt/slides/slide13.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7f4b44a846e4fc3"/>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6C8859B-21C5-43C0-B0E3-D5DA2EEF8DB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Anatomy of a policy-value ledger</a:t>
            </a:r>
          </a:p>
        </p:txBody>
      </p:sp>
      <p:sp>
        <p:nvSpPr>
          <p:cNvPr id="3" name="">
            <a:extLst xmlns:a="http://schemas.openxmlformats.org/drawingml/2006/main">
              <a:ext uri="{FF2B5EF4-FFF2-40B4-BE49-F238E27FC236}">
                <a16:creationId xmlns:a16="http://schemas.microsoft.com/office/drawing/2014/main" id="{620E7A72-BE46-438F-A24D-021EF30283B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 small reconciliation makes a complex life illustration easier to explain.</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4667250"/>
                <a:gridCol w="2095500"/>
                <a:gridCol w="4095750"/>
              </a:tblGrid>
              <a:tr h="619125">
                <a:tc>
                  <a:txBody>
                    <a:bodyPr>
                      <a:noAutofit/>
                    </a:bodyPr>
                    <a:lstStyle/>
                    <a:p>
                      <a:r>
                        <a:rPr sz="1650" b="1">
                          <a:solidFill>
                            <a:srgbClr val="FFFFFF"/>
                          </a:solidFill>
                          <a:latin typeface="Liberation Sans"/>
                          <a:ea typeface="Liberation Sans"/>
                          <a:cs typeface="Liberation Sans"/>
                        </a:rPr>
                        <a:t>Illustrative annual movement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Amount (USD)</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Calculation context</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Opening account value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50,000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Before the year’s premium</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Premium after 5% load</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5,700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6,000 premium less 300 load</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Insurance and admin charges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(1,700)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Synthetic combined annual charges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Interest and closing value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2,160 / 56,160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4% × 54,000 / 54,000 + 2,160</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1AAFC4C3-C4D2-4A8D-B680-355269DA552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6" name="">
            <a:extLst xmlns:a="http://schemas.openxmlformats.org/drawingml/2006/main">
              <a:ext uri="{FF2B5EF4-FFF2-40B4-BE49-F238E27FC236}">
                <a16:creationId xmlns:a16="http://schemas.microsoft.com/office/drawing/2014/main" id="{B23F28CA-4660-4F41-911E-3AB716669AA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7DE4500C-5386-4449-BB36-D2B605BCC14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13 / 67</a:t>
            </a:r>
          </a:p>
        </p:txBody>
      </p:sp>
    </p:spTree>
    <p:extLst>
      <p:ext uri="{BB962C8B-B14F-4D97-AF65-F5344CB8AC3E}">
        <p14:creationId xmlns:p14="http://schemas.microsoft.com/office/powerpoint/2010/main" val="1769864937"/>
      </p:ext>
    </p:extLst>
  </p:cSld>
</p:sld>
</file>

<file path=ppt/slides/slide14.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40132e1a7d04055"/>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A748F8A-135F-43FC-A3AF-9D696BE7871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Life values respond to assumptions</a:t>
            </a:r>
          </a:p>
        </p:txBody>
      </p:sp>
      <p:sp>
        <p:nvSpPr>
          <p:cNvPr id="3" name="">
            <a:extLst xmlns:a="http://schemas.openxmlformats.org/drawingml/2006/main">
              <a:ext uri="{FF2B5EF4-FFF2-40B4-BE49-F238E27FC236}">
                <a16:creationId xmlns:a16="http://schemas.microsoft.com/office/drawing/2014/main" id="{3C9B1D7C-51B8-40C2-8F30-2092910513A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AegisNow can compare a permitted base case with a defined downside scenario.</a:t>
            </a:r>
          </a:p>
        </p:txBody>
      </p:sp>
      <p:sp>
        <p:nvSpPr>
          <p:cNvPr id="4" name="">
            <a:extLst xmlns:a="http://schemas.openxmlformats.org/drawingml/2006/main">
              <a:ext uri="{FF2B5EF4-FFF2-40B4-BE49-F238E27FC236}">
                <a16:creationId xmlns:a16="http://schemas.microsoft.com/office/drawing/2014/main" id="{8C8AC652-AC61-49CB-B074-45AAE1328DB6}"/>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Account value, USD thousands / policy year</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4a514d399e484128"/>
          </a:graphicData>
        </a:graphic>
      </p:graphicFrame>
      <p:sp>
        <p:nvSpPr>
          <p:cNvPr id="6" name="">
            <a:extLst xmlns:a="http://schemas.openxmlformats.org/drawingml/2006/main">
              <a:ext uri="{FF2B5EF4-FFF2-40B4-BE49-F238E27FC236}">
                <a16:creationId xmlns:a16="http://schemas.microsoft.com/office/drawing/2014/main" id="{6D1EDE45-4DCD-4584-BDF6-25E2CBD7A812}"/>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DC4A495-7F10-4A36-A599-98FF4CEA1EEF}"/>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Same premium</a:t>
            </a:r>
          </a:p>
        </p:txBody>
      </p:sp>
      <p:sp>
        <p:nvSpPr>
          <p:cNvPr id="8" name="">
            <a:extLst xmlns:a="http://schemas.openxmlformats.org/drawingml/2006/main">
              <a:ext uri="{FF2B5EF4-FFF2-40B4-BE49-F238E27FC236}">
                <a16:creationId xmlns:a16="http://schemas.microsoft.com/office/drawing/2014/main" id="{E052EBFB-A025-4C52-BA40-45D8A923DAC9}"/>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Different crediting assumptions</a:t>
            </a:r>
          </a:p>
        </p:txBody>
      </p:sp>
      <p:sp>
        <p:nvSpPr>
          <p:cNvPr id="9" name="">
            <a:extLst xmlns:a="http://schemas.openxmlformats.org/drawingml/2006/main">
              <a:ext uri="{FF2B5EF4-FFF2-40B4-BE49-F238E27FC236}">
                <a16:creationId xmlns:a16="http://schemas.microsoft.com/office/drawing/2014/main" id="{ACC19AE9-D8AD-4821-A85B-54823C3A8466}"/>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The curves show sensitivity, not three guarantees.</a:t>
            </a:r>
          </a:p>
        </p:txBody>
      </p:sp>
      <p:sp>
        <p:nvSpPr>
          <p:cNvPr id="10" name="">
            <a:extLst xmlns:a="http://schemas.openxmlformats.org/drawingml/2006/main">
              <a:ext uri="{FF2B5EF4-FFF2-40B4-BE49-F238E27FC236}">
                <a16:creationId xmlns:a16="http://schemas.microsoft.com/office/drawing/2014/main" id="{90159015-28BC-409D-BEBB-14905D1F4B1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E512ECB5-B01D-42B5-A6A9-DEEB253654B9}"/>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ED0DB4A3-018D-4E1D-B5CD-91F5DAE2F13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14 / 67</a:t>
            </a:r>
          </a:p>
        </p:txBody>
      </p:sp>
    </p:spTree>
    <p:extLst>
      <p:ext uri="{BB962C8B-B14F-4D97-AF65-F5344CB8AC3E}">
        <p14:creationId xmlns:p14="http://schemas.microsoft.com/office/powerpoint/2010/main" val="1147664697"/>
      </p:ext>
    </p:extLst>
  </p:cSld>
</p:sld>
</file>

<file path=ppt/slides/slide1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69d6ffa80944ad7"/>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AF748EB-9D95-4DE3-836A-DC5EBEE0AED5}"/>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A premium interruption changes the path</a:t>
            </a:r>
          </a:p>
        </p:txBody>
      </p:sp>
      <p:sp>
        <p:nvSpPr>
          <p:cNvPr id="3" name="">
            <a:extLst xmlns:a="http://schemas.openxmlformats.org/drawingml/2006/main">
              <a:ext uri="{FF2B5EF4-FFF2-40B4-BE49-F238E27FC236}">
                <a16:creationId xmlns:a16="http://schemas.microsoft.com/office/drawing/2014/main" id="{9651C78D-3797-4CB9-BA1B-32B60D588CF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adviser can compare a funding change before it becomes a servicing problem.</a:t>
            </a:r>
          </a:p>
        </p:txBody>
      </p:sp>
      <p:sp>
        <p:nvSpPr>
          <p:cNvPr id="4" name="">
            <a:extLst xmlns:a="http://schemas.openxmlformats.org/drawingml/2006/main">
              <a:ext uri="{FF2B5EF4-FFF2-40B4-BE49-F238E27FC236}">
                <a16:creationId xmlns:a16="http://schemas.microsoft.com/office/drawing/2014/main" id="{DF5CF6BB-B654-47D7-AE25-AFF8AF2A82E8}"/>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Account value, USD thousands / policy year</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a60fa23ba64342ad"/>
          </a:graphicData>
        </a:graphic>
      </p:graphicFrame>
      <p:sp>
        <p:nvSpPr>
          <p:cNvPr id="6" name="">
            <a:extLst xmlns:a="http://schemas.openxmlformats.org/drawingml/2006/main">
              <a:ext uri="{FF2B5EF4-FFF2-40B4-BE49-F238E27FC236}">
                <a16:creationId xmlns:a16="http://schemas.microsoft.com/office/drawing/2014/main" id="{9060F9DE-70F9-42A1-A2F9-EE26FA41C0F0}"/>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003D2C6-2F79-45ED-94F2-5CEB94B9F499}"/>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Funding matters</a:t>
            </a:r>
          </a:p>
        </p:txBody>
      </p:sp>
      <p:sp>
        <p:nvSpPr>
          <p:cNvPr id="8" name="">
            <a:extLst xmlns:a="http://schemas.openxmlformats.org/drawingml/2006/main">
              <a:ext uri="{FF2B5EF4-FFF2-40B4-BE49-F238E27FC236}">
                <a16:creationId xmlns:a16="http://schemas.microsoft.com/office/drawing/2014/main" id="{B179561F-ADAD-424F-9AA9-4DBD281A5D35}"/>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Premiums stop after year 10</a:t>
            </a:r>
          </a:p>
        </p:txBody>
      </p:sp>
      <p:sp>
        <p:nvSpPr>
          <p:cNvPr id="9" name="">
            <a:extLst xmlns:a="http://schemas.openxmlformats.org/drawingml/2006/main">
              <a:ext uri="{FF2B5EF4-FFF2-40B4-BE49-F238E27FC236}">
                <a16:creationId xmlns:a16="http://schemas.microsoft.com/office/drawing/2014/main" id="{7F826682-E182-4886-A14B-1EDD5309D463}"/>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The lower projected value prompts a review of future funding and coverage conditions.</a:t>
            </a:r>
          </a:p>
        </p:txBody>
      </p:sp>
      <p:sp>
        <p:nvSpPr>
          <p:cNvPr id="10" name="">
            <a:extLst xmlns:a="http://schemas.openxmlformats.org/drawingml/2006/main">
              <a:ext uri="{FF2B5EF4-FFF2-40B4-BE49-F238E27FC236}">
                <a16:creationId xmlns:a16="http://schemas.microsoft.com/office/drawing/2014/main" id="{C7D9403E-2A53-441C-9900-26A6B5E9E28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5451E827-D438-4A40-A8BB-8DDD085F4C2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6B145E95-CDC1-416F-B3BB-C313D96DBB8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15 / 67</a:t>
            </a:r>
          </a:p>
        </p:txBody>
      </p:sp>
    </p:spTree>
    <p:extLst>
      <p:ext uri="{BB962C8B-B14F-4D97-AF65-F5344CB8AC3E}">
        <p14:creationId xmlns:p14="http://schemas.microsoft.com/office/powerpoint/2010/main" val="1304905409"/>
      </p:ext>
    </p:extLst>
  </p:cSld>
</p:sld>
</file>

<file path=ppt/slides/slide16.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85e334ea12e4c15"/>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C057E8-32B7-4F7C-90AA-FB295B4FFF0A}"/>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Universal Life: funding is a decision</a:t>
            </a:r>
          </a:p>
        </p:txBody>
      </p:sp>
      <p:sp>
        <p:nvSpPr>
          <p:cNvPr id="3" name="">
            <a:extLst xmlns:a="http://schemas.openxmlformats.org/drawingml/2006/main">
              <a:ext uri="{FF2B5EF4-FFF2-40B4-BE49-F238E27FC236}">
                <a16:creationId xmlns:a16="http://schemas.microsoft.com/office/drawing/2014/main" id="{FD722046-23EE-4B07-9BCF-CF9486135B91}"/>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Sample UL-01 • Age 40 • $500,000 level death benefit • $6,000 annual premium.</a:t>
            </a:r>
          </a:p>
        </p:txBody>
      </p:sp>
      <p:sp>
        <p:nvSpPr>
          <p:cNvPr id="4" name="">
            <a:extLst xmlns:a="http://schemas.openxmlformats.org/drawingml/2006/main">
              <a:ext uri="{FF2B5EF4-FFF2-40B4-BE49-F238E27FC236}">
                <a16:creationId xmlns:a16="http://schemas.microsoft.com/office/drawing/2014/main" id="{75C73EB4-80A9-4309-BF0D-F451C0F3C2F3}"/>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6B97548-CBBD-4700-B3C2-EBFD25210874}"/>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Transparent assumptions</a:t>
            </a:r>
          </a:p>
        </p:txBody>
      </p:sp>
      <p:sp>
        <p:nvSpPr>
          <p:cNvPr id="6" name="">
            <a:extLst xmlns:a="http://schemas.openxmlformats.org/drawingml/2006/main">
              <a:ext uri="{FF2B5EF4-FFF2-40B4-BE49-F238E27FC236}">
                <a16:creationId xmlns:a16="http://schemas.microsoft.com/office/drawing/2014/main" id="{9EAE4D75-19E7-438E-B468-2C8CC86F8623}"/>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5% premium load; annual charge of $1,200 + $100 × policy year.</a:t>
            </a:r>
          </a:p>
        </p:txBody>
      </p:sp>
      <p:sp>
        <p:nvSpPr>
          <p:cNvPr id="7" name="">
            <a:extLst xmlns:a="http://schemas.openxmlformats.org/drawingml/2006/main">
              <a:ext uri="{FF2B5EF4-FFF2-40B4-BE49-F238E27FC236}">
                <a16:creationId xmlns:a16="http://schemas.microsoft.com/office/drawing/2014/main" id="{6ACC3662-7644-4714-9C59-F889F08CDEF7}"/>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Annual 4% and 2% crediting scenarios; neither is a contractual guarantee.</a:t>
            </a:r>
          </a:p>
        </p:txBody>
      </p:sp>
      <p:sp>
        <p:nvSpPr>
          <p:cNvPr id="8" name="">
            <a:extLst xmlns:a="http://schemas.openxmlformats.org/drawingml/2006/main">
              <a:ext uri="{FF2B5EF4-FFF2-40B4-BE49-F238E27FC236}">
                <a16:creationId xmlns:a16="http://schemas.microsoft.com/office/drawing/2014/main" id="{5689135E-AC4C-472D-9683-B4307EDA138E}"/>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No loans or withdrawals. The demonstration uses annual rather than monthly timing.</a:t>
            </a:r>
          </a:p>
        </p:txBody>
      </p:sp>
      <p:sp>
        <p:nvSpPr>
          <p:cNvPr id="9" name="">
            <a:extLst xmlns:a="http://schemas.openxmlformats.org/drawingml/2006/main">
              <a:ext uri="{FF2B5EF4-FFF2-40B4-BE49-F238E27FC236}">
                <a16:creationId xmlns:a16="http://schemas.microsoft.com/office/drawing/2014/main" id="{F61C9647-28CE-4857-AD1D-49933F8A76D5}"/>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3F54331-4D3A-4450-9671-F7E4B85382CC}"/>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AegisNow report controls</a:t>
            </a:r>
          </a:p>
        </p:txBody>
      </p:sp>
      <p:sp>
        <p:nvSpPr>
          <p:cNvPr id="11" name="">
            <a:extLst xmlns:a="http://schemas.openxmlformats.org/drawingml/2006/main">
              <a:ext uri="{FF2B5EF4-FFF2-40B4-BE49-F238E27FC236}">
                <a16:creationId xmlns:a16="http://schemas.microsoft.com/office/drawing/2014/main" id="{C7E7258A-60F8-464D-8082-9482DF35D0CE}"/>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Show account value separately from net surrender value.</a:t>
            </a:r>
          </a:p>
        </p:txBody>
      </p:sp>
      <p:sp>
        <p:nvSpPr>
          <p:cNvPr id="12" name="">
            <a:extLst xmlns:a="http://schemas.openxmlformats.org/drawingml/2006/main">
              <a:ext uri="{FF2B5EF4-FFF2-40B4-BE49-F238E27FC236}">
                <a16:creationId xmlns:a16="http://schemas.microsoft.com/office/drawing/2014/main" id="{FE981DBA-BE6F-4BE8-A978-3B811753EE1E}"/>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Test premium interruptions against actual charges and lapse rules.</a:t>
            </a:r>
          </a:p>
        </p:txBody>
      </p:sp>
      <p:sp>
        <p:nvSpPr>
          <p:cNvPr id="13" name="">
            <a:extLst xmlns:a="http://schemas.openxmlformats.org/drawingml/2006/main">
              <a:ext uri="{FF2B5EF4-FFF2-40B4-BE49-F238E27FC236}">
                <a16:creationId xmlns:a16="http://schemas.microsoft.com/office/drawing/2014/main" id="{1E72FBE4-4C5C-4773-9257-E9E920DAF2C1}"/>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Add the approved minimum-credit / maximum-charge ledger for a real product.</a:t>
            </a:r>
          </a:p>
        </p:txBody>
      </p:sp>
      <p:sp>
        <p:nvSpPr>
          <p:cNvPr id="14" name="">
            <a:extLst xmlns:a="http://schemas.openxmlformats.org/drawingml/2006/main">
              <a:ext uri="{FF2B5EF4-FFF2-40B4-BE49-F238E27FC236}">
                <a16:creationId xmlns:a16="http://schemas.microsoft.com/office/drawing/2014/main" id="{0052933C-A752-4BB0-9A99-A6F340E4391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15" name="">
            <a:extLst xmlns:a="http://schemas.openxmlformats.org/drawingml/2006/main">
              <a:ext uri="{FF2B5EF4-FFF2-40B4-BE49-F238E27FC236}">
                <a16:creationId xmlns:a16="http://schemas.microsoft.com/office/drawing/2014/main" id="{E1A4972F-3B7E-43D7-BED0-86C1C9C7486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E308574-F5AE-4121-AC95-DB682F1996C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16 / 67</a:t>
            </a:r>
          </a:p>
        </p:txBody>
      </p:sp>
    </p:spTree>
    <p:extLst>
      <p:ext uri="{BB962C8B-B14F-4D97-AF65-F5344CB8AC3E}">
        <p14:creationId xmlns:p14="http://schemas.microsoft.com/office/powerpoint/2010/main" val="2015301730"/>
      </p:ext>
    </p:extLst>
  </p:cSld>
</p:sld>
</file>

<file path=ppt/slides/slide17.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3cc8ec2dd544c76"/>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AD43704-C4BE-4AA9-B9AF-13504C09E48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Universal Life • sample funding report</a:t>
            </a:r>
          </a:p>
        </p:txBody>
      </p:sp>
      <p:sp>
        <p:nvSpPr>
          <p:cNvPr id="3" name="">
            <a:extLst xmlns:a="http://schemas.openxmlformats.org/drawingml/2006/main">
              <a:ext uri="{FF2B5EF4-FFF2-40B4-BE49-F238E27FC236}">
                <a16:creationId xmlns:a16="http://schemas.microsoft.com/office/drawing/2014/main" id="{B1FE9AC2-7DDD-4AEC-AA72-76EF1D7D7A3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UL-01 • Values in USD • Surrender charge: max(0, $5,000 − $500 × policy year).</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952500"/>
                <a:gridCol w="2381250"/>
                <a:gridCol w="2524125"/>
                <a:gridCol w="2524125"/>
                <a:gridCol w="2476500"/>
              </a:tblGrid>
              <a:tr h="515938">
                <a:tc>
                  <a:txBody>
                    <a:bodyPr>
                      <a:noAutofit/>
                    </a:bodyPr>
                    <a:lstStyle/>
                    <a:p>
                      <a:r>
                        <a:rPr sz="1650" b="1">
                          <a:solidFill>
                            <a:srgbClr val="FFFFFF"/>
                          </a:solidFill>
                          <a:latin typeface="Liberation Sans"/>
                          <a:ea typeface="Liberation Sans"/>
                          <a:cs typeface="Liberation Sans"/>
                        </a:rPr>
                        <a:t>Year</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Premium</a:t>
                      </a:r>
                    </a:p>
                    <a:p>
                      <a:r>
                        <a:rPr sz="1650" b="1">
                          <a:solidFill>
                            <a:srgbClr val="FFFFFF"/>
                          </a:solidFill>
                          <a:latin typeface="Liberation Sans"/>
                          <a:ea typeface="Liberation Sans"/>
                          <a:cs typeface="Liberation Sans"/>
                        </a:rPr>
                        <a:t>paid to date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Account</a:t>
                      </a:r>
                    </a:p>
                    <a:p>
                      <a:r>
                        <a:rPr sz="1650" b="1">
                          <a:solidFill>
                            <a:srgbClr val="FFFFFF"/>
                          </a:solidFill>
                          <a:latin typeface="Liberation Sans"/>
                          <a:ea typeface="Liberation Sans"/>
                          <a:cs typeface="Liberation Sans"/>
                        </a:rPr>
                        <a:t>4% scenario</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Account</a:t>
                      </a:r>
                    </a:p>
                    <a:p>
                      <a:r>
                        <a:rPr sz="1650" b="1">
                          <a:solidFill>
                            <a:srgbClr val="FFFFFF"/>
                          </a:solidFill>
                          <a:latin typeface="Liberation Sans"/>
                          <a:ea typeface="Liberation Sans"/>
                          <a:cs typeface="Liberation Sans"/>
                        </a:rPr>
                        <a:t>2% scenario</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Surrender</a:t>
                      </a:r>
                    </a:p>
                    <a:p>
                      <a:r>
                        <a:rPr sz="1650" b="1">
                          <a:solidFill>
                            <a:srgbClr val="FFFFFF"/>
                          </a:solidFill>
                          <a:latin typeface="Liberation Sans"/>
                          <a:ea typeface="Liberation Sans"/>
                          <a:cs typeface="Liberation Sans"/>
                        </a:rPr>
                        <a:t>4% scenario</a:t>
                      </a:r>
                    </a:p>
                  </a:txBody>
                  <a:tcPr marL="133350" marR="133350" marT="76200" marB="76200" anchor="ctr">
                    <a:solidFill>
                      <a:srgbClr val="143A31"/>
                    </a:solidFill>
                  </a:tcPr>
                </a:tc>
              </a:tr>
              <a:tr h="515938">
                <a:tc>
                  <a:txBody>
                    <a:bodyPr>
                      <a:noAutofit/>
                    </a:bodyPr>
                    <a:lstStyle/>
                    <a:p>
                      <a:r>
                        <a:rPr sz="1650" b="1">
                          <a:solidFill>
                            <a:srgbClr val="143A31"/>
                          </a:solidFill>
                          <a:latin typeface="Liberation Sans"/>
                          <a:ea typeface="Liberation Sans"/>
                          <a:cs typeface="Liberation Sans"/>
                        </a:rPr>
                        <a:t>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4,576</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4,488</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76</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5</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30,000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23,703</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22,315</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21,203</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10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49,724</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44,299</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49,724</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20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120,000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110,841</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87,130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110,841</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30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180,000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188,824</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128,172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188,824</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2D37F809-74AB-44B4-B429-FE5BE688071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6" name="">
            <a:extLst xmlns:a="http://schemas.openxmlformats.org/drawingml/2006/main">
              <a:ext uri="{FF2B5EF4-FFF2-40B4-BE49-F238E27FC236}">
                <a16:creationId xmlns:a16="http://schemas.microsoft.com/office/drawing/2014/main" id="{B61B1338-8DA6-4DF2-89D9-34CA16E4750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E459C9D2-1D6F-4428-B7C3-EAAE61E8ED3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17 / 67</a:t>
            </a:r>
          </a:p>
        </p:txBody>
      </p:sp>
    </p:spTree>
    <p:extLst>
      <p:ext uri="{BB962C8B-B14F-4D97-AF65-F5344CB8AC3E}">
        <p14:creationId xmlns:p14="http://schemas.microsoft.com/office/powerpoint/2010/main" val="2029576930"/>
      </p:ext>
    </p:extLst>
  </p:cSld>
</p:sld>
</file>

<file path=ppt/slides/slide18.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46668d89ce84c52"/>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CD77ACF-132A-4745-A8AB-E5F8A223297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Variable Universal Life: expose the risk</a:t>
            </a:r>
          </a:p>
        </p:txBody>
      </p:sp>
      <p:sp>
        <p:nvSpPr>
          <p:cNvPr id="3" name="">
            <a:extLst xmlns:a="http://schemas.openxmlformats.org/drawingml/2006/main">
              <a:ext uri="{FF2B5EF4-FFF2-40B4-BE49-F238E27FC236}">
                <a16:creationId xmlns:a16="http://schemas.microsoft.com/office/drawing/2014/main" id="{9C1BCAA1-D993-4070-B38D-77556C42731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Sample VUL-01 • Age 40 • $500,000 level death benefit • $6,000 annual premium.</a:t>
            </a:r>
          </a:p>
        </p:txBody>
      </p:sp>
      <p:sp>
        <p:nvSpPr>
          <p:cNvPr id="4" name="">
            <a:extLst xmlns:a="http://schemas.openxmlformats.org/drawingml/2006/main">
              <a:ext uri="{FF2B5EF4-FFF2-40B4-BE49-F238E27FC236}">
                <a16:creationId xmlns:a16="http://schemas.microsoft.com/office/drawing/2014/main" id="{BA7E7B50-1D6A-4636-ADA2-54E98D1425A9}"/>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BB10D96-EB3F-4966-A9B8-527260F01612}"/>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Investment choice</a:t>
            </a:r>
          </a:p>
        </p:txBody>
      </p:sp>
      <p:sp>
        <p:nvSpPr>
          <p:cNvPr id="6" name="">
            <a:extLst xmlns:a="http://schemas.openxmlformats.org/drawingml/2006/main">
              <a:ext uri="{FF2B5EF4-FFF2-40B4-BE49-F238E27FC236}">
                <a16:creationId xmlns:a16="http://schemas.microsoft.com/office/drawing/2014/main" id="{70203376-9545-4AA6-817E-3EFBA3934E20}"/>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Model subaccount allocations, rebalancing and investment returns using product-specific assumptions.</a:t>
            </a:r>
          </a:p>
        </p:txBody>
      </p:sp>
      <p:sp>
        <p:nvSpPr>
          <p:cNvPr id="7" name="">
            <a:extLst xmlns:a="http://schemas.openxmlformats.org/drawingml/2006/main">
              <a:ext uri="{FF2B5EF4-FFF2-40B4-BE49-F238E27FC236}">
                <a16:creationId xmlns:a16="http://schemas.microsoft.com/office/drawing/2014/main" id="{23AE1A93-8C0E-43B1-A896-72D7992ABE3E}"/>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56EFD12-55C6-45F8-8277-CA09D55E4C0A}"/>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All charges visible</a:t>
            </a:r>
          </a:p>
        </p:txBody>
      </p:sp>
      <p:sp>
        <p:nvSpPr>
          <p:cNvPr id="9" name="">
            <a:extLst xmlns:a="http://schemas.openxmlformats.org/drawingml/2006/main">
              <a:ext uri="{FF2B5EF4-FFF2-40B4-BE49-F238E27FC236}">
                <a16:creationId xmlns:a16="http://schemas.microsoft.com/office/drawing/2014/main" id="{2BAD9909-1C41-48D5-9AFE-71D26F486A02}"/>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This example deducts a 5% premium load, annual policy charges and a 1% annual investment fee.</a:t>
            </a:r>
          </a:p>
        </p:txBody>
      </p:sp>
      <p:sp>
        <p:nvSpPr>
          <p:cNvPr id="10" name="">
            <a:extLst xmlns:a="http://schemas.openxmlformats.org/drawingml/2006/main">
              <a:ext uri="{FF2B5EF4-FFF2-40B4-BE49-F238E27FC236}">
                <a16:creationId xmlns:a16="http://schemas.microsoft.com/office/drawing/2014/main" id="{D7BC6DFC-66C2-4525-B5FB-D16A9AD0F44E}"/>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008D4FD8-A8A2-44FE-80E5-4946C89F70EB}"/>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Human review</a:t>
            </a:r>
          </a:p>
        </p:txBody>
      </p:sp>
      <p:sp>
        <p:nvSpPr>
          <p:cNvPr id="12" name="">
            <a:extLst xmlns:a="http://schemas.openxmlformats.org/drawingml/2006/main">
              <a:ext uri="{FF2B5EF4-FFF2-40B4-BE49-F238E27FC236}">
                <a16:creationId xmlns:a16="http://schemas.microsoft.com/office/drawing/2014/main" id="{D3B9FF59-A47B-43BE-B89D-24EDD80F2642}"/>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Show loss scenarios, lapse exposure and prospectus context. AI explains approved results; it does not promise returns.</a:t>
            </a:r>
          </a:p>
        </p:txBody>
      </p:sp>
      <p:sp>
        <p:nvSpPr>
          <p:cNvPr id="13" name="">
            <a:extLst xmlns:a="http://schemas.openxmlformats.org/drawingml/2006/main">
              <a:ext uri="{FF2B5EF4-FFF2-40B4-BE49-F238E27FC236}">
                <a16:creationId xmlns:a16="http://schemas.microsoft.com/office/drawing/2014/main" id="{83A0F164-59E0-4BAE-9885-66AABADA396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14" name="">
            <a:extLst xmlns:a="http://schemas.openxmlformats.org/drawingml/2006/main">
              <a:ext uri="{FF2B5EF4-FFF2-40B4-BE49-F238E27FC236}">
                <a16:creationId xmlns:a16="http://schemas.microsoft.com/office/drawing/2014/main" id="{C654A56D-9398-4662-BFA1-61562C2D1C8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A32D3313-9960-4D10-AF9D-F6D9CAECE62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18 / 67</a:t>
            </a:r>
          </a:p>
        </p:txBody>
      </p:sp>
    </p:spTree>
    <p:extLst>
      <p:ext uri="{BB962C8B-B14F-4D97-AF65-F5344CB8AC3E}">
        <p14:creationId xmlns:p14="http://schemas.microsoft.com/office/powerpoint/2010/main" val="6736129"/>
      </p:ext>
    </p:extLst>
  </p:cSld>
</p:sld>
</file>

<file path=ppt/slides/slide19.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84344df8c654466"/>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306CFD1-B52B-43B4-82F3-A348866E83AB}"/>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Variable UL • sample investment report</a:t>
            </a:r>
          </a:p>
        </p:txBody>
      </p:sp>
      <p:sp>
        <p:nvSpPr>
          <p:cNvPr id="3" name="">
            <a:extLst xmlns:a="http://schemas.openxmlformats.org/drawingml/2006/main">
              <a:ext uri="{FF2B5EF4-FFF2-40B4-BE49-F238E27FC236}">
                <a16:creationId xmlns:a16="http://schemas.microsoft.com/office/drawing/2014/main" id="{DF0A77B5-9C3D-40B0-9A85-025F3FF5842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VUL-01 • USD account values after modeled charges • 0%, 4% and 8% are gross return assumptions.</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952500"/>
                <a:gridCol w="2381250"/>
                <a:gridCol w="2524125"/>
                <a:gridCol w="2524125"/>
                <a:gridCol w="2476500"/>
              </a:tblGrid>
              <a:tr h="515938">
                <a:tc>
                  <a:txBody>
                    <a:bodyPr>
                      <a:noAutofit/>
                    </a:bodyPr>
                    <a:lstStyle/>
                    <a:p>
                      <a:r>
                        <a:rPr sz="1650" b="1">
                          <a:solidFill>
                            <a:srgbClr val="FFFFFF"/>
                          </a:solidFill>
                          <a:latin typeface="Liberation Sans"/>
                          <a:ea typeface="Liberation Sans"/>
                          <a:cs typeface="Liberation Sans"/>
                        </a:rPr>
                        <a:t>Year</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Premium</a:t>
                      </a:r>
                    </a:p>
                    <a:p>
                      <a:r>
                        <a:rPr sz="1650" b="1">
                          <a:solidFill>
                            <a:srgbClr val="FFFFFF"/>
                          </a:solidFill>
                          <a:latin typeface="Liberation Sans"/>
                          <a:ea typeface="Liberation Sans"/>
                          <a:cs typeface="Liberation Sans"/>
                        </a:rPr>
                        <a:t>paid to date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0% gross</a:t>
                      </a:r>
                    </a:p>
                    <a:p>
                      <a:r>
                        <a:rPr sz="1650" b="1">
                          <a:solidFill>
                            <a:srgbClr val="FFFFFF"/>
                          </a:solidFill>
                          <a:latin typeface="Liberation Sans"/>
                          <a:ea typeface="Liberation Sans"/>
                          <a:cs typeface="Liberation Sans"/>
                        </a:rPr>
                        <a:t>scenario</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4% gross</a:t>
                      </a:r>
                    </a:p>
                    <a:p>
                      <a:r>
                        <a:rPr sz="1650" b="1">
                          <a:solidFill>
                            <a:srgbClr val="FFFFFF"/>
                          </a:solidFill>
                          <a:latin typeface="Liberation Sans"/>
                          <a:ea typeface="Liberation Sans"/>
                          <a:cs typeface="Liberation Sans"/>
                        </a:rPr>
                        <a:t>scenario</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8% gross</a:t>
                      </a:r>
                    </a:p>
                    <a:p>
                      <a:r>
                        <a:rPr sz="1650" b="1">
                          <a:solidFill>
                            <a:srgbClr val="FFFFFF"/>
                          </a:solidFill>
                          <a:latin typeface="Liberation Sans"/>
                          <a:ea typeface="Liberation Sans"/>
                          <a:cs typeface="Liberation Sans"/>
                        </a:rPr>
                        <a:t>scenario</a:t>
                      </a:r>
                    </a:p>
                  </a:txBody>
                  <a:tcPr marL="133350" marR="133350" marT="76200" marB="76200" anchor="ctr">
                    <a:solidFill>
                      <a:srgbClr val="143A31"/>
                    </a:solidFill>
                  </a:tcPr>
                </a:tc>
              </a:tr>
              <a:tr h="515938">
                <a:tc>
                  <a:txBody>
                    <a:bodyPr>
                      <a:noAutofit/>
                    </a:bodyPr>
                    <a:lstStyle/>
                    <a:p>
                      <a:r>
                        <a:rPr sz="1650" b="1">
                          <a:solidFill>
                            <a:srgbClr val="143A31"/>
                          </a:solidFill>
                          <a:latin typeface="Liberation Sans"/>
                          <a:ea typeface="Liberation Sans"/>
                          <a:cs typeface="Liberation Sans"/>
                        </a:rPr>
                        <a:t>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4,059</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4,221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4,384</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5</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30,000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18,913</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21,333</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24,024</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10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34,473</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43,286</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54,523</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20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120,000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56,184</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89,451</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146,261</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30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180,000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66,352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139,471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310,663</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1C5507CD-7FC9-4336-9AB8-844BFC7A6845}"/>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6" name="">
            <a:extLst xmlns:a="http://schemas.openxmlformats.org/drawingml/2006/main">
              <a:ext uri="{FF2B5EF4-FFF2-40B4-BE49-F238E27FC236}">
                <a16:creationId xmlns:a16="http://schemas.microsoft.com/office/drawing/2014/main" id="{B8578AF0-CAD8-4A1D-85D0-EE5D98B0BF9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0E3C7B66-4CFF-4520-AB05-AA83498D363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19 / 67</a:t>
            </a:r>
          </a:p>
        </p:txBody>
      </p:sp>
    </p:spTree>
    <p:extLst>
      <p:ext uri="{BB962C8B-B14F-4D97-AF65-F5344CB8AC3E}">
        <p14:creationId xmlns:p14="http://schemas.microsoft.com/office/powerpoint/2010/main" val="340378585"/>
      </p:ext>
    </p:extLst>
  </p:cSld>
</p:sld>
</file>

<file path=ppt/slides/slide20.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118c317672d4017"/>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55E51F0-E839-47A8-A836-E4D1DBB1C2F4}"/>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Indexed UL crediting mechanics</a:t>
            </a:r>
          </a:p>
        </p:txBody>
      </p:sp>
      <p:sp>
        <p:nvSpPr>
          <p:cNvPr id="3" name="">
            <a:extLst xmlns:a="http://schemas.openxmlformats.org/drawingml/2006/main">
              <a:ext uri="{FF2B5EF4-FFF2-40B4-BE49-F238E27FC236}">
                <a16:creationId xmlns:a16="http://schemas.microsoft.com/office/drawing/2014/main" id="{ED063304-5B87-44C0-A885-81220778F5D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 cap and participation rate translate an index movement into a policy credit.</a:t>
            </a:r>
          </a:p>
        </p:txBody>
      </p:sp>
      <p:sp>
        <p:nvSpPr>
          <p:cNvPr id="4" name="">
            <a:extLst xmlns:a="http://schemas.openxmlformats.org/drawingml/2006/main">
              <a:ext uri="{FF2B5EF4-FFF2-40B4-BE49-F238E27FC236}">
                <a16:creationId xmlns:a16="http://schemas.microsoft.com/office/drawing/2014/main" id="{4760307D-324B-4E22-BA66-236F0144D861}"/>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One-year return or credit, percentage</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9a8dc988bccc41c9"/>
          </a:graphicData>
        </a:graphic>
      </p:graphicFrame>
      <p:sp>
        <p:nvSpPr>
          <p:cNvPr id="6" name="">
            <a:extLst xmlns:a="http://schemas.openxmlformats.org/drawingml/2006/main">
              <a:ext uri="{FF2B5EF4-FFF2-40B4-BE49-F238E27FC236}">
                <a16:creationId xmlns:a16="http://schemas.microsoft.com/office/drawing/2014/main" id="{A5683DE6-709B-4538-978A-93C287069235}"/>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1FC8258-BCCA-4A94-9F20-EF2D23DE1728}"/>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8% cap</a:t>
            </a:r>
          </a:p>
        </p:txBody>
      </p:sp>
      <p:sp>
        <p:nvSpPr>
          <p:cNvPr id="8" name="">
            <a:extLst xmlns:a="http://schemas.openxmlformats.org/drawingml/2006/main">
              <a:ext uri="{FF2B5EF4-FFF2-40B4-BE49-F238E27FC236}">
                <a16:creationId xmlns:a16="http://schemas.microsoft.com/office/drawing/2014/main" id="{D303924C-E79F-4013-AF60-EC6656AA81B8}"/>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100% participation / 0% floor</a:t>
            </a:r>
          </a:p>
        </p:txBody>
      </p:sp>
      <p:sp>
        <p:nvSpPr>
          <p:cNvPr id="9" name="">
            <a:extLst xmlns:a="http://schemas.openxmlformats.org/drawingml/2006/main">
              <a:ext uri="{FF2B5EF4-FFF2-40B4-BE49-F238E27FC236}">
                <a16:creationId xmlns:a16="http://schemas.microsoft.com/office/drawing/2014/main" id="{6A686C32-71F1-4B77-90A3-2E7AC52CB09D}"/>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Charges can still reduce policy value when the credited rate is zero.</a:t>
            </a:r>
          </a:p>
        </p:txBody>
      </p:sp>
      <p:sp>
        <p:nvSpPr>
          <p:cNvPr id="10" name="">
            <a:extLst xmlns:a="http://schemas.openxmlformats.org/drawingml/2006/main">
              <a:ext uri="{FF2B5EF4-FFF2-40B4-BE49-F238E27FC236}">
                <a16:creationId xmlns:a16="http://schemas.microsoft.com/office/drawing/2014/main" id="{3E0EC14F-E4C1-4D3B-848C-F5684A230435}"/>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B50537A1-A175-4ECC-B5DE-63C71B61F92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1020D128-60F7-4D57-A366-89D5A0862BC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20 / 67</a:t>
            </a:r>
          </a:p>
        </p:txBody>
      </p:sp>
    </p:spTree>
    <p:extLst>
      <p:ext uri="{BB962C8B-B14F-4D97-AF65-F5344CB8AC3E}">
        <p14:creationId xmlns:p14="http://schemas.microsoft.com/office/powerpoint/2010/main" val="1191962021"/>
      </p:ext>
    </p:extLst>
  </p:cSld>
</p:sld>
</file>

<file path=ppt/slides/slide21.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1ae9da5291a4744"/>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2596755-A7E4-4DC5-937D-701ACA2F0BF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Indexed UL illustration controls</a:t>
            </a:r>
          </a:p>
        </p:txBody>
      </p:sp>
      <p:sp>
        <p:nvSpPr>
          <p:cNvPr id="3" name="">
            <a:extLst xmlns:a="http://schemas.openxmlformats.org/drawingml/2006/main">
              <a:ext uri="{FF2B5EF4-FFF2-40B4-BE49-F238E27FC236}">
                <a16:creationId xmlns:a16="http://schemas.microsoft.com/office/drawing/2014/main" id="{026DE332-2F9E-44E6-B09B-44F06DA30F0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An indexed-credit example and a permitted illustrated scale serve different purposes.</a:t>
            </a:r>
          </a:p>
        </p:txBody>
      </p:sp>
      <p:sp>
        <p:nvSpPr>
          <p:cNvPr id="4" name="">
            <a:extLst xmlns:a="http://schemas.openxmlformats.org/drawingml/2006/main">
              <a:ext uri="{FF2B5EF4-FFF2-40B4-BE49-F238E27FC236}">
                <a16:creationId xmlns:a16="http://schemas.microsoft.com/office/drawing/2014/main" id="{B5760DEA-DF09-49EB-9A47-4032B689C5A6}"/>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88E208B-1DD4-48F8-BF67-A7855009CB72}"/>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Scale validation</a:t>
            </a:r>
          </a:p>
        </p:txBody>
      </p:sp>
      <p:sp>
        <p:nvSpPr>
          <p:cNvPr id="6" name="">
            <a:extLst xmlns:a="http://schemas.openxmlformats.org/drawingml/2006/main">
              <a:ext uri="{FF2B5EF4-FFF2-40B4-BE49-F238E27FC236}">
                <a16:creationId xmlns:a16="http://schemas.microsoft.com/office/drawing/2014/main" id="{4DDDF910-885A-42DD-ADDF-861BA4A4797E}"/>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Apply the relevant AG 49-A provisions to indexed life illustrations, including rate constraints and alternate-scale requirements.</a:t>
            </a:r>
          </a:p>
        </p:txBody>
      </p:sp>
      <p:sp>
        <p:nvSpPr>
          <p:cNvPr id="7" name="">
            <a:extLst xmlns:a="http://schemas.openxmlformats.org/drawingml/2006/main">
              <a:ext uri="{FF2B5EF4-FFF2-40B4-BE49-F238E27FC236}">
                <a16:creationId xmlns:a16="http://schemas.microsoft.com/office/drawing/2014/main" id="{5F1A757A-7280-4A53-B1A8-75C74C95D2FE}"/>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61405198-D9E7-4C05-9765-6F6DD2DBE042}"/>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Loan presentation</a:t>
            </a:r>
          </a:p>
        </p:txBody>
      </p:sp>
      <p:sp>
        <p:nvSpPr>
          <p:cNvPr id="9" name="">
            <a:extLst xmlns:a="http://schemas.openxmlformats.org/drawingml/2006/main">
              <a:ext uri="{FF2B5EF4-FFF2-40B4-BE49-F238E27FC236}">
                <a16:creationId xmlns:a16="http://schemas.microsoft.com/office/drawing/2014/main" id="{0EA41AB2-05F5-4311-B494-86D89788A9A3}"/>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Keep policy-loan assumptions within the applicable constraints and make borrowing effects understandable.</a:t>
            </a:r>
          </a:p>
        </p:txBody>
      </p:sp>
      <p:sp>
        <p:nvSpPr>
          <p:cNvPr id="10" name="">
            <a:extLst xmlns:a="http://schemas.openxmlformats.org/drawingml/2006/main">
              <a:ext uri="{FF2B5EF4-FFF2-40B4-BE49-F238E27FC236}">
                <a16:creationId xmlns:a16="http://schemas.microsoft.com/office/drawing/2014/main" id="{B7404D6B-DA60-4A26-BB0E-4D7F7FE387E9}"/>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446ECD5-D664-4112-8E91-75C7B4339C19}"/>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Actuarial release</a:t>
            </a:r>
          </a:p>
        </p:txBody>
      </p:sp>
      <p:sp>
        <p:nvSpPr>
          <p:cNvPr id="12" name="">
            <a:extLst xmlns:a="http://schemas.openxmlformats.org/drawingml/2006/main">
              <a:ext uri="{FF2B5EF4-FFF2-40B4-BE49-F238E27FC236}">
                <a16:creationId xmlns:a16="http://schemas.microsoft.com/office/drawing/2014/main" id="{95A33787-88A6-4088-98F9-24C3FFAA8BC7}"/>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Route the product and scale to the insurer’s illustration actuary and compliance owner before distributor release.</a:t>
            </a:r>
          </a:p>
        </p:txBody>
      </p:sp>
      <p:sp>
        <p:nvSpPr>
          <p:cNvPr id="13" name="">
            <a:extLst xmlns:a="http://schemas.openxmlformats.org/drawingml/2006/main">
              <a:ext uri="{FF2B5EF4-FFF2-40B4-BE49-F238E27FC236}">
                <a16:creationId xmlns:a16="http://schemas.microsoft.com/office/drawing/2014/main" id="{1AFE8AB9-CBC8-4009-BAA9-6574E2CE4BE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US applicability depends on policy scope, issue date and state requirements. No blanket compliance claim.</a:t>
            </a:r>
          </a:p>
        </p:txBody>
      </p:sp>
      <p:sp>
        <p:nvSpPr>
          <p:cNvPr id="14" name="">
            <a:extLst xmlns:a="http://schemas.openxmlformats.org/drawingml/2006/main">
              <a:ext uri="{FF2B5EF4-FFF2-40B4-BE49-F238E27FC236}">
                <a16:creationId xmlns:a16="http://schemas.microsoft.com/office/drawing/2014/main" id="{728407AB-0190-48A1-8FCC-679DD029EA1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DE95AC08-D381-4ED5-91AD-6B7DAB73E95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21 / 67</a:t>
            </a:r>
          </a:p>
        </p:txBody>
      </p:sp>
    </p:spTree>
    <p:extLst>
      <p:ext uri="{BB962C8B-B14F-4D97-AF65-F5344CB8AC3E}">
        <p14:creationId xmlns:p14="http://schemas.microsoft.com/office/powerpoint/2010/main" val="110154155"/>
      </p:ext>
    </p:extLst>
  </p:cSld>
</p:sld>
</file>

<file path=ppt/slides/slide2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50e3af29f864e3d"/>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5370465-9181-43C2-9D1D-4F2D1A7B47E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Indexed UL: connect credits to the ledger</a:t>
            </a:r>
          </a:p>
        </p:txBody>
      </p:sp>
      <p:sp>
        <p:nvSpPr>
          <p:cNvPr id="3" name="">
            <a:extLst xmlns:a="http://schemas.openxmlformats.org/drawingml/2006/main">
              <a:ext uri="{FF2B5EF4-FFF2-40B4-BE49-F238E27FC236}">
                <a16:creationId xmlns:a16="http://schemas.microsoft.com/office/drawing/2014/main" id="{E836B913-D98B-4B1D-B37A-280FA96E117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Sample IUL-01 • An in-force account starts at $50,000; annual premium is $6,000.</a:t>
            </a:r>
          </a:p>
        </p:txBody>
      </p:sp>
      <p:sp>
        <p:nvSpPr>
          <p:cNvPr id="4" name="">
            <a:extLst xmlns:a="http://schemas.openxmlformats.org/drawingml/2006/main">
              <a:ext uri="{FF2B5EF4-FFF2-40B4-BE49-F238E27FC236}">
                <a16:creationId xmlns:a16="http://schemas.microsoft.com/office/drawing/2014/main" id="{F8A7B7B5-3CDE-4CBF-86FC-95A43BF39991}"/>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2695BFE-18F0-4264-AA67-F5E3B4DA972F}"/>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Segment assumptions</a:t>
            </a:r>
          </a:p>
        </p:txBody>
      </p:sp>
      <p:sp>
        <p:nvSpPr>
          <p:cNvPr id="6" name="">
            <a:extLst xmlns:a="http://schemas.openxmlformats.org/drawingml/2006/main">
              <a:ext uri="{FF2B5EF4-FFF2-40B4-BE49-F238E27FC236}">
                <a16:creationId xmlns:a16="http://schemas.microsoft.com/office/drawing/2014/main" id="{D494F31C-64D6-4837-9822-A63AE4D9B045}"/>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One-year point-to-point index method, excluding dividends.</a:t>
            </a:r>
          </a:p>
        </p:txBody>
      </p:sp>
      <p:sp>
        <p:nvSpPr>
          <p:cNvPr id="7" name="">
            <a:extLst xmlns:a="http://schemas.openxmlformats.org/drawingml/2006/main">
              <a:ext uri="{FF2B5EF4-FFF2-40B4-BE49-F238E27FC236}">
                <a16:creationId xmlns:a16="http://schemas.microsoft.com/office/drawing/2014/main" id="{484C894B-090B-407F-B328-80744B3CCCE9}"/>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80% participation, 10% cap, 0% floor; held fixed for this teaching scenario.</a:t>
            </a:r>
          </a:p>
        </p:txBody>
      </p:sp>
      <p:sp>
        <p:nvSpPr>
          <p:cNvPr id="8" name="">
            <a:extLst xmlns:a="http://schemas.openxmlformats.org/drawingml/2006/main">
              <a:ext uri="{FF2B5EF4-FFF2-40B4-BE49-F238E27FC236}">
                <a16:creationId xmlns:a16="http://schemas.microsoft.com/office/drawing/2014/main" id="{38FE6A0E-43C0-43F2-A127-82C8F897561A}"/>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Net premium $5,700; annual charges rise from $1,700 to $2,100.</a:t>
            </a:r>
          </a:p>
        </p:txBody>
      </p:sp>
      <p:sp>
        <p:nvSpPr>
          <p:cNvPr id="9" name="">
            <a:extLst xmlns:a="http://schemas.openxmlformats.org/drawingml/2006/main">
              <a:ext uri="{FF2B5EF4-FFF2-40B4-BE49-F238E27FC236}">
                <a16:creationId xmlns:a16="http://schemas.microsoft.com/office/drawing/2014/main" id="{7028E8E3-AC8B-44D2-9AE1-0A2B2B3E981F}"/>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462EA81-E482-4BE5-92DA-5DDDD6F5238B}"/>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Report interpretation</a:t>
            </a:r>
          </a:p>
        </p:txBody>
      </p:sp>
      <p:sp>
        <p:nvSpPr>
          <p:cNvPr id="11" name="">
            <a:extLst xmlns:a="http://schemas.openxmlformats.org/drawingml/2006/main">
              <a:ext uri="{FF2B5EF4-FFF2-40B4-BE49-F238E27FC236}">
                <a16:creationId xmlns:a16="http://schemas.microsoft.com/office/drawing/2014/main" id="{2F726DAC-805F-4199-9260-F486D6AB76AA}"/>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The index return and credited rate are different fields.</a:t>
            </a:r>
          </a:p>
        </p:txBody>
      </p:sp>
      <p:sp>
        <p:nvSpPr>
          <p:cNvPr id="12" name="">
            <a:extLst xmlns:a="http://schemas.openxmlformats.org/drawingml/2006/main">
              <a:ext uri="{FF2B5EF4-FFF2-40B4-BE49-F238E27FC236}">
                <a16:creationId xmlns:a16="http://schemas.microsoft.com/office/drawing/2014/main" id="{DD78AA9F-F8E5-4BE7-BD65-125BACF4CA75}"/>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A 0% interest floor does not protect the account from policy charges.</a:t>
            </a:r>
          </a:p>
        </p:txBody>
      </p:sp>
      <p:sp>
        <p:nvSpPr>
          <p:cNvPr id="13" name="">
            <a:extLst xmlns:a="http://schemas.openxmlformats.org/drawingml/2006/main">
              <a:ext uri="{FF2B5EF4-FFF2-40B4-BE49-F238E27FC236}">
                <a16:creationId xmlns:a16="http://schemas.microsoft.com/office/drawing/2014/main" id="{78B3431A-3557-47C4-AE6A-1448B274E613}"/>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Production illustrations use approved scales and applicable AG 49-A controls.</a:t>
            </a:r>
          </a:p>
        </p:txBody>
      </p:sp>
      <p:sp>
        <p:nvSpPr>
          <p:cNvPr id="14" name="">
            <a:extLst xmlns:a="http://schemas.openxmlformats.org/drawingml/2006/main">
              <a:ext uri="{FF2B5EF4-FFF2-40B4-BE49-F238E27FC236}">
                <a16:creationId xmlns:a16="http://schemas.microsoft.com/office/drawing/2014/main" id="{8C9BE14A-087A-44B8-BA0D-85B2C219DBC5}"/>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15" name="">
            <a:extLst xmlns:a="http://schemas.openxmlformats.org/drawingml/2006/main">
              <a:ext uri="{FF2B5EF4-FFF2-40B4-BE49-F238E27FC236}">
                <a16:creationId xmlns:a16="http://schemas.microsoft.com/office/drawing/2014/main" id="{940D17AB-E665-4E37-8B0F-7BB8F4B3EC6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FF32409-0900-4CA4-A058-2DAD63DB6612}"/>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22 / 67</a:t>
            </a:r>
          </a:p>
        </p:txBody>
      </p:sp>
    </p:spTree>
    <p:extLst>
      <p:ext uri="{BB962C8B-B14F-4D97-AF65-F5344CB8AC3E}">
        <p14:creationId xmlns:p14="http://schemas.microsoft.com/office/powerpoint/2010/main" val="133981580"/>
      </p:ext>
    </p:extLst>
  </p:cSld>
</p:sld>
</file>

<file path=ppt/slides/slide23.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28dea8322764903"/>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2ADF6CA-BFFD-41C6-ABCC-18E064AAA5A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Indexed UL • sample segment report</a:t>
            </a:r>
          </a:p>
        </p:txBody>
      </p:sp>
      <p:sp>
        <p:nvSpPr>
          <p:cNvPr id="3" name="">
            <a:extLst xmlns:a="http://schemas.openxmlformats.org/drawingml/2006/main">
              <a:ext uri="{FF2B5EF4-FFF2-40B4-BE49-F238E27FC236}">
                <a16:creationId xmlns:a16="http://schemas.microsoft.com/office/drawing/2014/main" id="{3077BC59-E18A-41E8-9601-71D373A1FC31}"/>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IUL-01 • Values USD • Hypothetical index sequence; not a market forecast or authorised sales scale.</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952500"/>
                <a:gridCol w="2381250"/>
                <a:gridCol w="2381250"/>
                <a:gridCol w="2476500"/>
                <a:gridCol w="2667000"/>
              </a:tblGrid>
              <a:tr h="515938">
                <a:tc>
                  <a:txBody>
                    <a:bodyPr>
                      <a:noAutofit/>
                    </a:bodyPr>
                    <a:lstStyle/>
                    <a:p>
                      <a:r>
                        <a:rPr sz="1650" b="1">
                          <a:solidFill>
                            <a:srgbClr val="FFFFFF"/>
                          </a:solidFill>
                          <a:latin typeface="Liberation Sans"/>
                          <a:ea typeface="Liberation Sans"/>
                          <a:cs typeface="Liberation Sans"/>
                        </a:rPr>
                        <a:t>Year</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Index</a:t>
                      </a:r>
                    </a:p>
                    <a:p>
                      <a:r>
                        <a:rPr sz="1650" b="1">
                          <a:solidFill>
                            <a:srgbClr val="FFFFFF"/>
                          </a:solidFill>
                          <a:latin typeface="Liberation Sans"/>
                          <a:ea typeface="Liberation Sans"/>
                          <a:cs typeface="Liberation Sans"/>
                        </a:rPr>
                        <a:t>return</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Credited</a:t>
                      </a:r>
                    </a:p>
                    <a:p>
                      <a:r>
                        <a:rPr sz="1650" b="1">
                          <a:solidFill>
                            <a:srgbClr val="FFFFFF"/>
                          </a:solidFill>
                          <a:latin typeface="Liberation Sans"/>
                          <a:ea typeface="Liberation Sans"/>
                          <a:cs typeface="Liberation Sans"/>
                        </a:rPr>
                        <a:t>rate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Policy</a:t>
                      </a:r>
                    </a:p>
                    <a:p>
                      <a:r>
                        <a:rPr sz="1650" b="1">
                          <a:solidFill>
                            <a:srgbClr val="FFFFFF"/>
                          </a:solidFill>
                          <a:latin typeface="Liberation Sans"/>
                          <a:ea typeface="Liberation Sans"/>
                          <a:cs typeface="Liberation Sans"/>
                        </a:rPr>
                        <a:t>charges</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Closing</a:t>
                      </a:r>
                    </a:p>
                    <a:p>
                      <a:r>
                        <a:rPr sz="1650" b="1">
                          <a:solidFill>
                            <a:srgbClr val="FFFFFF"/>
                          </a:solidFill>
                          <a:latin typeface="Liberation Sans"/>
                          <a:ea typeface="Liberation Sans"/>
                          <a:cs typeface="Liberation Sans"/>
                        </a:rPr>
                        <a:t>account</a:t>
                      </a:r>
                    </a:p>
                  </a:txBody>
                  <a:tcPr marL="133350" marR="133350" marT="76200" marB="76200" anchor="ctr">
                    <a:solidFill>
                      <a:srgbClr val="143A31"/>
                    </a:solidFill>
                  </a:tcPr>
                </a:tc>
              </a:tr>
              <a:tr h="515938">
                <a:tc>
                  <a:txBody>
                    <a:bodyPr>
                      <a:noAutofit/>
                    </a:bodyPr>
                    <a:lstStyle/>
                    <a:p>
                      <a:r>
                        <a:rPr sz="1650" b="1">
                          <a:solidFill>
                            <a:srgbClr val="143A31"/>
                          </a:solidFill>
                          <a:latin typeface="Liberation Sans"/>
                          <a:ea typeface="Liberation Sans"/>
                          <a:cs typeface="Liberation Sans"/>
                        </a:rPr>
                        <a:t>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1,700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54,000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8%</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6.4%</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1,800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61,606</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3</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20%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1,900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71,946</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4</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75,646</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5</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4.8%</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2,100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83,050</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4D2A766C-7EC9-4188-9A9C-47108E710F5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6" name="">
            <a:extLst xmlns:a="http://schemas.openxmlformats.org/drawingml/2006/main">
              <a:ext uri="{FF2B5EF4-FFF2-40B4-BE49-F238E27FC236}">
                <a16:creationId xmlns:a16="http://schemas.microsoft.com/office/drawing/2014/main" id="{31EA003E-1103-447F-B350-29EC13BD23F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EC4052F0-F784-4811-967E-005C05ABB85E}"/>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23 / 67</a:t>
            </a:r>
          </a:p>
        </p:txBody>
      </p:sp>
    </p:spTree>
    <p:extLst>
      <p:ext uri="{BB962C8B-B14F-4D97-AF65-F5344CB8AC3E}">
        <p14:creationId xmlns:p14="http://schemas.microsoft.com/office/powerpoint/2010/main" val="482587451"/>
      </p:ext>
    </p:extLst>
  </p:cSld>
</p:sld>
</file>

<file path=ppt/slides/slide24.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6f18ccd99d3d49d6"/>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89C942-DD47-4392-AFB1-FE82A0F8B53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Loans, withdrawals and benefit changes</a:t>
            </a:r>
          </a:p>
        </p:txBody>
      </p:sp>
      <p:sp>
        <p:nvSpPr>
          <p:cNvPr id="3" name="">
            <a:extLst xmlns:a="http://schemas.openxmlformats.org/drawingml/2006/main">
              <a:ext uri="{FF2B5EF4-FFF2-40B4-BE49-F238E27FC236}">
                <a16:creationId xmlns:a16="http://schemas.microsoft.com/office/drawing/2014/main" id="{8BB78131-969D-4491-B944-8BAB289D421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AegisNow can connect a customer request to a complete policy impact review.</a:t>
            </a:r>
          </a:p>
        </p:txBody>
      </p:sp>
      <p:sp>
        <p:nvSpPr>
          <p:cNvPr id="4" name="">
            <a:extLst xmlns:a="http://schemas.openxmlformats.org/drawingml/2006/main">
              <a:ext uri="{FF2B5EF4-FFF2-40B4-BE49-F238E27FC236}">
                <a16:creationId xmlns:a16="http://schemas.microsoft.com/office/drawing/2014/main" id="{6896505D-31B1-4EA9-AD8B-531B4AF09CF4}"/>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6FDE28C-2D6A-4484-8026-C05EEE222BE3}"/>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607404B-2A89-47AF-A5C6-78B5F810F945}"/>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Capture the request</a:t>
            </a:r>
          </a:p>
        </p:txBody>
      </p:sp>
      <p:sp>
        <p:nvSpPr>
          <p:cNvPr id="7" name="">
            <a:extLst xmlns:a="http://schemas.openxmlformats.org/drawingml/2006/main">
              <a:ext uri="{FF2B5EF4-FFF2-40B4-BE49-F238E27FC236}">
                <a16:creationId xmlns:a16="http://schemas.microsoft.com/office/drawing/2014/main" id="{D3B925E5-F4BD-4B8D-99FE-11221B4C705E}"/>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Amount, timing and intended purpose, including any ongoing withdrawals.</a:t>
            </a:r>
          </a:p>
        </p:txBody>
      </p:sp>
      <p:sp>
        <p:nvSpPr>
          <p:cNvPr id="8" name="">
            <a:extLst xmlns:a="http://schemas.openxmlformats.org/drawingml/2006/main">
              <a:ext uri="{FF2B5EF4-FFF2-40B4-BE49-F238E27FC236}">
                <a16:creationId xmlns:a16="http://schemas.microsoft.com/office/drawing/2014/main" id="{2F6FA5D6-B97A-4EF5-A83C-04EF50CBE5EB}"/>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0F849EE-D3E6-4516-BD1D-F867A76278DB}"/>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31EB3EB4-280E-4044-A43E-3B8A9455DFF4}"/>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Run the contract</a:t>
            </a:r>
          </a:p>
        </p:txBody>
      </p:sp>
      <p:sp>
        <p:nvSpPr>
          <p:cNvPr id="11" name="">
            <a:extLst xmlns:a="http://schemas.openxmlformats.org/drawingml/2006/main">
              <a:ext uri="{FF2B5EF4-FFF2-40B4-BE49-F238E27FC236}">
                <a16:creationId xmlns:a16="http://schemas.microsoft.com/office/drawing/2014/main" id="{E999C1F6-9561-4C40-8CF4-8D1242D811A8}"/>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Apply loan interest, charge rules and the effect on values and death benefit.</a:t>
            </a:r>
          </a:p>
        </p:txBody>
      </p:sp>
      <p:sp>
        <p:nvSpPr>
          <p:cNvPr id="12" name="">
            <a:extLst xmlns:a="http://schemas.openxmlformats.org/drawingml/2006/main">
              <a:ext uri="{FF2B5EF4-FFF2-40B4-BE49-F238E27FC236}">
                <a16:creationId xmlns:a16="http://schemas.microsoft.com/office/drawing/2014/main" id="{F9308308-28FB-4758-8969-F8F98A17BF24}"/>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2999A07-E9E1-4743-83C2-F8033CA8D91B}"/>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8547965F-3CD1-4807-A9E9-8F5EFA07CF75}"/>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Review the stress case</a:t>
            </a:r>
          </a:p>
        </p:txBody>
      </p:sp>
      <p:sp>
        <p:nvSpPr>
          <p:cNvPr id="15" name="">
            <a:extLst xmlns:a="http://schemas.openxmlformats.org/drawingml/2006/main">
              <a:ext uri="{FF2B5EF4-FFF2-40B4-BE49-F238E27FC236}">
                <a16:creationId xmlns:a16="http://schemas.microsoft.com/office/drawing/2014/main" id="{DF95A2B7-7A69-4140-B2D2-AE8F34EF8D4F}"/>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Assess lower credits, further withdrawals and continuation of coverage.</a:t>
            </a:r>
          </a:p>
        </p:txBody>
      </p:sp>
      <p:sp>
        <p:nvSpPr>
          <p:cNvPr id="16" name="">
            <a:extLst xmlns:a="http://schemas.openxmlformats.org/drawingml/2006/main">
              <a:ext uri="{FF2B5EF4-FFF2-40B4-BE49-F238E27FC236}">
                <a16:creationId xmlns:a16="http://schemas.microsoft.com/office/drawing/2014/main" id="{33D64D8A-80D5-4131-8E73-2ABB1C5DA58A}"/>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B35EA203-6F3E-48DA-AF55-FA465F968808}"/>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852C68ED-82C8-4F28-AE6E-B2ED491142FE}"/>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Explain the outcome</a:t>
            </a:r>
          </a:p>
        </p:txBody>
      </p:sp>
      <p:sp>
        <p:nvSpPr>
          <p:cNvPr id="19" name="">
            <a:extLst xmlns:a="http://schemas.openxmlformats.org/drawingml/2006/main">
              <a:ext uri="{FF2B5EF4-FFF2-40B4-BE49-F238E27FC236}">
                <a16:creationId xmlns:a16="http://schemas.microsoft.com/office/drawing/2014/main" id="{B1505290-7C57-4704-A14F-39BE235BBB8D}"/>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Show the updated ledger and route tax or suitability questions to the right professional.</a:t>
            </a:r>
          </a:p>
        </p:txBody>
      </p:sp>
      <p:sp>
        <p:nvSpPr>
          <p:cNvPr id="23" name="">
            <a:extLst xmlns:a="http://schemas.openxmlformats.org/drawingml/2006/main">
              <a:ext uri="{FF2B5EF4-FFF2-40B4-BE49-F238E27FC236}">
                <a16:creationId xmlns:a16="http://schemas.microsoft.com/office/drawing/2014/main" id="{7CCBB549-0D25-4D65-81DF-5959728FC767}"/>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The calculation includes outstanding debt and surrender terms. Tax treatment requires case-specific review.</a:t>
            </a:r>
          </a:p>
        </p:txBody>
      </p:sp>
      <p:sp>
        <p:nvSpPr>
          <p:cNvPr id="24" name="">
            <a:extLst xmlns:a="http://schemas.openxmlformats.org/drawingml/2006/main">
              <a:ext uri="{FF2B5EF4-FFF2-40B4-BE49-F238E27FC236}">
                <a16:creationId xmlns:a16="http://schemas.microsoft.com/office/drawing/2014/main" id="{2E796312-934E-49BC-978C-ED52840CB4B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25" name="">
            <a:extLst xmlns:a="http://schemas.openxmlformats.org/drawingml/2006/main">
              <a:ext uri="{FF2B5EF4-FFF2-40B4-BE49-F238E27FC236}">
                <a16:creationId xmlns:a16="http://schemas.microsoft.com/office/drawing/2014/main" id="{BD53FFA1-F74B-4260-8813-681F11F8DEB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655A8F44-5F2B-40E2-9A2B-6ADA2541839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24 / 67</a:t>
            </a:r>
          </a:p>
        </p:txBody>
      </p:sp>
    </p:spTree>
    <p:extLst>
      <p:ext uri="{BB962C8B-B14F-4D97-AF65-F5344CB8AC3E}">
        <p14:creationId xmlns:p14="http://schemas.microsoft.com/office/powerpoint/2010/main" val="634409085"/>
      </p:ext>
    </p:extLst>
  </p:cSld>
</p:sld>
</file>

<file path=ppt/slides/slide2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8d7b9357f0a4cdb"/>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2018B91-C756-4BE6-9882-F96BE6CCE41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In-force re-illustration</a:t>
            </a:r>
          </a:p>
        </p:txBody>
      </p:sp>
      <p:sp>
        <p:nvSpPr>
          <p:cNvPr id="3" name="">
            <a:extLst xmlns:a="http://schemas.openxmlformats.org/drawingml/2006/main">
              <a:ext uri="{FF2B5EF4-FFF2-40B4-BE49-F238E27FC236}">
                <a16:creationId xmlns:a16="http://schemas.microsoft.com/office/drawing/2014/main" id="{D1F14CFF-929C-4988-A17C-E5F17DCAB50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Servicing starts with the policy that exists today.</a:t>
            </a:r>
          </a:p>
        </p:txBody>
      </p:sp>
      <p:sp>
        <p:nvSpPr>
          <p:cNvPr id="4" name="">
            <a:extLst xmlns:a="http://schemas.openxmlformats.org/drawingml/2006/main">
              <a:ext uri="{FF2B5EF4-FFF2-40B4-BE49-F238E27FC236}">
                <a16:creationId xmlns:a16="http://schemas.microsoft.com/office/drawing/2014/main" id="{D25F1CE2-A02F-4CDD-BEF5-5DD20B20373F}"/>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9B3FC237-F0FB-4FF4-AC63-BEA53BCD5D4F}"/>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Actual position</a:t>
            </a:r>
          </a:p>
        </p:txBody>
      </p:sp>
      <p:sp>
        <p:nvSpPr>
          <p:cNvPr id="6" name="">
            <a:extLst xmlns:a="http://schemas.openxmlformats.org/drawingml/2006/main">
              <a:ext uri="{FF2B5EF4-FFF2-40B4-BE49-F238E27FC236}">
                <a16:creationId xmlns:a16="http://schemas.microsoft.com/office/drawing/2014/main" id="{47921AE3-39C8-45DD-8247-F239F9886CC4}"/>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Reconciled account and surrender values</a:t>
            </a:r>
          </a:p>
        </p:txBody>
      </p:sp>
      <p:sp>
        <p:nvSpPr>
          <p:cNvPr id="7" name="">
            <a:extLst xmlns:a="http://schemas.openxmlformats.org/drawingml/2006/main">
              <a:ext uri="{FF2B5EF4-FFF2-40B4-BE49-F238E27FC236}">
                <a16:creationId xmlns:a16="http://schemas.microsoft.com/office/drawing/2014/main" id="{31AFA04E-24A0-4628-AE76-2A38A553F294}"/>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Loan principal, accrued interest and premium history</a:t>
            </a:r>
          </a:p>
        </p:txBody>
      </p:sp>
      <p:sp>
        <p:nvSpPr>
          <p:cNvPr id="8" name="">
            <a:extLst xmlns:a="http://schemas.openxmlformats.org/drawingml/2006/main">
              <a:ext uri="{FF2B5EF4-FFF2-40B4-BE49-F238E27FC236}">
                <a16:creationId xmlns:a16="http://schemas.microsoft.com/office/drawing/2014/main" id="{48234E9C-756D-47B0-A87A-47C54E707881}"/>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Rider status, benefit elections and current charges</a:t>
            </a:r>
          </a:p>
        </p:txBody>
      </p:sp>
      <p:sp>
        <p:nvSpPr>
          <p:cNvPr id="9" name="">
            <a:extLst xmlns:a="http://schemas.openxmlformats.org/drawingml/2006/main">
              <a:ext uri="{FF2B5EF4-FFF2-40B4-BE49-F238E27FC236}">
                <a16:creationId xmlns:a16="http://schemas.microsoft.com/office/drawing/2014/main" id="{EFA6A48B-BE8C-43FF-A83D-74C0AF2E4611}"/>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58CF9ED-4C25-4F31-A4B8-7E42C3AE41EA}"/>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Forward-looking comparison</a:t>
            </a:r>
          </a:p>
        </p:txBody>
      </p:sp>
      <p:sp>
        <p:nvSpPr>
          <p:cNvPr id="11" name="">
            <a:extLst xmlns:a="http://schemas.openxmlformats.org/drawingml/2006/main">
              <a:ext uri="{FF2B5EF4-FFF2-40B4-BE49-F238E27FC236}">
                <a16:creationId xmlns:a16="http://schemas.microsoft.com/office/drawing/2014/main" id="{A51745D0-C1C2-402E-B5A7-78FFD6894A5F}"/>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Current continuation and revised premium plans</a:t>
            </a:r>
          </a:p>
        </p:txBody>
      </p:sp>
      <p:sp>
        <p:nvSpPr>
          <p:cNvPr id="12" name="">
            <a:extLst xmlns:a="http://schemas.openxmlformats.org/drawingml/2006/main">
              <a:ext uri="{FF2B5EF4-FFF2-40B4-BE49-F238E27FC236}">
                <a16:creationId xmlns:a16="http://schemas.microsoft.com/office/drawing/2014/main" id="{B462CFE9-2FD7-49FF-AC3C-CFCF6AF1F850}"/>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Permitted alternative assumptions and stress cases</a:t>
            </a:r>
          </a:p>
        </p:txBody>
      </p:sp>
      <p:sp>
        <p:nvSpPr>
          <p:cNvPr id="13" name="">
            <a:extLst xmlns:a="http://schemas.openxmlformats.org/drawingml/2006/main">
              <a:ext uri="{FF2B5EF4-FFF2-40B4-BE49-F238E27FC236}">
                <a16:creationId xmlns:a16="http://schemas.microsoft.com/office/drawing/2014/main" id="{F257D217-ABEF-4931-B060-6A080A07A1FA}"/>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A retained explanation of changes since the last illustration</a:t>
            </a:r>
          </a:p>
        </p:txBody>
      </p:sp>
      <p:sp>
        <p:nvSpPr>
          <p:cNvPr id="14" name="">
            <a:extLst xmlns:a="http://schemas.openxmlformats.org/drawingml/2006/main">
              <a:ext uri="{FF2B5EF4-FFF2-40B4-BE49-F238E27FC236}">
                <a16:creationId xmlns:a16="http://schemas.microsoft.com/office/drawing/2014/main" id="{7E7D64F7-4D08-4B66-9624-2453A09783C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AegisNow design: trace the opening balance to policy administration before projecting future values.</a:t>
            </a:r>
          </a:p>
        </p:txBody>
      </p:sp>
      <p:sp>
        <p:nvSpPr>
          <p:cNvPr id="15" name="">
            <a:extLst xmlns:a="http://schemas.openxmlformats.org/drawingml/2006/main">
              <a:ext uri="{FF2B5EF4-FFF2-40B4-BE49-F238E27FC236}">
                <a16:creationId xmlns:a16="http://schemas.microsoft.com/office/drawing/2014/main" id="{700F309F-FD62-43FD-B59B-129E93E1B7D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1F03374-2ACC-4BFE-A631-494A8E5ABA2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25 / 67</a:t>
            </a:r>
          </a:p>
        </p:txBody>
      </p:sp>
    </p:spTree>
    <p:extLst>
      <p:ext uri="{BB962C8B-B14F-4D97-AF65-F5344CB8AC3E}">
        <p14:creationId xmlns:p14="http://schemas.microsoft.com/office/powerpoint/2010/main" val="1612179633"/>
      </p:ext>
    </p:extLst>
  </p:cSld>
</p:sld>
</file>

<file path=ppt/slides/slide26.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bbc10b7ef4a4a33"/>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2566D44-7084-4563-9976-800C05687804}"/>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The conditions behind a guarantee</a:t>
            </a:r>
          </a:p>
        </p:txBody>
      </p:sp>
      <p:sp>
        <p:nvSpPr>
          <p:cNvPr id="3" name="">
            <a:extLst xmlns:a="http://schemas.openxmlformats.org/drawingml/2006/main">
              <a:ext uri="{FF2B5EF4-FFF2-40B4-BE49-F238E27FC236}">
                <a16:creationId xmlns:a16="http://schemas.microsoft.com/office/drawing/2014/main" id="{E7206265-191D-4388-BE76-57ED35A3744A}"/>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AegisNow can place the qualifying conditions beside each promised benefit.</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476500"/>
                <a:gridCol w="4191000"/>
                <a:gridCol w="4191000"/>
              </a:tblGrid>
              <a:tr h="619125">
                <a:tc>
                  <a:txBody>
                    <a:bodyPr>
                      <a:noAutofit/>
                    </a:bodyPr>
                    <a:lstStyle/>
                    <a:p>
                      <a:r>
                        <a:rPr sz="1650" b="1">
                          <a:solidFill>
                            <a:srgbClr val="FFFFFF"/>
                          </a:solidFill>
                          <a:latin typeface="Liberation Sans"/>
                          <a:ea typeface="Liberation Sans"/>
                          <a:cs typeface="Liberation Sans"/>
                        </a:rPr>
                        <a:t>Benefit or feature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Condition to evaluate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Customer-facing explanation</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No-lapse protection</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Premium timing and test balance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Which actions could end protection</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Death-benefit guarantee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Coverage, exclusions and policy status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What the contract promises</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Rider benefit</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Eligibility, election and charge status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What the rider adds and costs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Guaranteed policy values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Contractual basis and payment pattern</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Which columns remain guaranteed</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B3869623-D524-40E0-AF87-BFFDF122B65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Configuration uses carrier-approved definitions. A label alone does not establish a guarantee.</a:t>
            </a:r>
          </a:p>
        </p:txBody>
      </p:sp>
      <p:sp>
        <p:nvSpPr>
          <p:cNvPr id="6" name="">
            <a:extLst xmlns:a="http://schemas.openxmlformats.org/drawingml/2006/main">
              <a:ext uri="{FF2B5EF4-FFF2-40B4-BE49-F238E27FC236}">
                <a16:creationId xmlns:a16="http://schemas.microsoft.com/office/drawing/2014/main" id="{C2AEDFDD-C68D-4D05-A0E2-5ED7B3221790}"/>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391C71EE-ECA5-4540-BBAF-5C562926C22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26 / 67</a:t>
            </a:r>
          </a:p>
        </p:txBody>
      </p:sp>
    </p:spTree>
    <p:extLst>
      <p:ext uri="{BB962C8B-B14F-4D97-AF65-F5344CB8AC3E}">
        <p14:creationId xmlns:p14="http://schemas.microsoft.com/office/powerpoint/2010/main" val="1146869250"/>
      </p:ext>
    </p:extLst>
  </p:cSld>
</p:sld>
</file>

<file path=ppt/slides/slide27.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767ce03d32648c5"/>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A222133-1B5F-4D22-B408-B78F03FC970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Disability and care: different promises</a:t>
            </a:r>
          </a:p>
        </p:txBody>
      </p:sp>
      <p:sp>
        <p:nvSpPr>
          <p:cNvPr id="3" name="">
            <a:extLst xmlns:a="http://schemas.openxmlformats.org/drawingml/2006/main">
              <a:ext uri="{FF2B5EF4-FFF2-40B4-BE49-F238E27FC236}">
                <a16:creationId xmlns:a16="http://schemas.microsoft.com/office/drawing/2014/main" id="{34717C63-0B96-4A32-B04A-3C109794618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Two protection products require different eligibility, payment and reporting rules.</a:t>
            </a:r>
          </a:p>
        </p:txBody>
      </p:sp>
      <p:sp>
        <p:nvSpPr>
          <p:cNvPr id="4" name="">
            <a:extLst xmlns:a="http://schemas.openxmlformats.org/drawingml/2006/main">
              <a:ext uri="{FF2B5EF4-FFF2-40B4-BE49-F238E27FC236}">
                <a16:creationId xmlns:a16="http://schemas.microsoft.com/office/drawing/2014/main" id="{5249BD7C-E9CB-4E45-B1C9-8F231B8019DA}"/>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E8C990F-B35F-4647-9A81-DB71EEA27096}"/>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7F4ED"/>
                </a:solidFill>
                <a:latin typeface="Liberation Sans"/>
                <a:ea typeface="Liberation Sans"/>
                <a:cs typeface="Liberation Sans"/>
              </a:defRPr>
            </a:pPr>
            <a:r>
              <a:rPr sz="2325" b="1">
                <a:solidFill>
                  <a:srgbClr val="F7F4ED"/>
                </a:solidFill>
                <a:latin typeface="Liberation Sans"/>
                <a:ea typeface="Liberation Sans"/>
                <a:cs typeface="Liberation Sans"/>
              </a:rPr>
              <a:t>Disability income</a:t>
            </a:r>
          </a:p>
        </p:txBody>
      </p:sp>
      <p:sp>
        <p:nvSpPr>
          <p:cNvPr id="6" name="">
            <a:extLst xmlns:a="http://schemas.openxmlformats.org/drawingml/2006/main">
              <a:ext uri="{FF2B5EF4-FFF2-40B4-BE49-F238E27FC236}">
                <a16:creationId xmlns:a16="http://schemas.microsoft.com/office/drawing/2014/main" id="{1C22DBFE-0320-458C-9881-0A77D6AAE52A}"/>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Replaces eligible lost earnings</a:t>
            </a:r>
          </a:p>
        </p:txBody>
      </p:sp>
      <p:sp>
        <p:nvSpPr>
          <p:cNvPr id="7" name="">
            <a:extLst xmlns:a="http://schemas.openxmlformats.org/drawingml/2006/main">
              <a:ext uri="{FF2B5EF4-FFF2-40B4-BE49-F238E27FC236}">
                <a16:creationId xmlns:a16="http://schemas.microsoft.com/office/drawing/2014/main" id="{8BDCC8BE-768F-4BDC-8DDE-B2CE1730E7CC}"/>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Waiting period and occupation definition</a:t>
            </a:r>
          </a:p>
        </p:txBody>
      </p:sp>
      <p:sp>
        <p:nvSpPr>
          <p:cNvPr id="8" name="">
            <a:extLst xmlns:a="http://schemas.openxmlformats.org/drawingml/2006/main">
              <a:ext uri="{FF2B5EF4-FFF2-40B4-BE49-F238E27FC236}">
                <a16:creationId xmlns:a16="http://schemas.microsoft.com/office/drawing/2014/main" id="{9B705172-0109-4E77-9346-167346211AF3}"/>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Benefit amount, duration and offsets</a:t>
            </a:r>
          </a:p>
        </p:txBody>
      </p:sp>
      <p:sp>
        <p:nvSpPr>
          <p:cNvPr id="9" name="">
            <a:extLst xmlns:a="http://schemas.openxmlformats.org/drawingml/2006/main">
              <a:ext uri="{FF2B5EF4-FFF2-40B4-BE49-F238E27FC236}">
                <a16:creationId xmlns:a16="http://schemas.microsoft.com/office/drawing/2014/main" id="{EEF0A2A1-D23E-4F10-BC16-D384189B7464}"/>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4767554-AF16-4FDC-AB7E-9EDD6ED1BFB7}"/>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7F4ED"/>
                </a:solidFill>
                <a:latin typeface="Liberation Sans"/>
                <a:ea typeface="Liberation Sans"/>
                <a:cs typeface="Liberation Sans"/>
              </a:defRPr>
            </a:pPr>
            <a:r>
              <a:rPr sz="2325" b="1">
                <a:solidFill>
                  <a:srgbClr val="F7F4ED"/>
                </a:solidFill>
                <a:latin typeface="Liberation Sans"/>
                <a:ea typeface="Liberation Sans"/>
                <a:cs typeface="Liberation Sans"/>
              </a:rPr>
              <a:t>Long-term care</a:t>
            </a:r>
          </a:p>
        </p:txBody>
      </p:sp>
      <p:sp>
        <p:nvSpPr>
          <p:cNvPr id="11" name="">
            <a:extLst xmlns:a="http://schemas.openxmlformats.org/drawingml/2006/main">
              <a:ext uri="{FF2B5EF4-FFF2-40B4-BE49-F238E27FC236}">
                <a16:creationId xmlns:a16="http://schemas.microsoft.com/office/drawing/2014/main" id="{47F3A7ED-01DA-4F3B-A4BB-7CE60779CFC0}"/>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Funds eligible care under the policy</a:t>
            </a:r>
          </a:p>
        </p:txBody>
      </p:sp>
      <p:sp>
        <p:nvSpPr>
          <p:cNvPr id="12" name="">
            <a:extLst xmlns:a="http://schemas.openxmlformats.org/drawingml/2006/main">
              <a:ext uri="{FF2B5EF4-FFF2-40B4-BE49-F238E27FC236}">
                <a16:creationId xmlns:a16="http://schemas.microsoft.com/office/drawing/2014/main" id="{08A6A588-1BBF-41F2-B754-00BBC328BEC3}"/>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Care eligibility and elimination period</a:t>
            </a:r>
          </a:p>
        </p:txBody>
      </p:sp>
      <p:sp>
        <p:nvSpPr>
          <p:cNvPr id="13" name="">
            <a:extLst xmlns:a="http://schemas.openxmlformats.org/drawingml/2006/main">
              <a:ext uri="{FF2B5EF4-FFF2-40B4-BE49-F238E27FC236}">
                <a16:creationId xmlns:a16="http://schemas.microsoft.com/office/drawing/2014/main" id="{7B4CC759-F1DA-4E28-B867-3DB5C2A2CD99}"/>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Monthly limit and remaining benefit pool</a:t>
            </a:r>
          </a:p>
        </p:txBody>
      </p:sp>
      <p:sp>
        <p:nvSpPr>
          <p:cNvPr id="14" name="">
            <a:extLst xmlns:a="http://schemas.openxmlformats.org/drawingml/2006/main">
              <a:ext uri="{FF2B5EF4-FFF2-40B4-BE49-F238E27FC236}">
                <a16:creationId xmlns:a16="http://schemas.microsoft.com/office/drawing/2014/main" id="{4822214F-7B09-47A5-B013-37197FA6971F}"/>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306852F-5062-43C9-8D1E-92CC536FF876}"/>
              </a:ext>
            </a:extLst>
          </p:cNvPr>
          <p:cNvSpPr>
            <a:spLocks xmlns:a="http://schemas.openxmlformats.org/drawingml/2006/main" noGrp="1"/>
          </p:cNvSpPr>
          <p:nvPr/>
        </p:nvSpPr>
        <p:spPr>
          <a:xfrm xmlns:a="http://schemas.openxmlformats.org/drawingml/2006/main">
            <a:off x="647700" y="5810250"/>
            <a:ext cx="10810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D1B37E"/>
                </a:solidFill>
                <a:latin typeface="Liberation Sans"/>
                <a:ea typeface="Liberation Sans"/>
                <a:cs typeface="Liberation Sans"/>
              </a:defRPr>
            </a:pPr>
            <a:r>
              <a:rPr sz="1875" b="1">
                <a:solidFill>
                  <a:srgbClr val="D1B37E"/>
                </a:solidFill>
                <a:latin typeface="Liberation Sans"/>
                <a:ea typeface="Liberation Sans"/>
                <a:cs typeface="Liberation Sans"/>
              </a:rPr>
              <a:t>AegisNow connects benefit calculations, contract terms and customer needs.</a:t>
            </a:r>
          </a:p>
        </p:txBody>
      </p:sp>
      <p:sp>
        <p:nvSpPr>
          <p:cNvPr id="16" name="">
            <a:extLst xmlns:a="http://schemas.openxmlformats.org/drawingml/2006/main">
              <a:ext uri="{FF2B5EF4-FFF2-40B4-BE49-F238E27FC236}">
                <a16:creationId xmlns:a16="http://schemas.microsoft.com/office/drawing/2014/main" id="{39AD830E-CA45-4F18-9479-8B6F9E621E7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Capability design: carrier product rules and approvals determine production output.</a:t>
            </a:r>
          </a:p>
        </p:txBody>
      </p:sp>
      <p:sp>
        <p:nvSpPr>
          <p:cNvPr id="17" name="">
            <a:extLst xmlns:a="http://schemas.openxmlformats.org/drawingml/2006/main">
              <a:ext uri="{FF2B5EF4-FFF2-40B4-BE49-F238E27FC236}">
                <a16:creationId xmlns:a16="http://schemas.microsoft.com/office/drawing/2014/main" id="{E18C0E6D-17EF-489B-A161-474DC274707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64654A78-3DA7-4282-9E7B-02AA9A9B94A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27 / 67</a:t>
            </a:r>
          </a:p>
        </p:txBody>
      </p:sp>
    </p:spTree>
    <p:extLst>
      <p:ext uri="{BB962C8B-B14F-4D97-AF65-F5344CB8AC3E}">
        <p14:creationId xmlns:p14="http://schemas.microsoft.com/office/powerpoint/2010/main" val="1626696840"/>
      </p:ext>
    </p:extLst>
  </p:cSld>
</p:sld>
</file>

<file path=ppt/slides/slide28.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08538bc9a0443b8"/>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8626F9E-A86F-4559-BD1A-F5A91A956BA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Disability insurance: income continuity</a:t>
            </a:r>
          </a:p>
        </p:txBody>
      </p:sp>
      <p:sp>
        <p:nvSpPr>
          <p:cNvPr id="3" name="">
            <a:extLst xmlns:a="http://schemas.openxmlformats.org/drawingml/2006/main">
              <a:ext uri="{FF2B5EF4-FFF2-40B4-BE49-F238E27FC236}">
                <a16:creationId xmlns:a16="http://schemas.microsoft.com/office/drawing/2014/main" id="{90EACF32-0BBA-4820-8615-2D12EA3A610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DI-01 • Age 40 • $10,000 monthly earnings • $6,000 monthly benefit.</a:t>
            </a:r>
          </a:p>
        </p:txBody>
      </p:sp>
      <p:sp>
        <p:nvSpPr>
          <p:cNvPr id="4" name="">
            <a:extLst xmlns:a="http://schemas.openxmlformats.org/drawingml/2006/main">
              <a:ext uri="{FF2B5EF4-FFF2-40B4-BE49-F238E27FC236}">
                <a16:creationId xmlns:a16="http://schemas.microsoft.com/office/drawing/2014/main" id="{5F8398FA-3B79-48C2-8AD9-1F05D05F8071}"/>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D2145CF-188D-4574-9B4C-65BC3A420597}"/>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Illustration assumptions</a:t>
            </a:r>
          </a:p>
        </p:txBody>
      </p:sp>
      <p:sp>
        <p:nvSpPr>
          <p:cNvPr id="6" name="">
            <a:extLst xmlns:a="http://schemas.openxmlformats.org/drawingml/2006/main">
              <a:ext uri="{FF2B5EF4-FFF2-40B4-BE49-F238E27FC236}">
                <a16:creationId xmlns:a16="http://schemas.microsoft.com/office/drawing/2014/main" id="{79A3E252-B448-4D92-AD6D-6891BE79371D}"/>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Continuous qualifying total disability for 12 months.</a:t>
            </a:r>
          </a:p>
        </p:txBody>
      </p:sp>
      <p:sp>
        <p:nvSpPr>
          <p:cNvPr id="7" name="">
            <a:extLst xmlns:a="http://schemas.openxmlformats.org/drawingml/2006/main">
              <a:ext uri="{FF2B5EF4-FFF2-40B4-BE49-F238E27FC236}">
                <a16:creationId xmlns:a16="http://schemas.microsoft.com/office/drawing/2014/main" id="{7AA7C818-F89B-49C5-A022-FAD1952359F2}"/>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90-day waiting period modeled as three 30-day months; no offsets.</a:t>
            </a:r>
          </a:p>
        </p:txBody>
      </p:sp>
      <p:sp>
        <p:nvSpPr>
          <p:cNvPr id="8" name="">
            <a:extLst xmlns:a="http://schemas.openxmlformats.org/drawingml/2006/main">
              <a:ext uri="{FF2B5EF4-FFF2-40B4-BE49-F238E27FC236}">
                <a16:creationId xmlns:a16="http://schemas.microsoft.com/office/drawing/2014/main" id="{BCCE6FE8-AFD4-43CF-BC70-032F268C5FDA}"/>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Month-end benefits start in month 4, with no payment delay.</a:t>
            </a:r>
          </a:p>
        </p:txBody>
      </p:sp>
      <p:sp>
        <p:nvSpPr>
          <p:cNvPr id="9" name="">
            <a:extLst xmlns:a="http://schemas.openxmlformats.org/drawingml/2006/main">
              <a:ext uri="{FF2B5EF4-FFF2-40B4-BE49-F238E27FC236}">
                <a16:creationId xmlns:a16="http://schemas.microsoft.com/office/drawing/2014/main" id="{13FED2BF-6434-4BC3-AE99-9CF4A28E7152}"/>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D5DC3E4-93DA-4017-BFC9-19097FC6B6A7}"/>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Terms that shape the result</a:t>
            </a:r>
          </a:p>
        </p:txBody>
      </p:sp>
      <p:sp>
        <p:nvSpPr>
          <p:cNvPr id="11" name="">
            <a:extLst xmlns:a="http://schemas.openxmlformats.org/drawingml/2006/main">
              <a:ext uri="{FF2B5EF4-FFF2-40B4-BE49-F238E27FC236}">
                <a16:creationId xmlns:a16="http://schemas.microsoft.com/office/drawing/2014/main" id="{14BC1323-730B-47D0-A316-8F06D1DCE50B}"/>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An assumed own-occupation definition and benefit period to age 65.</a:t>
            </a:r>
          </a:p>
        </p:txBody>
      </p:sp>
      <p:sp>
        <p:nvSpPr>
          <p:cNvPr id="12" name="">
            <a:extLst xmlns:a="http://schemas.openxmlformats.org/drawingml/2006/main">
              <a:ext uri="{FF2B5EF4-FFF2-40B4-BE49-F238E27FC236}">
                <a16:creationId xmlns:a16="http://schemas.microsoft.com/office/drawing/2014/main" id="{684F5267-38BD-40E4-8107-33763E1D4812}"/>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Actual eligibility, exclusions and partial-disability formulas come from the contract.</a:t>
            </a:r>
          </a:p>
        </p:txBody>
      </p:sp>
      <p:sp>
        <p:nvSpPr>
          <p:cNvPr id="13" name="">
            <a:extLst xmlns:a="http://schemas.openxmlformats.org/drawingml/2006/main">
              <a:ext uri="{FF2B5EF4-FFF2-40B4-BE49-F238E27FC236}">
                <a16:creationId xmlns:a16="http://schemas.microsoft.com/office/drawing/2014/main" id="{29AF4F47-C41D-4ACB-AC79-121B48533BF3}"/>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Gross figures shown; tax and premiums are excluded.</a:t>
            </a:r>
          </a:p>
        </p:txBody>
      </p:sp>
      <p:sp>
        <p:nvSpPr>
          <p:cNvPr id="14" name="">
            <a:extLst xmlns:a="http://schemas.openxmlformats.org/drawingml/2006/main">
              <a:ext uri="{FF2B5EF4-FFF2-40B4-BE49-F238E27FC236}">
                <a16:creationId xmlns:a16="http://schemas.microsoft.com/office/drawing/2014/main" id="{AA61AAFC-AB5A-4C1E-9998-685CCB7BDCF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15" name="">
            <a:extLst xmlns:a="http://schemas.openxmlformats.org/drawingml/2006/main">
              <a:ext uri="{FF2B5EF4-FFF2-40B4-BE49-F238E27FC236}">
                <a16:creationId xmlns:a16="http://schemas.microsoft.com/office/drawing/2014/main" id="{1E111D07-FF74-428F-8090-F7FF7689E74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412F56D-F402-4E55-A591-2CB335BC51D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28 / 67</a:t>
            </a:r>
          </a:p>
        </p:txBody>
      </p:sp>
    </p:spTree>
    <p:extLst>
      <p:ext uri="{BB962C8B-B14F-4D97-AF65-F5344CB8AC3E}">
        <p14:creationId xmlns:p14="http://schemas.microsoft.com/office/powerpoint/2010/main" val="922671140"/>
      </p:ext>
    </p:extLst>
  </p:cSld>
</p:sld>
</file>

<file path=ppt/slides/slide29.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1726098be5e402c"/>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54D3AF0-2022-4373-AF9E-29B1F062636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Disability • sample income-gap report</a:t>
            </a:r>
          </a:p>
        </p:txBody>
      </p:sp>
      <p:sp>
        <p:nvSpPr>
          <p:cNvPr id="3" name="">
            <a:extLst xmlns:a="http://schemas.openxmlformats.org/drawingml/2006/main">
              <a:ext uri="{FF2B5EF4-FFF2-40B4-BE49-F238E27FC236}">
                <a16:creationId xmlns:a16="http://schemas.microsoft.com/office/drawing/2014/main" id="{34F77D32-E2C4-4458-A0DE-7A9C9CFC319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DI-01 • First year of a qualifying disability • USD • $6,000 per eligible month from month 4.</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286000"/>
                <a:gridCol w="2857500"/>
                <a:gridCol w="2857500"/>
                <a:gridCol w="2857500"/>
              </a:tblGrid>
              <a:tr h="515938">
                <a:tc>
                  <a:txBody>
                    <a:bodyPr>
                      <a:noAutofit/>
                    </a:bodyPr>
                    <a:lstStyle/>
                    <a:p>
                      <a:r>
                        <a:rPr sz="1650" b="1">
                          <a:solidFill>
                            <a:srgbClr val="FFFFFF"/>
                          </a:solidFill>
                          <a:latin typeface="Liberation Sans"/>
                          <a:ea typeface="Liberation Sans"/>
                          <a:cs typeface="Liberation Sans"/>
                        </a:rPr>
                        <a:t>Period</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Lost</a:t>
                      </a:r>
                    </a:p>
                    <a:p>
                      <a:r>
                        <a:rPr sz="1650" b="1">
                          <a:solidFill>
                            <a:srgbClr val="FFFFFF"/>
                          </a:solidFill>
                          <a:latin typeface="Liberation Sans"/>
                          <a:ea typeface="Liberation Sans"/>
                          <a:cs typeface="Liberation Sans"/>
                        </a:rPr>
                        <a:t>earnings</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Insurance</a:t>
                      </a:r>
                    </a:p>
                    <a:p>
                      <a:r>
                        <a:rPr sz="1650" b="1">
                          <a:solidFill>
                            <a:srgbClr val="FFFFFF"/>
                          </a:solidFill>
                          <a:latin typeface="Liberation Sans"/>
                          <a:ea typeface="Liberation Sans"/>
                          <a:cs typeface="Liberation Sans"/>
                        </a:rPr>
                        <a:t>benefit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Unreplaced</a:t>
                      </a:r>
                    </a:p>
                    <a:p>
                      <a:r>
                        <a:rPr sz="1650" b="1">
                          <a:solidFill>
                            <a:srgbClr val="FFFFFF"/>
                          </a:solidFill>
                          <a:latin typeface="Liberation Sans"/>
                          <a:ea typeface="Liberation Sans"/>
                          <a:cs typeface="Liberation Sans"/>
                        </a:rPr>
                        <a:t>income</a:t>
                      </a:r>
                    </a:p>
                  </a:txBody>
                  <a:tcPr marL="133350" marR="133350" marT="76200" marB="76200" anchor="ctr">
                    <a:solidFill>
                      <a:srgbClr val="143A31"/>
                    </a:solidFill>
                  </a:tcPr>
                </a:tc>
              </a:tr>
              <a:tr h="515938">
                <a:tc>
                  <a:txBody>
                    <a:bodyPr>
                      <a:noAutofit/>
                    </a:bodyPr>
                    <a:lstStyle/>
                    <a:p>
                      <a:r>
                        <a:rPr sz="1650" b="1">
                          <a:solidFill>
                            <a:srgbClr val="143A31"/>
                          </a:solidFill>
                          <a:latin typeface="Liberation Sans"/>
                          <a:ea typeface="Liberation Sans"/>
                          <a:cs typeface="Liberation Sans"/>
                        </a:rPr>
                        <a:t>Months 1–3</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30,000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30,000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Months 4–6</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30,000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18,000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12,000</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Months 7–9</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30,000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18,000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12,000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Months 10–12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30,000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18,000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12,000</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Year 1 total</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120,000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54,000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66,000</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654E6766-DD9F-4C3C-A872-1FB14A48C28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6" name="">
            <a:extLst xmlns:a="http://schemas.openxmlformats.org/drawingml/2006/main">
              <a:ext uri="{FF2B5EF4-FFF2-40B4-BE49-F238E27FC236}">
                <a16:creationId xmlns:a16="http://schemas.microsoft.com/office/drawing/2014/main" id="{FF32E59F-A55C-44D1-9C92-3D7AB807F36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6BE8813C-DE90-413E-BDDE-5F32301F2B2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29 / 67</a:t>
            </a:r>
          </a:p>
        </p:txBody>
      </p:sp>
    </p:spTree>
    <p:extLst>
      <p:ext uri="{BB962C8B-B14F-4D97-AF65-F5344CB8AC3E}">
        <p14:creationId xmlns:p14="http://schemas.microsoft.com/office/powerpoint/2010/main" val="1169202470"/>
      </p:ext>
    </p:extLst>
  </p:cSld>
</p:sld>
</file>

<file path=ppt/slides/slide30.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465fcb6d28464206"/>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82D4C9B-F2AC-4ACA-A88A-5DC6A243FE8B}"/>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Disability: from quotation to benefit clarity</a:t>
            </a:r>
          </a:p>
        </p:txBody>
      </p:sp>
      <p:sp>
        <p:nvSpPr>
          <p:cNvPr id="3" name="">
            <a:extLst xmlns:a="http://schemas.openxmlformats.org/drawingml/2006/main">
              <a:ext uri="{FF2B5EF4-FFF2-40B4-BE49-F238E27FC236}">
                <a16:creationId xmlns:a16="http://schemas.microsoft.com/office/drawing/2014/main" id="{73C39B09-D0FD-4CB8-934C-69CD6AFC4774}"/>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AegisNow can explain why the first year differs from a full benefit year.</a:t>
            </a:r>
          </a:p>
        </p:txBody>
      </p:sp>
      <p:sp>
        <p:nvSpPr>
          <p:cNvPr id="4" name="">
            <a:extLst xmlns:a="http://schemas.openxmlformats.org/drawingml/2006/main">
              <a:ext uri="{FF2B5EF4-FFF2-40B4-BE49-F238E27FC236}">
                <a16:creationId xmlns:a16="http://schemas.microsoft.com/office/drawing/2014/main" id="{110DE49A-43DF-476F-BAE3-383469750308}"/>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5B9EE9D-7F21-48D2-A47B-8AE092AC8D0A}"/>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9DDBD3D-9D92-45D4-ACA5-D25FE1F54E08}"/>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Define earnings</a:t>
            </a:r>
          </a:p>
        </p:txBody>
      </p:sp>
      <p:sp>
        <p:nvSpPr>
          <p:cNvPr id="7" name="">
            <a:extLst xmlns:a="http://schemas.openxmlformats.org/drawingml/2006/main">
              <a:ext uri="{FF2B5EF4-FFF2-40B4-BE49-F238E27FC236}">
                <a16:creationId xmlns:a16="http://schemas.microsoft.com/office/drawing/2014/main" id="{3E547176-7601-4412-8D18-D004E6E46474}"/>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Capture occupation, income evidence and the selected benefit.</a:t>
            </a:r>
          </a:p>
        </p:txBody>
      </p:sp>
      <p:sp>
        <p:nvSpPr>
          <p:cNvPr id="8" name="">
            <a:extLst xmlns:a="http://schemas.openxmlformats.org/drawingml/2006/main">
              <a:ext uri="{FF2B5EF4-FFF2-40B4-BE49-F238E27FC236}">
                <a16:creationId xmlns:a16="http://schemas.microsoft.com/office/drawing/2014/main" id="{7F63A249-8825-4B87-961D-2CCFF8429483}"/>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0A558945-3A26-4F8E-A72F-13EA8AFAD550}"/>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2F2BD9C7-B678-46DA-97C7-0D7BADD45442}"/>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Apply eligibility</a:t>
            </a:r>
          </a:p>
        </p:txBody>
      </p:sp>
      <p:sp>
        <p:nvSpPr>
          <p:cNvPr id="11" name="">
            <a:extLst xmlns:a="http://schemas.openxmlformats.org/drawingml/2006/main">
              <a:ext uri="{FF2B5EF4-FFF2-40B4-BE49-F238E27FC236}">
                <a16:creationId xmlns:a16="http://schemas.microsoft.com/office/drawing/2014/main" id="{8DABE91C-00A9-461A-B51A-A35109BEEB2C}"/>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Use the approved definition, exclusions and waiting-period dates.</a:t>
            </a:r>
          </a:p>
        </p:txBody>
      </p:sp>
      <p:sp>
        <p:nvSpPr>
          <p:cNvPr id="12" name="">
            <a:extLst xmlns:a="http://schemas.openxmlformats.org/drawingml/2006/main">
              <a:ext uri="{FF2B5EF4-FFF2-40B4-BE49-F238E27FC236}">
                <a16:creationId xmlns:a16="http://schemas.microsoft.com/office/drawing/2014/main" id="{1D51124A-E2DA-4579-ABD4-BB04EDF18DA6}"/>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4656E317-2D60-486A-B54A-BE657C3AC13B}"/>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27098664-8DCD-4537-B566-D24097133982}"/>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Model payment</a:t>
            </a:r>
          </a:p>
        </p:txBody>
      </p:sp>
      <p:sp>
        <p:nvSpPr>
          <p:cNvPr id="15" name="">
            <a:extLst xmlns:a="http://schemas.openxmlformats.org/drawingml/2006/main">
              <a:ext uri="{FF2B5EF4-FFF2-40B4-BE49-F238E27FC236}">
                <a16:creationId xmlns:a16="http://schemas.microsoft.com/office/drawing/2014/main" id="{AA94B40D-6075-4A0F-B57E-D35BAA285E24}"/>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Calculate total or partial benefits with permitted offsets.</a:t>
            </a:r>
          </a:p>
        </p:txBody>
      </p:sp>
      <p:sp>
        <p:nvSpPr>
          <p:cNvPr id="16" name="">
            <a:extLst xmlns:a="http://schemas.openxmlformats.org/drawingml/2006/main">
              <a:ext uri="{FF2B5EF4-FFF2-40B4-BE49-F238E27FC236}">
                <a16:creationId xmlns:a16="http://schemas.microsoft.com/office/drawing/2014/main" id="{BF6273DC-7DCF-45D5-8189-2A904FB46D94}"/>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E42897E9-B136-4A73-B51D-F368901A3676}"/>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AA49C8C7-4EC9-4E47-856A-A06552506EAF}"/>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Explain the gap</a:t>
            </a:r>
          </a:p>
        </p:txBody>
      </p:sp>
      <p:sp>
        <p:nvSpPr>
          <p:cNvPr id="19" name="">
            <a:extLst xmlns:a="http://schemas.openxmlformats.org/drawingml/2006/main">
              <a:ext uri="{FF2B5EF4-FFF2-40B4-BE49-F238E27FC236}">
                <a16:creationId xmlns:a16="http://schemas.microsoft.com/office/drawing/2014/main" id="{96030D7D-6660-421D-AF34-84B4A882EBA4}"/>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Show unpaid periods, remaining income needs and review points.</a:t>
            </a:r>
          </a:p>
        </p:txBody>
      </p:sp>
      <p:sp>
        <p:nvSpPr>
          <p:cNvPr id="23" name="">
            <a:extLst xmlns:a="http://schemas.openxmlformats.org/drawingml/2006/main">
              <a:ext uri="{FF2B5EF4-FFF2-40B4-BE49-F238E27FC236}">
                <a16:creationId xmlns:a16="http://schemas.microsoft.com/office/drawing/2014/main" id="{3C766275-364D-4906-8B3A-12D15FFFF9C0}"/>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Adviser and claims review remain responsible for advice and eligibility decisions.</a:t>
            </a:r>
          </a:p>
        </p:txBody>
      </p:sp>
      <p:sp>
        <p:nvSpPr>
          <p:cNvPr id="24" name="">
            <a:extLst xmlns:a="http://schemas.openxmlformats.org/drawingml/2006/main">
              <a:ext uri="{FF2B5EF4-FFF2-40B4-BE49-F238E27FC236}">
                <a16:creationId xmlns:a16="http://schemas.microsoft.com/office/drawing/2014/main" id="{5B0BF395-F212-45B1-9B9A-01D92042A40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Capability design: carrier product rules and approvals determine production output.</a:t>
            </a:r>
          </a:p>
        </p:txBody>
      </p:sp>
      <p:sp>
        <p:nvSpPr>
          <p:cNvPr id="25" name="">
            <a:extLst xmlns:a="http://schemas.openxmlformats.org/drawingml/2006/main">
              <a:ext uri="{FF2B5EF4-FFF2-40B4-BE49-F238E27FC236}">
                <a16:creationId xmlns:a16="http://schemas.microsoft.com/office/drawing/2014/main" id="{EE3C8154-B8AA-4241-8302-6AB966F919D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58F9C312-B3E9-49FD-8105-9FA508D4B36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30 / 67</a:t>
            </a:r>
          </a:p>
        </p:txBody>
      </p:sp>
    </p:spTree>
    <p:extLst>
      <p:ext uri="{BB962C8B-B14F-4D97-AF65-F5344CB8AC3E}">
        <p14:creationId xmlns:p14="http://schemas.microsoft.com/office/powerpoint/2010/main" val="2059636754"/>
      </p:ext>
    </p:extLst>
  </p:cSld>
</p:sld>
</file>

<file path=ppt/slides/slide31.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81654108ce1d4285"/>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CCFE10B-291E-4D27-B215-C7CCB2C44CD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Long-term care: make the benefit pool visible</a:t>
            </a:r>
          </a:p>
        </p:txBody>
      </p:sp>
      <p:sp>
        <p:nvSpPr>
          <p:cNvPr id="3" name="">
            <a:extLst xmlns:a="http://schemas.openxmlformats.org/drawingml/2006/main">
              <a:ext uri="{FF2B5EF4-FFF2-40B4-BE49-F238E27FC236}">
                <a16:creationId xmlns:a16="http://schemas.microsoft.com/office/drawing/2014/main" id="{E2382494-FA72-498A-9538-2C9384EE74C1}"/>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LTC-01 • Age 60 • $6,000 monthly limit • $216,000 initial benefit pool.</a:t>
            </a:r>
          </a:p>
        </p:txBody>
      </p:sp>
      <p:sp>
        <p:nvSpPr>
          <p:cNvPr id="4" name="">
            <a:extLst xmlns:a="http://schemas.openxmlformats.org/drawingml/2006/main">
              <a:ext uri="{FF2B5EF4-FFF2-40B4-BE49-F238E27FC236}">
                <a16:creationId xmlns:a16="http://schemas.microsoft.com/office/drawing/2014/main" id="{AC749EEA-66D6-404C-B2F3-B80506930998}"/>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A225D20-6C57-4C9A-88CB-9DF126B8C15F}"/>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Illustration assumptions</a:t>
            </a:r>
          </a:p>
        </p:txBody>
      </p:sp>
      <p:sp>
        <p:nvSpPr>
          <p:cNvPr id="6" name="">
            <a:extLst xmlns:a="http://schemas.openxmlformats.org/drawingml/2006/main">
              <a:ext uri="{FF2B5EF4-FFF2-40B4-BE49-F238E27FC236}">
                <a16:creationId xmlns:a16="http://schemas.microsoft.com/office/drawing/2014/main" id="{2743953D-474A-4781-9BE9-82A3D47A1EC0}"/>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Eligible reimbursable care costs $7,500 each month for 12 months.</a:t>
            </a:r>
          </a:p>
        </p:txBody>
      </p:sp>
      <p:sp>
        <p:nvSpPr>
          <p:cNvPr id="7" name="">
            <a:extLst xmlns:a="http://schemas.openxmlformats.org/drawingml/2006/main">
              <a:ext uri="{FF2B5EF4-FFF2-40B4-BE49-F238E27FC236}">
                <a16:creationId xmlns:a16="http://schemas.microsoft.com/office/drawing/2014/main" id="{B2FD889F-D90B-4D0F-93CD-21A393912864}"/>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90-calendar-day elimination modeled as three 30-day months.</a:t>
            </a:r>
          </a:p>
        </p:txBody>
      </p:sp>
      <p:sp>
        <p:nvSpPr>
          <p:cNvPr id="8" name="">
            <a:extLst xmlns:a="http://schemas.openxmlformats.org/drawingml/2006/main">
              <a:ext uri="{FF2B5EF4-FFF2-40B4-BE49-F238E27FC236}">
                <a16:creationId xmlns:a16="http://schemas.microsoft.com/office/drawing/2014/main" id="{A8F0CAB0-9FBE-4104-8203-1CD570A62A57}"/>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No benefit inflation, premium cost or other reimbursements in this first-year example.</a:t>
            </a:r>
          </a:p>
        </p:txBody>
      </p:sp>
      <p:sp>
        <p:nvSpPr>
          <p:cNvPr id="9" name="">
            <a:extLst xmlns:a="http://schemas.openxmlformats.org/drawingml/2006/main">
              <a:ext uri="{FF2B5EF4-FFF2-40B4-BE49-F238E27FC236}">
                <a16:creationId xmlns:a16="http://schemas.microsoft.com/office/drawing/2014/main" id="{7927F1D9-6FD7-430F-A12A-E964C4960337}"/>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75D855B-525E-4AAD-9E3A-E7A8FD346C3E}"/>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Contract and care checks</a:t>
            </a:r>
          </a:p>
        </p:txBody>
      </p:sp>
      <p:sp>
        <p:nvSpPr>
          <p:cNvPr id="11" name="">
            <a:extLst xmlns:a="http://schemas.openxmlformats.org/drawingml/2006/main">
              <a:ext uri="{FF2B5EF4-FFF2-40B4-BE49-F238E27FC236}">
                <a16:creationId xmlns:a16="http://schemas.microsoft.com/office/drawing/2014/main" id="{575E2536-E30C-45AE-95C2-BB9A92C4B3BA}"/>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Use the contract’s care eligibility, assessment and plan-of-care requirements.</a:t>
            </a:r>
          </a:p>
        </p:txBody>
      </p:sp>
      <p:sp>
        <p:nvSpPr>
          <p:cNvPr id="12" name="">
            <a:extLst xmlns:a="http://schemas.openxmlformats.org/drawingml/2006/main">
              <a:ext uri="{FF2B5EF4-FFF2-40B4-BE49-F238E27FC236}">
                <a16:creationId xmlns:a16="http://schemas.microsoft.com/office/drawing/2014/main" id="{7D02A454-4198-4CEF-AFF8-56D7DCF375D6}"/>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Distinguish calendar-day from service-day elimination rules.</a:t>
            </a:r>
          </a:p>
        </p:txBody>
      </p:sp>
      <p:sp>
        <p:nvSpPr>
          <p:cNvPr id="13" name="">
            <a:extLst xmlns:a="http://schemas.openxmlformats.org/drawingml/2006/main">
              <a:ext uri="{FF2B5EF4-FFF2-40B4-BE49-F238E27FC236}">
                <a16:creationId xmlns:a16="http://schemas.microsoft.com/office/drawing/2014/main" id="{BD2F4B0F-3BF2-4D29-8F81-5BDA6E2E12B0}"/>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Show home or facility coverage, exclusions and the unused pool after each payment.</a:t>
            </a:r>
          </a:p>
        </p:txBody>
      </p:sp>
      <p:sp>
        <p:nvSpPr>
          <p:cNvPr id="14" name="">
            <a:extLst xmlns:a="http://schemas.openxmlformats.org/drawingml/2006/main">
              <a:ext uri="{FF2B5EF4-FFF2-40B4-BE49-F238E27FC236}">
                <a16:creationId xmlns:a16="http://schemas.microsoft.com/office/drawing/2014/main" id="{53A78080-434E-4D01-A706-22B6FECDDD7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15" name="">
            <a:extLst xmlns:a="http://schemas.openxmlformats.org/drawingml/2006/main">
              <a:ext uri="{FF2B5EF4-FFF2-40B4-BE49-F238E27FC236}">
                <a16:creationId xmlns:a16="http://schemas.microsoft.com/office/drawing/2014/main" id="{A45BA4EB-1753-4603-9378-D16890D5445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A9B6866-3124-43A9-BEC1-09B50414BF4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31 / 67</a:t>
            </a:r>
          </a:p>
        </p:txBody>
      </p:sp>
    </p:spTree>
    <p:extLst>
      <p:ext uri="{BB962C8B-B14F-4D97-AF65-F5344CB8AC3E}">
        <p14:creationId xmlns:p14="http://schemas.microsoft.com/office/powerpoint/2010/main" val="256051808"/>
      </p:ext>
    </p:extLst>
  </p:cSld>
</p:sld>
</file>

<file path=ppt/slides/slide3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fd8b3bef8bc4159"/>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D29C6A1-5292-43E5-88D6-B3E62B2E3D6D}"/>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Long-term care • sample benefit report</a:t>
            </a:r>
          </a:p>
        </p:txBody>
      </p:sp>
      <p:sp>
        <p:nvSpPr>
          <p:cNvPr id="3" name="">
            <a:extLst xmlns:a="http://schemas.openxmlformats.org/drawingml/2006/main">
              <a:ext uri="{FF2B5EF4-FFF2-40B4-BE49-F238E27FC236}">
                <a16:creationId xmlns:a16="http://schemas.microsoft.com/office/drawing/2014/main" id="{4B764849-537D-41D0-B0C9-1E9BC32D5DF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LTC-01 • First year of eligible care • USD • Reimbursement capped at $6,000 per payable month.</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095500"/>
                <a:gridCol w="2190750"/>
                <a:gridCol w="2190750"/>
                <a:gridCol w="2190750"/>
                <a:gridCol w="2190750"/>
              </a:tblGrid>
              <a:tr h="515938">
                <a:tc>
                  <a:txBody>
                    <a:bodyPr>
                      <a:noAutofit/>
                    </a:bodyPr>
                    <a:lstStyle/>
                    <a:p>
                      <a:r>
                        <a:rPr sz="1650" b="1">
                          <a:solidFill>
                            <a:srgbClr val="FFFFFF"/>
                          </a:solidFill>
                          <a:latin typeface="Liberation Sans"/>
                          <a:ea typeface="Liberation Sans"/>
                          <a:cs typeface="Liberation Sans"/>
                        </a:rPr>
                        <a:t>Period</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Eligible</a:t>
                      </a:r>
                    </a:p>
                    <a:p>
                      <a:r>
                        <a:rPr sz="1650" b="1">
                          <a:solidFill>
                            <a:srgbClr val="FFFFFF"/>
                          </a:solidFill>
                          <a:latin typeface="Liberation Sans"/>
                          <a:ea typeface="Liberation Sans"/>
                          <a:cs typeface="Liberation Sans"/>
                        </a:rPr>
                        <a:t>care cost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Insurer</a:t>
                      </a:r>
                    </a:p>
                    <a:p>
                      <a:r>
                        <a:rPr sz="1650" b="1">
                          <a:solidFill>
                            <a:srgbClr val="FFFFFF"/>
                          </a:solidFill>
                          <a:latin typeface="Liberation Sans"/>
                          <a:ea typeface="Liberation Sans"/>
                          <a:cs typeface="Liberation Sans"/>
                        </a:rPr>
                        <a:t>pays</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Customer</a:t>
                      </a:r>
                    </a:p>
                    <a:p>
                      <a:r>
                        <a:rPr sz="1650" b="1">
                          <a:solidFill>
                            <a:srgbClr val="FFFFFF"/>
                          </a:solidFill>
                          <a:latin typeface="Liberation Sans"/>
                          <a:ea typeface="Liberation Sans"/>
                          <a:cs typeface="Liberation Sans"/>
                        </a:rPr>
                        <a:t>pays</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Pool</a:t>
                      </a:r>
                    </a:p>
                    <a:p>
                      <a:r>
                        <a:rPr sz="1650" b="1">
                          <a:solidFill>
                            <a:srgbClr val="FFFFFF"/>
                          </a:solidFill>
                          <a:latin typeface="Liberation Sans"/>
                          <a:ea typeface="Liberation Sans"/>
                          <a:cs typeface="Liberation Sans"/>
                        </a:rPr>
                        <a:t>remaining</a:t>
                      </a:r>
                    </a:p>
                  </a:txBody>
                  <a:tcPr marL="133350" marR="133350" marT="76200" marB="76200" anchor="ctr">
                    <a:solidFill>
                      <a:srgbClr val="143A31"/>
                    </a:solidFill>
                  </a:tcPr>
                </a:tc>
              </a:tr>
              <a:tr h="515938">
                <a:tc>
                  <a:txBody>
                    <a:bodyPr>
                      <a:noAutofit/>
                    </a:bodyPr>
                    <a:lstStyle/>
                    <a:p>
                      <a:r>
                        <a:rPr sz="1650" b="1">
                          <a:solidFill>
                            <a:srgbClr val="143A31"/>
                          </a:solidFill>
                          <a:latin typeface="Liberation Sans"/>
                          <a:ea typeface="Liberation Sans"/>
                          <a:cs typeface="Liberation Sans"/>
                        </a:rPr>
                        <a:t>Months 1–3</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22,500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22,500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216,000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Months 4–6</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22,500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18,000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4,500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198,000</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Months 7–9</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22,500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18,000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4,500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180,000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Months 10–12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22,500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18,000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4,500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162,000</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Year 1 total</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90,000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54,000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36,000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162,000</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4DEC17D5-DCD3-449E-A168-203071D603A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6" name="">
            <a:extLst xmlns:a="http://schemas.openxmlformats.org/drawingml/2006/main">
              <a:ext uri="{FF2B5EF4-FFF2-40B4-BE49-F238E27FC236}">
                <a16:creationId xmlns:a16="http://schemas.microsoft.com/office/drawing/2014/main" id="{1BD1078E-E4F9-4C14-B9F7-8DC6B9191E9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9D9F8AAF-2ED5-4FB2-B6F5-D8A64FCC1B7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32 / 67</a:t>
            </a:r>
          </a:p>
        </p:txBody>
      </p:sp>
    </p:spTree>
    <p:extLst>
      <p:ext uri="{BB962C8B-B14F-4D97-AF65-F5344CB8AC3E}">
        <p14:creationId xmlns:p14="http://schemas.microsoft.com/office/powerpoint/2010/main" val="1044437399"/>
      </p:ext>
    </p:extLst>
  </p:cSld>
</p:sld>
</file>

<file path=ppt/slides/slide33.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1a284b8054a45aa"/>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01438AA-3BD7-462A-92AB-00F10A1611C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Care inflation can widen the future gap</a:t>
            </a:r>
          </a:p>
        </p:txBody>
      </p:sp>
      <p:sp>
        <p:nvSpPr>
          <p:cNvPr id="3" name="">
            <a:extLst xmlns:a="http://schemas.openxmlformats.org/drawingml/2006/main">
              <a:ext uri="{FF2B5EF4-FFF2-40B4-BE49-F238E27FC236}">
                <a16:creationId xmlns:a16="http://schemas.microsoft.com/office/drawing/2014/main" id="{2EBE51AB-543A-4625-9DD4-E2C64EAA866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LTC-02 • A separate planning scenario before a claim: compare benefit growth with assumed care costs.</a:t>
            </a:r>
          </a:p>
        </p:txBody>
      </p:sp>
      <p:sp>
        <p:nvSpPr>
          <p:cNvPr id="4" name="">
            <a:extLst xmlns:a="http://schemas.openxmlformats.org/drawingml/2006/main">
              <a:ext uri="{FF2B5EF4-FFF2-40B4-BE49-F238E27FC236}">
                <a16:creationId xmlns:a16="http://schemas.microsoft.com/office/drawing/2014/main" id="{2CC00826-F908-4D10-8251-B0E90EC7FC61}"/>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USD per month • illustrative compound growth</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2580d6ef8a6d43fd"/>
          </a:graphicData>
        </a:graphic>
      </p:graphicFrame>
      <p:sp>
        <p:nvSpPr>
          <p:cNvPr id="6" name="">
            <a:extLst xmlns:a="http://schemas.openxmlformats.org/drawingml/2006/main">
              <a:ext uri="{FF2B5EF4-FFF2-40B4-BE49-F238E27FC236}">
                <a16:creationId xmlns:a16="http://schemas.microsoft.com/office/drawing/2014/main" id="{8481F6FE-3827-4873-9C6B-97EAF4BF8E9B}"/>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3B56EF9-C3FA-4541-A18E-9C17F5B76FAF}"/>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Different rates</a:t>
            </a:r>
          </a:p>
        </p:txBody>
      </p:sp>
      <p:sp>
        <p:nvSpPr>
          <p:cNvPr id="8" name="">
            <a:extLst xmlns:a="http://schemas.openxmlformats.org/drawingml/2006/main">
              <a:ext uri="{FF2B5EF4-FFF2-40B4-BE49-F238E27FC236}">
                <a16:creationId xmlns:a16="http://schemas.microsoft.com/office/drawing/2014/main" id="{56FD8C36-913A-4EE2-9EB9-0F54B452DAD3}"/>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The gap grows</a:t>
            </a:r>
          </a:p>
        </p:txBody>
      </p:sp>
      <p:sp>
        <p:nvSpPr>
          <p:cNvPr id="9" name="">
            <a:extLst xmlns:a="http://schemas.openxmlformats.org/drawingml/2006/main">
              <a:ext uri="{FF2B5EF4-FFF2-40B4-BE49-F238E27FC236}">
                <a16:creationId xmlns:a16="http://schemas.microsoft.com/office/drawing/2014/main" id="{2CE19D43-5AD5-40D6-9821-C03FECFBE25C}"/>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AegisNow shows the effect of inflation options alongside coverage limits.</a:t>
            </a:r>
          </a:p>
        </p:txBody>
      </p:sp>
      <p:sp>
        <p:nvSpPr>
          <p:cNvPr id="10" name="">
            <a:extLst xmlns:a="http://schemas.openxmlformats.org/drawingml/2006/main">
              <a:ext uri="{FF2B5EF4-FFF2-40B4-BE49-F238E27FC236}">
                <a16:creationId xmlns:a16="http://schemas.microsoft.com/office/drawing/2014/main" id="{92557855-2D3A-4EB7-93ED-818723BC8C1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11" name="">
            <a:extLst xmlns:a="http://schemas.openxmlformats.org/drawingml/2006/main">
              <a:ext uri="{FF2B5EF4-FFF2-40B4-BE49-F238E27FC236}">
                <a16:creationId xmlns:a16="http://schemas.microsoft.com/office/drawing/2014/main" id="{D3FEB4ED-5A14-4417-AC4B-A51731B8B90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70BC217F-F6C1-4E23-B7B1-D0F01394166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33 / 67</a:t>
            </a:r>
          </a:p>
        </p:txBody>
      </p:sp>
    </p:spTree>
    <p:extLst>
      <p:ext uri="{BB962C8B-B14F-4D97-AF65-F5344CB8AC3E}">
        <p14:creationId xmlns:p14="http://schemas.microsoft.com/office/powerpoint/2010/main" val="1279242233"/>
      </p:ext>
    </p:extLst>
  </p:cSld>
</p:sld>
</file>

<file path=ppt/slides/slide34.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ed69a1779624979"/>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81bb7b5c0f342c2"/>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E1EB6DD-E5C5-4B4C-9B67-0864B1136796}"/>
              </a:ext>
            </a:extLst>
          </p:cNvPr>
          <p:cNvSpPr>
            <a:spLocks xmlns:a="http://schemas.openxmlformats.org/drawingml/2006/main" noGrp="1"/>
          </p:cNvSpPr>
          <p:nvPr/>
        </p:nvSpPr>
        <p:spPr>
          <a:xfrm xmlns:a="http://schemas.openxmlformats.org/drawingml/2006/main">
            <a:off x="619125" y="1533525"/>
            <a:ext cx="5438775" cy="1647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F7F4ED"/>
                </a:solidFill>
                <a:latin typeface="Liberation Sans"/>
                <a:ea typeface="Liberation Sans"/>
                <a:cs typeface="Liberation Sans"/>
              </a:defRPr>
            </a:pPr>
            <a:r>
              <a:rPr sz="4350" b="0">
                <a:solidFill>
                  <a:srgbClr val="F7F4ED"/>
                </a:solidFill>
                <a:latin typeface="Liberation Sans"/>
                <a:ea typeface="Liberation Sans"/>
                <a:cs typeface="Liberation Sans"/>
              </a:rPr>
              <a:t>Annuity illustrations</a:t>
            </a:r>
          </a:p>
        </p:txBody>
      </p:sp>
      <p:sp>
        <p:nvSpPr>
          <p:cNvPr id="4" name="">
            <a:extLst xmlns:a="http://schemas.openxmlformats.org/drawingml/2006/main">
              <a:ext uri="{FF2B5EF4-FFF2-40B4-BE49-F238E27FC236}">
                <a16:creationId xmlns:a16="http://schemas.microsoft.com/office/drawing/2014/main" id="{05643401-B217-4547-9A08-C72412F32649}"/>
              </a:ext>
            </a:extLst>
          </p:cNvPr>
          <p:cNvSpPr>
            <a:spLocks xmlns:a="http://schemas.openxmlformats.org/drawingml/2006/main" noGrp="1"/>
          </p:cNvSpPr>
          <p:nvPr/>
        </p:nvSpPr>
        <p:spPr>
          <a:xfrm xmlns:a="http://schemas.openxmlformats.org/drawingml/2006/main">
            <a:off x="647700" y="3228975"/>
            <a:ext cx="5191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5E1DA"/>
                </a:solidFill>
                <a:latin typeface="Liberation Sans"/>
                <a:ea typeface="Liberation Sans"/>
                <a:cs typeface="Liberation Sans"/>
              </a:defRPr>
            </a:pPr>
            <a:r>
              <a:rPr sz="2100" b="0">
                <a:solidFill>
                  <a:srgbClr val="D5E1DA"/>
                </a:solidFill>
                <a:latin typeface="Liberation Sans"/>
                <a:ea typeface="Liberation Sans"/>
                <a:cs typeface="Liberation Sans"/>
              </a:rPr>
              <a:t>A clear view of accumulation, access to money and retirement income.</a:t>
            </a:r>
          </a:p>
        </p:txBody>
      </p:sp>
      <p:sp>
        <p:nvSpPr>
          <p:cNvPr id="5" name="">
            <a:extLst xmlns:a="http://schemas.openxmlformats.org/drawingml/2006/main">
              <a:ext uri="{FF2B5EF4-FFF2-40B4-BE49-F238E27FC236}">
                <a16:creationId xmlns:a16="http://schemas.microsoft.com/office/drawing/2014/main" id="{5C88995B-BDDB-4885-8C70-EF814FC015CA}"/>
              </a:ext>
            </a:extLst>
          </p:cNvPr>
          <p:cNvSpPr>
            <a:spLocks xmlns:a="http://schemas.openxmlformats.org/drawingml/2006/main" noGrp="1"/>
          </p:cNvSpPr>
          <p:nvPr/>
        </p:nvSpPr>
        <p:spPr>
          <a:xfrm xmlns:a="http://schemas.openxmlformats.org/drawingml/2006/main">
            <a:off x="647700" y="4524375"/>
            <a:ext cx="5048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F7F4ED"/>
                </a:solidFill>
                <a:latin typeface="Liberation Sans"/>
                <a:ea typeface="Liberation Sans"/>
                <a:cs typeface="Liberation Sans"/>
              </a:defRPr>
            </a:pPr>
            <a:r>
              <a:rPr sz="1950" b="1">
                <a:solidFill>
                  <a:srgbClr val="F7F4ED"/>
                </a:solidFill>
                <a:latin typeface="Liberation Sans"/>
                <a:ea typeface="Liberation Sans"/>
                <a:cs typeface="Liberation Sans"/>
              </a:rPr>
              <a:t>The accumulation decision</a:t>
            </a:r>
          </a:p>
        </p:txBody>
      </p:sp>
      <p:sp>
        <p:nvSpPr>
          <p:cNvPr id="6" name="">
            <a:extLst xmlns:a="http://schemas.openxmlformats.org/drawingml/2006/main">
              <a:ext uri="{FF2B5EF4-FFF2-40B4-BE49-F238E27FC236}">
                <a16:creationId xmlns:a16="http://schemas.microsoft.com/office/drawing/2014/main" id="{202B9932-972D-4691-BEAE-A6D11B32F10A}"/>
              </a:ext>
            </a:extLst>
          </p:cNvPr>
          <p:cNvSpPr>
            <a:spLocks xmlns:a="http://schemas.openxmlformats.org/drawingml/2006/main" noGrp="1"/>
          </p:cNvSpPr>
          <p:nvPr/>
        </p:nvSpPr>
        <p:spPr>
          <a:xfrm xmlns:a="http://schemas.openxmlformats.org/drawingml/2006/main">
            <a:off x="647700" y="4867275"/>
            <a:ext cx="5048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5E1DA"/>
                </a:solidFill>
                <a:latin typeface="Liberation Sans"/>
                <a:ea typeface="Liberation Sans"/>
                <a:cs typeface="Liberation Sans"/>
              </a:defRPr>
            </a:pPr>
            <a:r>
              <a:rPr sz="1725" b="0">
                <a:solidFill>
                  <a:srgbClr val="D5E1DA"/>
                </a:solidFill>
                <a:latin typeface="Liberation Sans"/>
                <a:ea typeface="Liberation Sans"/>
                <a:cs typeface="Liberation Sans"/>
              </a:rPr>
              <a:t>How the contract credits value and limits access</a:t>
            </a:r>
          </a:p>
        </p:txBody>
      </p:sp>
      <p:sp>
        <p:nvSpPr>
          <p:cNvPr id="7" name="">
            <a:extLst xmlns:a="http://schemas.openxmlformats.org/drawingml/2006/main">
              <a:ext uri="{FF2B5EF4-FFF2-40B4-BE49-F238E27FC236}">
                <a16:creationId xmlns:a16="http://schemas.microsoft.com/office/drawing/2014/main" id="{057D4F70-E9BB-4CC0-9BF4-72E3B339D935}"/>
              </a:ext>
            </a:extLst>
          </p:cNvPr>
          <p:cNvSpPr>
            <a:spLocks xmlns:a="http://schemas.openxmlformats.org/drawingml/2006/main" noGrp="1"/>
          </p:cNvSpPr>
          <p:nvPr/>
        </p:nvSpPr>
        <p:spPr>
          <a:xfrm xmlns:a="http://schemas.openxmlformats.org/drawingml/2006/main">
            <a:off x="647700" y="5343525"/>
            <a:ext cx="5048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F7F4ED"/>
                </a:solidFill>
                <a:latin typeface="Liberation Sans"/>
                <a:ea typeface="Liberation Sans"/>
                <a:cs typeface="Liberation Sans"/>
              </a:defRPr>
            </a:pPr>
            <a:r>
              <a:rPr sz="1950" b="1">
                <a:solidFill>
                  <a:srgbClr val="F7F4ED"/>
                </a:solidFill>
                <a:latin typeface="Liberation Sans"/>
                <a:ea typeface="Liberation Sans"/>
                <a:cs typeface="Liberation Sans"/>
              </a:rPr>
              <a:t>The income decision</a:t>
            </a:r>
          </a:p>
        </p:txBody>
      </p:sp>
      <p:sp>
        <p:nvSpPr>
          <p:cNvPr id="8" name="">
            <a:extLst xmlns:a="http://schemas.openxmlformats.org/drawingml/2006/main">
              <a:ext uri="{FF2B5EF4-FFF2-40B4-BE49-F238E27FC236}">
                <a16:creationId xmlns:a16="http://schemas.microsoft.com/office/drawing/2014/main" id="{A1F82435-99B5-4B51-A8FD-E4064AC542A1}"/>
              </a:ext>
            </a:extLst>
          </p:cNvPr>
          <p:cNvSpPr>
            <a:spLocks xmlns:a="http://schemas.openxmlformats.org/drawingml/2006/main" noGrp="1"/>
          </p:cNvSpPr>
          <p:nvPr/>
        </p:nvSpPr>
        <p:spPr>
          <a:xfrm xmlns:a="http://schemas.openxmlformats.org/drawingml/2006/main">
            <a:off x="647700" y="5686425"/>
            <a:ext cx="5048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5E1DA"/>
                </a:solidFill>
                <a:latin typeface="Liberation Sans"/>
                <a:ea typeface="Liberation Sans"/>
                <a:cs typeface="Liberation Sans"/>
              </a:defRPr>
            </a:pPr>
            <a:r>
              <a:rPr sz="1725" b="0">
                <a:solidFill>
                  <a:srgbClr val="D5E1DA"/>
                </a:solidFill>
                <a:latin typeface="Liberation Sans"/>
                <a:ea typeface="Liberation Sans"/>
                <a:cs typeface="Liberation Sans"/>
              </a:rPr>
              <a:t>What payment options mean for the household</a:t>
            </a:r>
          </a:p>
        </p:txBody>
      </p:sp>
      <p:sp>
        <p:nvSpPr>
          <p:cNvPr id="9" name="">
            <a:extLst xmlns:a="http://schemas.openxmlformats.org/drawingml/2006/main">
              <a:ext uri="{FF2B5EF4-FFF2-40B4-BE49-F238E27FC236}">
                <a16:creationId xmlns:a16="http://schemas.microsoft.com/office/drawing/2014/main" id="{15E0057A-C37C-4C2E-BCFF-47669123897D}"/>
              </a:ext>
            </a:extLst>
          </p:cNvPr>
          <p:cNvSpPr>
            <a:spLocks xmlns:a="http://schemas.openxmlformats.org/drawingml/2006/main" noGrp="1"/>
          </p:cNvSpPr>
          <p:nvPr/>
        </p:nvSpPr>
        <p:spPr>
          <a:xfrm xmlns:a="http://schemas.openxmlformats.org/drawingml/2006/main">
            <a:off x="0" y="6238875"/>
            <a:ext cx="12192000" cy="619125"/>
          </a:xfrm>
          <a:prstGeom xmlns:a="http://schemas.openxmlformats.org/drawingml/2006/main" prst="rect">
            <a:avLst/>
          </a:prstGeom>
          <a:solidFill xmlns:a="http://schemas.openxmlformats.org/drawingml/2006/main">
            <a:srgbClr val="143A31"/>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42145A9-D66B-4516-B920-D3762AC3D2F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124D29FE-70CC-49D5-886A-C9FF25E4E91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25F65285-3328-4021-8E82-34B21980E48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34 / 67</a:t>
            </a:r>
          </a:p>
        </p:txBody>
      </p:sp>
    </p:spTree>
    <p:extLst>
      <p:ext uri="{BB962C8B-B14F-4D97-AF65-F5344CB8AC3E}">
        <p14:creationId xmlns:p14="http://schemas.microsoft.com/office/powerpoint/2010/main" val="1429600077"/>
      </p:ext>
    </p:extLst>
  </p:cSld>
</p:sld>
</file>

<file path=ppt/slides/slide3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ff7837b7a6f476f"/>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C6EA54F-7FAF-4406-AD35-04DB2348205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Annuities need distinct product models</a:t>
            </a:r>
          </a:p>
        </p:txBody>
      </p:sp>
      <p:sp>
        <p:nvSpPr>
          <p:cNvPr id="3" name="">
            <a:extLst xmlns:a="http://schemas.openxmlformats.org/drawingml/2006/main">
              <a:ext uri="{FF2B5EF4-FFF2-40B4-BE49-F238E27FC236}">
                <a16:creationId xmlns:a16="http://schemas.microsoft.com/office/drawing/2014/main" id="{1DB06A56-1A5D-4B00-9FA5-E8C434E8A03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illustration changes with the source of return and the form of income.</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476500"/>
                <a:gridCol w="4191000"/>
                <a:gridCol w="4191000"/>
              </a:tblGrid>
              <a:tr h="619125">
                <a:tc>
                  <a:txBody>
                    <a:bodyPr>
                      <a:noAutofit/>
                    </a:bodyPr>
                    <a:lstStyle/>
                    <a:p>
                      <a:r>
                        <a:rPr sz="1650" b="1">
                          <a:solidFill>
                            <a:srgbClr val="FFFFFF"/>
                          </a:solidFill>
                          <a:latin typeface="Liberation Sans"/>
                          <a:ea typeface="Liberation Sans"/>
                          <a:cs typeface="Liberation Sans"/>
                        </a:rPr>
                        <a:t>Product design</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Customer question</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Illustration focus</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Fixed deferred</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What happens after the initial term?</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Guarantee period and renewal assumptions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Fixed indexed</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How much index growth reaches me?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Crediting rules and surrender value</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Variable / RILA</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Which losses remain my responsibility?</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Investment or index risk and contract costs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Immediate / deferred income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When and for how long is income paid?</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Income options, survivor benefits and terms</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93E90E41-A1CF-46C4-97FC-769CFD15256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Product overview. Annuity coverage and disclosures depend on the actual contract and market.</a:t>
            </a:r>
          </a:p>
        </p:txBody>
      </p:sp>
      <p:sp>
        <p:nvSpPr>
          <p:cNvPr id="6" name="">
            <a:extLst xmlns:a="http://schemas.openxmlformats.org/drawingml/2006/main">
              <a:ext uri="{FF2B5EF4-FFF2-40B4-BE49-F238E27FC236}">
                <a16:creationId xmlns:a16="http://schemas.microsoft.com/office/drawing/2014/main" id="{2AC4BFFE-5734-44B0-8108-43D1FC980AB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00A8DE5C-1D0E-4BC3-998B-E17ED469937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35 / 67</a:t>
            </a:r>
          </a:p>
        </p:txBody>
      </p:sp>
    </p:spTree>
    <p:extLst>
      <p:ext uri="{BB962C8B-B14F-4D97-AF65-F5344CB8AC3E}">
        <p14:creationId xmlns:p14="http://schemas.microsoft.com/office/powerpoint/2010/main" val="686358371"/>
      </p:ext>
    </p:extLst>
  </p:cSld>
</p:sld>
</file>

<file path=ppt/slides/slide36.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23c0310a30e4511"/>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2F49234-B13A-4282-9DDC-3E456158CD0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The renewal assumption is visible</a:t>
            </a:r>
          </a:p>
        </p:txBody>
      </p:sp>
      <p:sp>
        <p:nvSpPr>
          <p:cNvPr id="3" name="">
            <a:extLst xmlns:a="http://schemas.openxmlformats.org/drawingml/2006/main">
              <a:ext uri="{FF2B5EF4-FFF2-40B4-BE49-F238E27FC236}">
                <a16:creationId xmlns:a16="http://schemas.microsoft.com/office/drawing/2014/main" id="{7751DF00-35E6-426C-A02A-D1DE83CF4B5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An initial fixed rate does not explain the entire accumulation period.</a:t>
            </a:r>
          </a:p>
        </p:txBody>
      </p:sp>
      <p:sp>
        <p:nvSpPr>
          <p:cNvPr id="4" name="">
            <a:extLst xmlns:a="http://schemas.openxmlformats.org/drawingml/2006/main">
              <a:ext uri="{FF2B5EF4-FFF2-40B4-BE49-F238E27FC236}">
                <a16:creationId xmlns:a16="http://schemas.microsoft.com/office/drawing/2014/main" id="{95C4BA53-15C8-46BE-A7A2-490E9E9A642D}"/>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Accumulation value, USD thousands / contract year</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bb01cc34463749d0"/>
          </a:graphicData>
        </a:graphic>
      </p:graphicFrame>
      <p:sp>
        <p:nvSpPr>
          <p:cNvPr id="6" name="">
            <a:extLst xmlns:a="http://schemas.openxmlformats.org/drawingml/2006/main">
              <a:ext uri="{FF2B5EF4-FFF2-40B4-BE49-F238E27FC236}">
                <a16:creationId xmlns:a16="http://schemas.microsoft.com/office/drawing/2014/main" id="{01116D89-C61D-4606-8B24-506B639E6204}"/>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399F03E-B941-411D-A332-8D8D1C7BC46A}"/>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Years 1–5</a:t>
            </a:r>
          </a:p>
        </p:txBody>
      </p:sp>
      <p:sp>
        <p:nvSpPr>
          <p:cNvPr id="8" name="">
            <a:extLst xmlns:a="http://schemas.openxmlformats.org/drawingml/2006/main">
              <a:ext uri="{FF2B5EF4-FFF2-40B4-BE49-F238E27FC236}">
                <a16:creationId xmlns:a16="http://schemas.microsoft.com/office/drawing/2014/main" id="{49F80E33-E325-420C-87ED-B935B11FAF4F}"/>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Hypothetical 4% guaranteed term</a:t>
            </a:r>
          </a:p>
        </p:txBody>
      </p:sp>
      <p:sp>
        <p:nvSpPr>
          <p:cNvPr id="9" name="">
            <a:extLst xmlns:a="http://schemas.openxmlformats.org/drawingml/2006/main">
              <a:ext uri="{FF2B5EF4-FFF2-40B4-BE49-F238E27FC236}">
                <a16:creationId xmlns:a16="http://schemas.microsoft.com/office/drawing/2014/main" id="{7C8D5E11-74FC-4139-9854-A3EF6526E772}"/>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Years 6–10 use alternative renewal assumptions. Surrender terms are separate.</a:t>
            </a:r>
          </a:p>
        </p:txBody>
      </p:sp>
      <p:sp>
        <p:nvSpPr>
          <p:cNvPr id="10" name="">
            <a:extLst xmlns:a="http://schemas.openxmlformats.org/drawingml/2006/main">
              <a:ext uri="{FF2B5EF4-FFF2-40B4-BE49-F238E27FC236}">
                <a16:creationId xmlns:a16="http://schemas.microsoft.com/office/drawing/2014/main" id="{8384C970-C0F6-4C03-B16B-38E3C737F87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98C82524-4994-40C6-8A28-80A199AD15E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2A10C23B-5E32-454C-9190-F2A170589F1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36 / 67</a:t>
            </a:r>
          </a:p>
        </p:txBody>
      </p:sp>
    </p:spTree>
    <p:extLst>
      <p:ext uri="{BB962C8B-B14F-4D97-AF65-F5344CB8AC3E}">
        <p14:creationId xmlns:p14="http://schemas.microsoft.com/office/powerpoint/2010/main" val="1970481168"/>
      </p:ext>
    </p:extLst>
  </p:cSld>
</p:sld>
</file>

<file path=ppt/slides/slide37.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e91a2bf05f5429b"/>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DE1C3CD-0509-474B-B654-E32DF3888E4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Fixed indexed annuity crediting</a:t>
            </a:r>
          </a:p>
        </p:txBody>
      </p:sp>
      <p:sp>
        <p:nvSpPr>
          <p:cNvPr id="3" name="">
            <a:extLst xmlns:a="http://schemas.openxmlformats.org/drawingml/2006/main">
              <a:ext uri="{FF2B5EF4-FFF2-40B4-BE49-F238E27FC236}">
                <a16:creationId xmlns:a16="http://schemas.microsoft.com/office/drawing/2014/main" id="{BAE3799A-E6D5-49A5-8D22-3B6744092D53}"/>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strategy translates index performance through the contract’s participation and cap.</a:t>
            </a:r>
          </a:p>
        </p:txBody>
      </p:sp>
      <p:sp>
        <p:nvSpPr>
          <p:cNvPr id="4" name="">
            <a:extLst xmlns:a="http://schemas.openxmlformats.org/drawingml/2006/main">
              <a:ext uri="{FF2B5EF4-FFF2-40B4-BE49-F238E27FC236}">
                <a16:creationId xmlns:a16="http://schemas.microsoft.com/office/drawing/2014/main" id="{4A48332B-3B96-474F-A382-8ED76396B644}"/>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One-year return or credit, percentage</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9112e57082674539"/>
          </a:graphicData>
        </a:graphic>
      </p:graphicFrame>
      <p:sp>
        <p:nvSpPr>
          <p:cNvPr id="6" name="">
            <a:extLst xmlns:a="http://schemas.openxmlformats.org/drawingml/2006/main">
              <a:ext uri="{FF2B5EF4-FFF2-40B4-BE49-F238E27FC236}">
                <a16:creationId xmlns:a16="http://schemas.microsoft.com/office/drawing/2014/main" id="{90B09BB4-2F8D-4E82-9E39-54A2441C4E30}"/>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D02E58E-1345-47CA-8DDC-FD465BAEFF48}"/>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80% participation</a:t>
            </a:r>
          </a:p>
        </p:txBody>
      </p:sp>
      <p:sp>
        <p:nvSpPr>
          <p:cNvPr id="8" name="">
            <a:extLst xmlns:a="http://schemas.openxmlformats.org/drawingml/2006/main">
              <a:ext uri="{FF2B5EF4-FFF2-40B4-BE49-F238E27FC236}">
                <a16:creationId xmlns:a16="http://schemas.microsoft.com/office/drawing/2014/main" id="{5071C1F4-F841-4161-A47E-E79530BE5BC9}"/>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7% cap / 0% crediting floor</a:t>
            </a:r>
          </a:p>
        </p:txBody>
      </p:sp>
      <p:sp>
        <p:nvSpPr>
          <p:cNvPr id="9" name="">
            <a:extLst xmlns:a="http://schemas.openxmlformats.org/drawingml/2006/main">
              <a:ext uri="{FF2B5EF4-FFF2-40B4-BE49-F238E27FC236}">
                <a16:creationId xmlns:a16="http://schemas.microsoft.com/office/drawing/2014/main" id="{BDA9B132-B486-4FFF-9DAA-912E302D2D2A}"/>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A zero credited rate does not remove rider costs, surrender charges or every source of loss.</a:t>
            </a:r>
          </a:p>
        </p:txBody>
      </p:sp>
      <p:sp>
        <p:nvSpPr>
          <p:cNvPr id="10" name="">
            <a:extLst xmlns:a="http://schemas.openxmlformats.org/drawingml/2006/main">
              <a:ext uri="{FF2B5EF4-FFF2-40B4-BE49-F238E27FC236}">
                <a16:creationId xmlns:a16="http://schemas.microsoft.com/office/drawing/2014/main" id="{695444CC-7E0C-4DA5-AD1D-E2300A1F07B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A8E044BB-CD07-4418-966D-073759E685B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13DB6B27-1F0B-4E45-B6CF-F7723CB2970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37 / 67</a:t>
            </a:r>
          </a:p>
        </p:txBody>
      </p:sp>
    </p:spTree>
    <p:extLst>
      <p:ext uri="{BB962C8B-B14F-4D97-AF65-F5344CB8AC3E}">
        <p14:creationId xmlns:p14="http://schemas.microsoft.com/office/powerpoint/2010/main" val="88990129"/>
      </p:ext>
    </p:extLst>
  </p:cSld>
</p:sld>
</file>

<file path=ppt/slides/slide38.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591d8d70c02454c"/>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026D1E-A5AC-4534-80A1-C73E16971C3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A RILA buffer still leaves downside risk</a:t>
            </a:r>
          </a:p>
        </p:txBody>
      </p:sp>
      <p:sp>
        <p:nvSpPr>
          <p:cNvPr id="3" name="">
            <a:extLst xmlns:a="http://schemas.openxmlformats.org/drawingml/2006/main">
              <a:ext uri="{FF2B5EF4-FFF2-40B4-BE49-F238E27FC236}">
                <a16:creationId xmlns:a16="http://schemas.microsoft.com/office/drawing/2014/main" id="{6C56F832-1791-4076-9F0D-F57F0A3BA72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AegisNow can make a segment payoff understandable before a customer compares outcomes.</a:t>
            </a:r>
          </a:p>
        </p:txBody>
      </p:sp>
      <p:sp>
        <p:nvSpPr>
          <p:cNvPr id="4" name="">
            <a:extLst xmlns:a="http://schemas.openxmlformats.org/drawingml/2006/main">
              <a:ext uri="{FF2B5EF4-FFF2-40B4-BE49-F238E27FC236}">
                <a16:creationId xmlns:a16="http://schemas.microsoft.com/office/drawing/2014/main" id="{B754B08A-7C85-48E9-88AC-05B1FB3CDC41}"/>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Return at segment maturity, percentage</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10820d908f9c4236"/>
          </a:graphicData>
        </a:graphic>
      </p:graphicFrame>
      <p:sp>
        <p:nvSpPr>
          <p:cNvPr id="6" name="">
            <a:extLst xmlns:a="http://schemas.openxmlformats.org/drawingml/2006/main">
              <a:ext uri="{FF2B5EF4-FFF2-40B4-BE49-F238E27FC236}">
                <a16:creationId xmlns:a16="http://schemas.microsoft.com/office/drawing/2014/main" id="{73B13D19-4AA8-4372-8560-43A503FF8A88}"/>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E25CF6F-9F1F-4AD5-B75D-518EF10B025F}"/>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10% buffer</a:t>
            </a:r>
          </a:p>
        </p:txBody>
      </p:sp>
      <p:sp>
        <p:nvSpPr>
          <p:cNvPr id="8" name="">
            <a:extLst xmlns:a="http://schemas.openxmlformats.org/drawingml/2006/main">
              <a:ext uri="{FF2B5EF4-FFF2-40B4-BE49-F238E27FC236}">
                <a16:creationId xmlns:a16="http://schemas.microsoft.com/office/drawing/2014/main" id="{9108B1EE-8F24-4A6D-A115-2BF39E4D08E8}"/>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15% upside cap</a:t>
            </a:r>
          </a:p>
        </p:txBody>
      </p:sp>
      <p:sp>
        <p:nvSpPr>
          <p:cNvPr id="9" name="">
            <a:extLst xmlns:a="http://schemas.openxmlformats.org/drawingml/2006/main">
              <a:ext uri="{FF2B5EF4-FFF2-40B4-BE49-F238E27FC236}">
                <a16:creationId xmlns:a16="http://schemas.microsoft.com/office/drawing/2014/main" id="{18E7E2CA-6DAB-4726-8B9E-EF8E25CD9C79}"/>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Losses beyond the buffer remain with the customer. Early exits may follow different rules.</a:t>
            </a:r>
          </a:p>
        </p:txBody>
      </p:sp>
      <p:sp>
        <p:nvSpPr>
          <p:cNvPr id="10" name="">
            <a:extLst xmlns:a="http://schemas.openxmlformats.org/drawingml/2006/main">
              <a:ext uri="{FF2B5EF4-FFF2-40B4-BE49-F238E27FC236}">
                <a16:creationId xmlns:a16="http://schemas.microsoft.com/office/drawing/2014/main" id="{1DB1D0D5-6A18-457E-A1E5-21F13A6BA08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C2B8C3C1-89D8-414E-801F-C39ACC691E5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72B0A865-7CBC-408D-8845-3327F202263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38 / 67</a:t>
            </a:r>
          </a:p>
        </p:txBody>
      </p:sp>
    </p:spTree>
    <p:extLst>
      <p:ext uri="{BB962C8B-B14F-4D97-AF65-F5344CB8AC3E}">
        <p14:creationId xmlns:p14="http://schemas.microsoft.com/office/powerpoint/2010/main" val="178300149"/>
      </p:ext>
    </p:extLst>
  </p:cSld>
</p:sld>
</file>

<file path=ppt/slides/slide39.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1ed99b78723458f"/>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50530FA-1995-4F4A-8776-C667D81A4DB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Three values with different meanings</a:t>
            </a:r>
          </a:p>
        </p:txBody>
      </p:sp>
      <p:sp>
        <p:nvSpPr>
          <p:cNvPr id="3" name="">
            <a:extLst xmlns:a="http://schemas.openxmlformats.org/drawingml/2006/main">
              <a:ext uri="{FF2B5EF4-FFF2-40B4-BE49-F238E27FC236}">
                <a16:creationId xmlns:a16="http://schemas.microsoft.com/office/drawing/2014/main" id="{0375C856-82D0-4FD2-AF76-5F3948ED0B6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income-benefit base is a calculation reference, not money available for withdrawal.</a:t>
            </a:r>
          </a:p>
        </p:txBody>
      </p:sp>
      <p:sp>
        <p:nvSpPr>
          <p:cNvPr id="4" name="">
            <a:extLst xmlns:a="http://schemas.openxmlformats.org/drawingml/2006/main">
              <a:ext uri="{FF2B5EF4-FFF2-40B4-BE49-F238E27FC236}">
                <a16:creationId xmlns:a16="http://schemas.microsoft.com/office/drawing/2014/main" id="{3A17735C-F041-414E-A42A-7177035CAE3F}"/>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USD thousands / same illustrative anniversary</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f33e19e814d04245"/>
          </a:graphicData>
        </a:graphic>
      </p:graphicFrame>
      <p:sp>
        <p:nvSpPr>
          <p:cNvPr id="6" name="">
            <a:extLst xmlns:a="http://schemas.openxmlformats.org/drawingml/2006/main">
              <a:ext uri="{FF2B5EF4-FFF2-40B4-BE49-F238E27FC236}">
                <a16:creationId xmlns:a16="http://schemas.microsoft.com/office/drawing/2014/main" id="{B7E274C5-18EB-48CC-BBF9-16A9931C2FA2}"/>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3A43DE3-B3D1-4191-9039-DE059A5F4BAF}"/>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USD 7,000</a:t>
            </a:r>
          </a:p>
        </p:txBody>
      </p:sp>
      <p:sp>
        <p:nvSpPr>
          <p:cNvPr id="8" name="">
            <a:extLst xmlns:a="http://schemas.openxmlformats.org/drawingml/2006/main">
              <a:ext uri="{FF2B5EF4-FFF2-40B4-BE49-F238E27FC236}">
                <a16:creationId xmlns:a16="http://schemas.microsoft.com/office/drawing/2014/main" id="{C14C5548-C0C0-4465-944F-B86036C3ADE0}"/>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Annual rider income in this example</a:t>
            </a:r>
          </a:p>
        </p:txBody>
      </p:sp>
      <p:sp>
        <p:nvSpPr>
          <p:cNvPr id="9" name="">
            <a:extLst xmlns:a="http://schemas.openxmlformats.org/drawingml/2006/main">
              <a:ext uri="{FF2B5EF4-FFF2-40B4-BE49-F238E27FC236}">
                <a16:creationId xmlns:a16="http://schemas.microsoft.com/office/drawing/2014/main" id="{BB4D4BD6-EB47-4D6F-8356-191E9793B14A}"/>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5% × 140,000 benefit base. Conditions and rider charges still apply.</a:t>
            </a:r>
          </a:p>
        </p:txBody>
      </p:sp>
      <p:sp>
        <p:nvSpPr>
          <p:cNvPr id="10" name="">
            <a:extLst xmlns:a="http://schemas.openxmlformats.org/drawingml/2006/main">
              <a:ext uri="{FF2B5EF4-FFF2-40B4-BE49-F238E27FC236}">
                <a16:creationId xmlns:a16="http://schemas.microsoft.com/office/drawing/2014/main" id="{7E8F5CBF-429B-4A77-93A7-F8FE32429F7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C46429C3-9924-4EE8-ACD2-039389EB981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9CBCF8D8-58AC-4F9E-9DEF-4C76A3297B6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39 / 67</a:t>
            </a:r>
          </a:p>
        </p:txBody>
      </p:sp>
    </p:spTree>
    <p:extLst>
      <p:ext uri="{BB962C8B-B14F-4D97-AF65-F5344CB8AC3E}">
        <p14:creationId xmlns:p14="http://schemas.microsoft.com/office/powerpoint/2010/main" val="670447439"/>
      </p:ext>
    </p:extLst>
  </p:cSld>
</p:sld>
</file>

<file path=ppt/slides/slide40.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1ae97d112e74977"/>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CF02407-E40D-400E-BA4E-FF5A9CCB18D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Income choices change household protection</a:t>
            </a:r>
          </a:p>
        </p:txBody>
      </p:sp>
      <p:sp>
        <p:nvSpPr>
          <p:cNvPr id="3" name="">
            <a:extLst xmlns:a="http://schemas.openxmlformats.org/drawingml/2006/main">
              <a:ext uri="{FF2B5EF4-FFF2-40B4-BE49-F238E27FC236}">
                <a16:creationId xmlns:a16="http://schemas.microsoft.com/office/drawing/2014/main" id="{138BD158-C5FA-4FE1-AD3B-DF5B00949D6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AegisNow can compare approved quotes on consistent dates and assumptions.</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476500"/>
                <a:gridCol w="4191000"/>
                <a:gridCol w="4191000"/>
              </a:tblGrid>
              <a:tr h="619125">
                <a:tc>
                  <a:txBody>
                    <a:bodyPr>
                      <a:noAutofit/>
                    </a:bodyPr>
                    <a:lstStyle/>
                    <a:p>
                      <a:r>
                        <a:rPr sz="1650" b="1">
                          <a:solidFill>
                            <a:srgbClr val="FFFFFF"/>
                          </a:solidFill>
                          <a:latin typeface="Liberation Sans"/>
                          <a:ea typeface="Liberation Sans"/>
                          <a:cs typeface="Liberation Sans"/>
                        </a:rPr>
                        <a:t>Income option</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Payment pattern</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Trade-off to explain</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Single life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Income while one annuitant lives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Limited continuation after death unless added</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Joint and survivor</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Income linked to two lives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Survivor percentage and starting payment</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Life with period certain</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Life income plus a minimum period</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Who receives remaining guaranteed payments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Escalating income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Contractual increases over time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Lower initial payment versus later income</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CF354854-6783-41BA-9C22-C43508844A4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Compare actual carrier quotes. Do not imply that every option exists on every product.</a:t>
            </a:r>
          </a:p>
        </p:txBody>
      </p:sp>
      <p:sp>
        <p:nvSpPr>
          <p:cNvPr id="6" name="">
            <a:extLst xmlns:a="http://schemas.openxmlformats.org/drawingml/2006/main">
              <a:ext uri="{FF2B5EF4-FFF2-40B4-BE49-F238E27FC236}">
                <a16:creationId xmlns:a16="http://schemas.microsoft.com/office/drawing/2014/main" id="{C3229AEE-457C-453F-804C-0B3305A70C3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A24DAF9E-73F2-451A-8478-7A08B79D828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40 / 67</a:t>
            </a:r>
          </a:p>
        </p:txBody>
      </p:sp>
    </p:spTree>
    <p:extLst>
      <p:ext uri="{BB962C8B-B14F-4D97-AF65-F5344CB8AC3E}">
        <p14:creationId xmlns:p14="http://schemas.microsoft.com/office/powerpoint/2010/main" val="2021827242"/>
      </p:ext>
    </p:extLst>
  </p:cSld>
</p:sld>
</file>

<file path=ppt/slides/slide41.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7b91815f5be49c6"/>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A5EB9D-42B5-4822-AD01-07892711B27D}"/>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Level income loses purchasing power</a:t>
            </a:r>
          </a:p>
        </p:txBody>
      </p:sp>
      <p:sp>
        <p:nvSpPr>
          <p:cNvPr id="3" name="">
            <a:extLst xmlns:a="http://schemas.openxmlformats.org/drawingml/2006/main">
              <a:ext uri="{FF2B5EF4-FFF2-40B4-BE49-F238E27FC236}">
                <a16:creationId xmlns:a16="http://schemas.microsoft.com/office/drawing/2014/main" id="{3F15B983-6615-4D77-859E-DCF25E368EC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 retirement illustration can show a customer the difference between nominal and real income.</a:t>
            </a:r>
          </a:p>
        </p:txBody>
      </p:sp>
      <p:sp>
        <p:nvSpPr>
          <p:cNvPr id="4" name="">
            <a:extLst xmlns:a="http://schemas.openxmlformats.org/drawingml/2006/main">
              <a:ext uri="{FF2B5EF4-FFF2-40B4-BE49-F238E27FC236}">
                <a16:creationId xmlns:a16="http://schemas.microsoft.com/office/drawing/2014/main" id="{253E6B59-E01D-46A7-981E-AF57DE854A3A}"/>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Annual income, USD / years after income starts</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a908c105240e4ff0"/>
          </a:graphicData>
        </a:graphic>
      </p:graphicFrame>
      <p:sp>
        <p:nvSpPr>
          <p:cNvPr id="6" name="">
            <a:extLst xmlns:a="http://schemas.openxmlformats.org/drawingml/2006/main">
              <a:ext uri="{FF2B5EF4-FFF2-40B4-BE49-F238E27FC236}">
                <a16:creationId xmlns:a16="http://schemas.microsoft.com/office/drawing/2014/main" id="{3C88A5ED-136F-4E55-A39A-A592C54D9955}"/>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8459C4E-A3F5-4298-80B4-D1BB9C880FB9}"/>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2.5% inflation</a:t>
            </a:r>
          </a:p>
        </p:txBody>
      </p:sp>
      <p:sp>
        <p:nvSpPr>
          <p:cNvPr id="8" name="">
            <a:extLst xmlns:a="http://schemas.openxmlformats.org/drawingml/2006/main">
              <a:ext uri="{FF2B5EF4-FFF2-40B4-BE49-F238E27FC236}">
                <a16:creationId xmlns:a16="http://schemas.microsoft.com/office/drawing/2014/main" id="{8DBF6FE1-76EB-46C1-B683-E44DA34078B4}"/>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An explicit planning assumption</a:t>
            </a:r>
          </a:p>
        </p:txBody>
      </p:sp>
      <p:sp>
        <p:nvSpPr>
          <p:cNvPr id="9" name="">
            <a:extLst xmlns:a="http://schemas.openxmlformats.org/drawingml/2006/main">
              <a:ext uri="{FF2B5EF4-FFF2-40B4-BE49-F238E27FC236}">
                <a16:creationId xmlns:a16="http://schemas.microsoft.com/office/drawing/2014/main" id="{0B13F2DB-78B0-472A-9F51-5487846DC49A}"/>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At year 25, USD 10,000 has about USD 5,394 of today’s purchasing power.</a:t>
            </a:r>
          </a:p>
        </p:txBody>
      </p:sp>
      <p:sp>
        <p:nvSpPr>
          <p:cNvPr id="10" name="">
            <a:extLst xmlns:a="http://schemas.openxmlformats.org/drawingml/2006/main">
              <a:ext uri="{FF2B5EF4-FFF2-40B4-BE49-F238E27FC236}">
                <a16:creationId xmlns:a16="http://schemas.microsoft.com/office/drawing/2014/main" id="{C8B7B2FC-35D0-4428-B690-2D94E38EA2A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48EF34C2-2514-46C5-A503-F12E309692A0}"/>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B0E2BC43-5F99-4F8E-BFC1-E0E9F34EA4E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41 / 67</a:t>
            </a:r>
          </a:p>
        </p:txBody>
      </p:sp>
    </p:spTree>
    <p:extLst>
      <p:ext uri="{BB962C8B-B14F-4D97-AF65-F5344CB8AC3E}">
        <p14:creationId xmlns:p14="http://schemas.microsoft.com/office/powerpoint/2010/main" val="183230"/>
      </p:ext>
    </p:extLst>
  </p:cSld>
</p:sld>
</file>

<file path=ppt/slides/slide4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cff05f4d8174524"/>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A940874-E65D-4441-A3C2-DA36CAAF70B4}"/>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The exit value reconciles to the account</a:t>
            </a:r>
          </a:p>
        </p:txBody>
      </p:sp>
      <p:sp>
        <p:nvSpPr>
          <p:cNvPr id="3" name="">
            <a:extLst xmlns:a="http://schemas.openxmlformats.org/drawingml/2006/main">
              <a:ext uri="{FF2B5EF4-FFF2-40B4-BE49-F238E27FC236}">
                <a16:creationId xmlns:a16="http://schemas.microsoft.com/office/drawing/2014/main" id="{ED3B3BD6-F20E-4171-BAFE-E6EEA447D7A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AegisNow can expose each deduction rather than hiding the effect in one final number.</a:t>
            </a:r>
          </a:p>
        </p:txBody>
      </p:sp>
      <p:sp>
        <p:nvSpPr>
          <p:cNvPr id="4" name="">
            <a:extLst xmlns:a="http://schemas.openxmlformats.org/drawingml/2006/main">
              <a:ext uri="{FF2B5EF4-FFF2-40B4-BE49-F238E27FC236}">
                <a16:creationId xmlns:a16="http://schemas.microsoft.com/office/drawing/2014/main" id="{04AAC8B5-BB44-4AF4-98E3-08755A160F09}"/>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USD thousands / hypothetical full surrender</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5bf1d112c5614f79"/>
          </a:graphicData>
        </a:graphic>
      </p:graphicFrame>
      <p:sp>
        <p:nvSpPr>
          <p:cNvPr id="6" name="">
            <a:extLst xmlns:a="http://schemas.openxmlformats.org/drawingml/2006/main">
              <a:ext uri="{FF2B5EF4-FFF2-40B4-BE49-F238E27FC236}">
                <a16:creationId xmlns:a16="http://schemas.microsoft.com/office/drawing/2014/main" id="{E88CAE38-613F-47EB-A37A-FFEB4B85C9BA}"/>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B48728C-E649-493C-95B5-9CD56501F6BC}"/>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USD 102,500</a:t>
            </a:r>
          </a:p>
        </p:txBody>
      </p:sp>
      <p:sp>
        <p:nvSpPr>
          <p:cNvPr id="8" name="">
            <a:extLst xmlns:a="http://schemas.openxmlformats.org/drawingml/2006/main">
              <a:ext uri="{FF2B5EF4-FFF2-40B4-BE49-F238E27FC236}">
                <a16:creationId xmlns:a16="http://schemas.microsoft.com/office/drawing/2014/main" id="{9AFF396C-50F8-4FA3-AE98-F039EE34E807}"/>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Net before tax in this example</a:t>
            </a:r>
          </a:p>
        </p:txBody>
      </p:sp>
      <p:sp>
        <p:nvSpPr>
          <p:cNvPr id="9" name="">
            <a:extLst xmlns:a="http://schemas.openxmlformats.org/drawingml/2006/main">
              <a:ext uri="{FF2B5EF4-FFF2-40B4-BE49-F238E27FC236}">
                <a16:creationId xmlns:a16="http://schemas.microsoft.com/office/drawing/2014/main" id="{0258CA2D-BB4E-42F8-8732-8A312ECB6B2E}"/>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An MVA can be positive or negative. Actual timing and contract terms control the calculation.</a:t>
            </a:r>
          </a:p>
        </p:txBody>
      </p:sp>
      <p:sp>
        <p:nvSpPr>
          <p:cNvPr id="10" name="">
            <a:extLst xmlns:a="http://schemas.openxmlformats.org/drawingml/2006/main">
              <a:ext uri="{FF2B5EF4-FFF2-40B4-BE49-F238E27FC236}">
                <a16:creationId xmlns:a16="http://schemas.microsoft.com/office/drawing/2014/main" id="{A8E15634-C34D-4C25-9259-B6BA09F7895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9F78DC7F-4787-4150-9FB8-2B5C522E57B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541AF3A6-4F89-4C09-8334-8A9C7888EBD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42 / 67</a:t>
            </a:r>
          </a:p>
        </p:txBody>
      </p:sp>
    </p:spTree>
    <p:extLst>
      <p:ext uri="{BB962C8B-B14F-4D97-AF65-F5344CB8AC3E}">
        <p14:creationId xmlns:p14="http://schemas.microsoft.com/office/powerpoint/2010/main" val="1652961075"/>
      </p:ext>
    </p:extLst>
  </p:cSld>
</p:sld>
</file>

<file path=ppt/slides/slide43.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62f6c3369774a99"/>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1DAB39-A50B-4925-B017-A5FB0C4E702D}"/>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The order of returns matters during withdrawals</a:t>
            </a:r>
          </a:p>
        </p:txBody>
      </p:sp>
      <p:sp>
        <p:nvSpPr>
          <p:cNvPr id="3" name="">
            <a:extLst xmlns:a="http://schemas.openxmlformats.org/drawingml/2006/main">
              <a:ext uri="{FF2B5EF4-FFF2-40B4-BE49-F238E27FC236}">
                <a16:creationId xmlns:a16="http://schemas.microsoft.com/office/drawing/2014/main" id="{8EDEC149-5470-496F-BEC6-5C4E1AB5412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AegisNow can explain sequence risk when an approved product supports investment-linked scenarios.</a:t>
            </a:r>
          </a:p>
        </p:txBody>
      </p:sp>
      <p:sp>
        <p:nvSpPr>
          <p:cNvPr id="4" name="">
            <a:extLst xmlns:a="http://schemas.openxmlformats.org/drawingml/2006/main">
              <a:ext uri="{FF2B5EF4-FFF2-40B4-BE49-F238E27FC236}">
                <a16:creationId xmlns:a16="http://schemas.microsoft.com/office/drawing/2014/main" id="{C675717E-B56E-4DAF-9EAE-8968176C2D5F}"/>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Account value, USD thousands / year</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7c2ce751754441f9"/>
          </a:graphicData>
        </a:graphic>
      </p:graphicFrame>
      <p:sp>
        <p:nvSpPr>
          <p:cNvPr id="6" name="">
            <a:extLst xmlns:a="http://schemas.openxmlformats.org/drawingml/2006/main">
              <a:ext uri="{FF2B5EF4-FFF2-40B4-BE49-F238E27FC236}">
                <a16:creationId xmlns:a16="http://schemas.microsoft.com/office/drawing/2014/main" id="{5AABCE7A-312A-42AF-8936-11784F338861}"/>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28599F3-1227-40CC-9B03-6B6027714AC3}"/>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Same five returns</a:t>
            </a:r>
          </a:p>
        </p:txBody>
      </p:sp>
      <p:sp>
        <p:nvSpPr>
          <p:cNvPr id="8" name="">
            <a:extLst xmlns:a="http://schemas.openxmlformats.org/drawingml/2006/main">
              <a:ext uri="{FF2B5EF4-FFF2-40B4-BE49-F238E27FC236}">
                <a16:creationId xmlns:a16="http://schemas.microsoft.com/office/drawing/2014/main" id="{5CBFA1E5-41B5-455F-B7D0-1135EA4B6AA0}"/>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USD 6,000 withdrawn each year</a:t>
            </a:r>
          </a:p>
        </p:txBody>
      </p:sp>
      <p:sp>
        <p:nvSpPr>
          <p:cNvPr id="9" name="">
            <a:extLst xmlns:a="http://schemas.openxmlformats.org/drawingml/2006/main">
              <a:ext uri="{FF2B5EF4-FFF2-40B4-BE49-F238E27FC236}">
                <a16:creationId xmlns:a16="http://schemas.microsoft.com/office/drawing/2014/main" id="{70D6875E-FAC4-484D-A13D-E3E885418D93}"/>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Return order changes the remaining balance. This example excludes income guarantees.</a:t>
            </a:r>
          </a:p>
        </p:txBody>
      </p:sp>
      <p:sp>
        <p:nvSpPr>
          <p:cNvPr id="10" name="">
            <a:extLst xmlns:a="http://schemas.openxmlformats.org/drawingml/2006/main">
              <a:ext uri="{FF2B5EF4-FFF2-40B4-BE49-F238E27FC236}">
                <a16:creationId xmlns:a16="http://schemas.microsoft.com/office/drawing/2014/main" id="{0714AAA2-F9B2-4605-94CB-B385CFD7133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teaching example. Not a policy quote, approved illustration or forecast.</a:t>
            </a:r>
          </a:p>
        </p:txBody>
      </p:sp>
      <p:sp>
        <p:nvSpPr>
          <p:cNvPr id="11" name="">
            <a:extLst xmlns:a="http://schemas.openxmlformats.org/drawingml/2006/main">
              <a:ext uri="{FF2B5EF4-FFF2-40B4-BE49-F238E27FC236}">
                <a16:creationId xmlns:a16="http://schemas.microsoft.com/office/drawing/2014/main" id="{231E3B17-A32B-44F6-8293-8E26203944A9}"/>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5305DC62-62E7-44A4-B612-7A73286E168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43 / 67</a:t>
            </a:r>
          </a:p>
        </p:txBody>
      </p:sp>
    </p:spTree>
    <p:extLst>
      <p:ext uri="{BB962C8B-B14F-4D97-AF65-F5344CB8AC3E}">
        <p14:creationId xmlns:p14="http://schemas.microsoft.com/office/powerpoint/2010/main" val="1015672763"/>
      </p:ext>
    </p:extLst>
  </p:cSld>
</p:sld>
</file>

<file path=ppt/slides/slide44.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a896a17d0e04c99"/>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1C916B2-1E7E-4ABA-B26A-B55E240ECAA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Riders and withdrawals need explicit rules</a:t>
            </a:r>
          </a:p>
        </p:txBody>
      </p:sp>
      <p:sp>
        <p:nvSpPr>
          <p:cNvPr id="3" name="">
            <a:extLst xmlns:a="http://schemas.openxmlformats.org/drawingml/2006/main">
              <a:ext uri="{FF2B5EF4-FFF2-40B4-BE49-F238E27FC236}">
                <a16:creationId xmlns:a16="http://schemas.microsoft.com/office/drawing/2014/main" id="{18924C0F-1926-45D1-B2F9-91A6EBB1F5E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comparison includes the conditions that can change or end a benefit.</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476500"/>
                <a:gridCol w="4191000"/>
                <a:gridCol w="4191000"/>
              </a:tblGrid>
              <a:tr h="619125">
                <a:tc>
                  <a:txBody>
                    <a:bodyPr>
                      <a:noAutofit/>
                    </a:bodyPr>
                    <a:lstStyle/>
                    <a:p>
                      <a:r>
                        <a:rPr sz="1650" b="1">
                          <a:solidFill>
                            <a:srgbClr val="FFFFFF"/>
                          </a:solidFill>
                          <a:latin typeface="Liberation Sans"/>
                          <a:ea typeface="Liberation Sans"/>
                          <a:cs typeface="Liberation Sans"/>
                        </a:rPr>
                        <a:t>Event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Potential contract effect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AegisNow explanation</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Income start date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Different withdrawal percentage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Compare allowed start dates and quoted income</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Excess withdrawal</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Benefit reduction or termination</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Show both account and benefit-base impact</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Rider charge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Lower account value over time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Display charge basis and frequency</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Death or ownership change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Benefit or eligibility changes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Route the case through product-specific rules</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2988A855-4544-40A2-9C20-85704D0129D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Illustrative configuration requirements. Actual rider terms and carrier approvals determine the result.</a:t>
            </a:r>
          </a:p>
        </p:txBody>
      </p:sp>
      <p:sp>
        <p:nvSpPr>
          <p:cNvPr id="6" name="">
            <a:extLst xmlns:a="http://schemas.openxmlformats.org/drawingml/2006/main">
              <a:ext uri="{FF2B5EF4-FFF2-40B4-BE49-F238E27FC236}">
                <a16:creationId xmlns:a16="http://schemas.microsoft.com/office/drawing/2014/main" id="{479B8D61-8CDB-4E6E-9609-E179F78170D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4486376C-88B7-48BE-8FB5-8CFF31C9803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44 / 67</a:t>
            </a:r>
          </a:p>
        </p:txBody>
      </p:sp>
    </p:spTree>
    <p:extLst>
      <p:ext uri="{BB962C8B-B14F-4D97-AF65-F5344CB8AC3E}">
        <p14:creationId xmlns:p14="http://schemas.microsoft.com/office/powerpoint/2010/main" val="2069959241"/>
      </p:ext>
    </p:extLst>
  </p:cSld>
</p:sld>
</file>

<file path=ppt/slides/slide4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d924197cbe740d4"/>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0305B64-B107-4692-B14E-E15701C67C8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Fixed annuity • sample value report</a:t>
            </a:r>
          </a:p>
        </p:txBody>
      </p:sp>
      <p:sp>
        <p:nvSpPr>
          <p:cNvPr id="3" name="">
            <a:extLst xmlns:a="http://schemas.openxmlformats.org/drawingml/2006/main">
              <a:ext uri="{FF2B5EF4-FFF2-40B4-BE49-F238E27FC236}">
                <a16:creationId xmlns:a16="http://schemas.microsoft.com/office/drawing/2014/main" id="{F8D54545-801C-455D-84DD-70581908416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FA-01 • $100,000 single premium • Fictional 4.5% five-year contract rate • USD.</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952500"/>
                <a:gridCol w="2476500"/>
                <a:gridCol w="2476500"/>
                <a:gridCol w="2476500"/>
                <a:gridCol w="2476500"/>
              </a:tblGrid>
              <a:tr h="515938">
                <a:tc>
                  <a:txBody>
                    <a:bodyPr>
                      <a:noAutofit/>
                    </a:bodyPr>
                    <a:lstStyle/>
                    <a:p>
                      <a:r>
                        <a:rPr sz="1650" b="1">
                          <a:solidFill>
                            <a:srgbClr val="FFFFFF"/>
                          </a:solidFill>
                          <a:latin typeface="Liberation Sans"/>
                          <a:ea typeface="Liberation Sans"/>
                          <a:cs typeface="Liberation Sans"/>
                        </a:rPr>
                        <a:t>Year</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Opening</a:t>
                      </a:r>
                    </a:p>
                    <a:p>
                      <a:r>
                        <a:rPr sz="1650" b="1">
                          <a:solidFill>
                            <a:srgbClr val="FFFFFF"/>
                          </a:solidFill>
                          <a:latin typeface="Liberation Sans"/>
                          <a:ea typeface="Liberation Sans"/>
                          <a:cs typeface="Liberation Sans"/>
                        </a:rPr>
                        <a:t>account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Interest</a:t>
                      </a:r>
                    </a:p>
                    <a:p>
                      <a:r>
                        <a:rPr sz="1650" b="1">
                          <a:solidFill>
                            <a:srgbClr val="FFFFFF"/>
                          </a:solidFill>
                          <a:latin typeface="Liberation Sans"/>
                          <a:ea typeface="Liberation Sans"/>
                          <a:cs typeface="Liberation Sans"/>
                        </a:rPr>
                        <a:t>credited</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Closing</a:t>
                      </a:r>
                    </a:p>
                    <a:p>
                      <a:r>
                        <a:rPr sz="1650" b="1">
                          <a:solidFill>
                            <a:srgbClr val="FFFFFF"/>
                          </a:solidFill>
                          <a:latin typeface="Liberation Sans"/>
                          <a:ea typeface="Liberation Sans"/>
                          <a:cs typeface="Liberation Sans"/>
                        </a:rPr>
                        <a:t>account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Net</a:t>
                      </a:r>
                    </a:p>
                    <a:p>
                      <a:r>
                        <a:rPr sz="1650" b="1">
                          <a:solidFill>
                            <a:srgbClr val="FFFFFF"/>
                          </a:solidFill>
                          <a:latin typeface="Liberation Sans"/>
                          <a:ea typeface="Liberation Sans"/>
                          <a:cs typeface="Liberation Sans"/>
                        </a:rPr>
                        <a:t>surrender</a:t>
                      </a:r>
                    </a:p>
                  </a:txBody>
                  <a:tcPr marL="133350" marR="133350" marT="76200" marB="76200" anchor="ctr">
                    <a:solidFill>
                      <a:srgbClr val="143A31"/>
                    </a:solidFill>
                  </a:tcPr>
                </a:tc>
              </a:tr>
              <a:tr h="515938">
                <a:tc>
                  <a:txBody>
                    <a:bodyPr>
                      <a:noAutofit/>
                    </a:bodyPr>
                    <a:lstStyle/>
                    <a:p>
                      <a:r>
                        <a:rPr sz="1650" b="1">
                          <a:solidFill>
                            <a:srgbClr val="143A31"/>
                          </a:solidFill>
                          <a:latin typeface="Liberation Sans"/>
                          <a:ea typeface="Liberation Sans"/>
                          <a:cs typeface="Liberation Sans"/>
                        </a:rPr>
                        <a:t>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100,000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4,500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104,500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96,140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104,500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4,702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109,202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101,558</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3</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109,202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4,914</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114,117</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107,270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4</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114,117</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5,135</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119,252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113,289</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5</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119,252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5,366</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124,618</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124,618</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446B4F81-766E-4856-8059-4ACA2671D34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6" name="">
            <a:extLst xmlns:a="http://schemas.openxmlformats.org/drawingml/2006/main">
              <a:ext uri="{FF2B5EF4-FFF2-40B4-BE49-F238E27FC236}">
                <a16:creationId xmlns:a16="http://schemas.microsoft.com/office/drawing/2014/main" id="{5138DB9D-4BE3-4DE5-8BD1-A8C40A8BDE2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FE0D8F36-5096-4457-ACAB-305227DBB0B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45 / 67</a:t>
            </a:r>
          </a:p>
        </p:txBody>
      </p:sp>
    </p:spTree>
    <p:extLst>
      <p:ext uri="{BB962C8B-B14F-4D97-AF65-F5344CB8AC3E}">
        <p14:creationId xmlns:p14="http://schemas.microsoft.com/office/powerpoint/2010/main" val="812793070"/>
      </p:ext>
    </p:extLst>
  </p:cSld>
</p:sld>
</file>

<file path=ppt/slides/slide46.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15e5690dfb34295"/>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E4AA241-E357-4C15-A828-B89B020E4CE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Indexed annuity • sample credit report</a:t>
            </a:r>
          </a:p>
        </p:txBody>
      </p:sp>
      <p:sp>
        <p:nvSpPr>
          <p:cNvPr id="3" name="">
            <a:extLst xmlns:a="http://schemas.openxmlformats.org/drawingml/2006/main">
              <a:ext uri="{FF2B5EF4-FFF2-40B4-BE49-F238E27FC236}">
                <a16:creationId xmlns:a16="http://schemas.microsoft.com/office/drawing/2014/main" id="{3DAAC1B4-F874-4E2D-B412-96614C1000C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FIA-01 • $100,000 premium • 75% participation / 8% cap / 0% floor • Annual index method.</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952500"/>
                <a:gridCol w="2476500"/>
                <a:gridCol w="2476500"/>
                <a:gridCol w="2476500"/>
                <a:gridCol w="2476500"/>
              </a:tblGrid>
              <a:tr h="515938">
                <a:tc>
                  <a:txBody>
                    <a:bodyPr>
                      <a:noAutofit/>
                    </a:bodyPr>
                    <a:lstStyle/>
                    <a:p>
                      <a:r>
                        <a:rPr sz="1650" b="1">
                          <a:solidFill>
                            <a:srgbClr val="FFFFFF"/>
                          </a:solidFill>
                          <a:latin typeface="Liberation Sans"/>
                          <a:ea typeface="Liberation Sans"/>
                          <a:cs typeface="Liberation Sans"/>
                        </a:rPr>
                        <a:t>Year</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Index</a:t>
                      </a:r>
                    </a:p>
                    <a:p>
                      <a:r>
                        <a:rPr sz="1650" b="1">
                          <a:solidFill>
                            <a:srgbClr val="FFFFFF"/>
                          </a:solidFill>
                          <a:latin typeface="Liberation Sans"/>
                          <a:ea typeface="Liberation Sans"/>
                          <a:cs typeface="Liberation Sans"/>
                        </a:rPr>
                        <a:t>return</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Credited</a:t>
                      </a:r>
                    </a:p>
                    <a:p>
                      <a:r>
                        <a:rPr sz="1650" b="1">
                          <a:solidFill>
                            <a:srgbClr val="FFFFFF"/>
                          </a:solidFill>
                          <a:latin typeface="Liberation Sans"/>
                          <a:ea typeface="Liberation Sans"/>
                          <a:cs typeface="Liberation Sans"/>
                        </a:rPr>
                        <a:t>rate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Interest</a:t>
                      </a:r>
                    </a:p>
                    <a:p>
                      <a:r>
                        <a:rPr sz="1650" b="1">
                          <a:solidFill>
                            <a:srgbClr val="FFFFFF"/>
                          </a:solidFill>
                          <a:latin typeface="Liberation Sans"/>
                          <a:ea typeface="Liberation Sans"/>
                          <a:cs typeface="Liberation Sans"/>
                        </a:rPr>
                        <a:t>credited</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Closing</a:t>
                      </a:r>
                    </a:p>
                    <a:p>
                      <a:r>
                        <a:rPr sz="1650" b="1">
                          <a:solidFill>
                            <a:srgbClr val="FFFFFF"/>
                          </a:solidFill>
                          <a:latin typeface="Liberation Sans"/>
                          <a:ea typeface="Liberation Sans"/>
                          <a:cs typeface="Liberation Sans"/>
                        </a:rPr>
                        <a:t>account</a:t>
                      </a:r>
                    </a:p>
                  </a:txBody>
                  <a:tcPr marL="133350" marR="133350" marT="76200" marB="76200" anchor="ctr">
                    <a:solidFill>
                      <a:srgbClr val="143A31"/>
                    </a:solidFill>
                  </a:tcPr>
                </a:tc>
              </a:tr>
              <a:tr h="515938">
                <a:tc>
                  <a:txBody>
                    <a:bodyPr>
                      <a:noAutofit/>
                    </a:bodyPr>
                    <a:lstStyle/>
                    <a:p>
                      <a:r>
                        <a:rPr sz="1650" b="1">
                          <a:solidFill>
                            <a:srgbClr val="143A31"/>
                          </a:solidFill>
                          <a:latin typeface="Liberation Sans"/>
                          <a:ea typeface="Liberation Sans"/>
                          <a:cs typeface="Liberation Sans"/>
                        </a:rPr>
                        <a:t>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100,000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6%</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4.5%</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4,500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104,500</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3</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18%</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8.0%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8,360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112,860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4</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112,860</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5</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8.0%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9,029</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121,889</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48610D94-7474-4E2C-A4D5-12B68BEABCE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6" name="">
            <a:extLst xmlns:a="http://schemas.openxmlformats.org/drawingml/2006/main">
              <a:ext uri="{FF2B5EF4-FFF2-40B4-BE49-F238E27FC236}">
                <a16:creationId xmlns:a16="http://schemas.microsoft.com/office/drawing/2014/main" id="{D567EC00-8D01-4889-B382-4777F226191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603B07C9-160F-421E-87CA-41188449E342}"/>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46 / 67</a:t>
            </a:r>
          </a:p>
        </p:txBody>
      </p:sp>
    </p:spTree>
    <p:extLst>
      <p:ext uri="{BB962C8B-B14F-4D97-AF65-F5344CB8AC3E}">
        <p14:creationId xmlns:p14="http://schemas.microsoft.com/office/powerpoint/2010/main" val="122755992"/>
      </p:ext>
    </p:extLst>
  </p:cSld>
</p:sld>
</file>

<file path=ppt/slides/slide47.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39dc91ae6d14aba"/>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F813A52-7D20-4FDA-986A-D2202115CBE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Variable annuity • sample cash-flow report</a:t>
            </a:r>
          </a:p>
        </p:txBody>
      </p:sp>
      <p:sp>
        <p:nvSpPr>
          <p:cNvPr id="3" name="">
            <a:extLst xmlns:a="http://schemas.openxmlformats.org/drawingml/2006/main">
              <a:ext uri="{FF2B5EF4-FFF2-40B4-BE49-F238E27FC236}">
                <a16:creationId xmlns:a16="http://schemas.microsoft.com/office/drawing/2014/main" id="{A041E4F9-6C82-4908-8B4E-96F14279453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VA-01 • $100,000 premium • 2% annual charge after returns • $6,000 year-end withdrawal • USD.</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762000"/>
                <a:gridCol w="2286000"/>
                <a:gridCol w="1333500"/>
                <a:gridCol w="2000250"/>
                <a:gridCol w="2190750"/>
                <a:gridCol w="2286000"/>
              </a:tblGrid>
              <a:tr h="515938">
                <a:tc>
                  <a:txBody>
                    <a:bodyPr>
                      <a:noAutofit/>
                    </a:bodyPr>
                    <a:lstStyle/>
                    <a:p>
                      <a:r>
                        <a:rPr sz="1650" b="1">
                          <a:solidFill>
                            <a:srgbClr val="FFFFFF"/>
                          </a:solidFill>
                          <a:latin typeface="Liberation Sans"/>
                          <a:ea typeface="Liberation Sans"/>
                          <a:cs typeface="Liberation Sans"/>
                        </a:rPr>
                        <a:t>Year</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Opening</a:t>
                      </a:r>
                    </a:p>
                    <a:p>
                      <a:r>
                        <a:rPr sz="1650" b="1">
                          <a:solidFill>
                            <a:srgbClr val="FFFFFF"/>
                          </a:solidFill>
                          <a:latin typeface="Liberation Sans"/>
                          <a:ea typeface="Liberation Sans"/>
                          <a:cs typeface="Liberation Sans"/>
                        </a:rPr>
                        <a:t>account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Gross</a:t>
                      </a:r>
                    </a:p>
                    <a:p>
                      <a:r>
                        <a:rPr sz="1650" b="1">
                          <a:solidFill>
                            <a:srgbClr val="FFFFFF"/>
                          </a:solidFill>
                          <a:latin typeface="Liberation Sans"/>
                          <a:ea typeface="Liberation Sans"/>
                          <a:cs typeface="Liberation Sans"/>
                        </a:rPr>
                        <a:t>return</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Annual</a:t>
                      </a:r>
                    </a:p>
                    <a:p>
                      <a:r>
                        <a:rPr sz="1650" b="1">
                          <a:solidFill>
                            <a:srgbClr val="FFFFFF"/>
                          </a:solidFill>
                          <a:latin typeface="Liberation Sans"/>
                          <a:ea typeface="Liberation Sans"/>
                          <a:cs typeface="Liberation Sans"/>
                        </a:rPr>
                        <a:t>charge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Withdrawal</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Closing</a:t>
                      </a:r>
                    </a:p>
                    <a:p>
                      <a:r>
                        <a:rPr sz="1650" b="1">
                          <a:solidFill>
                            <a:srgbClr val="FFFFFF"/>
                          </a:solidFill>
                          <a:latin typeface="Liberation Sans"/>
                          <a:ea typeface="Liberation Sans"/>
                          <a:cs typeface="Liberation Sans"/>
                        </a:rPr>
                        <a:t>account</a:t>
                      </a:r>
                    </a:p>
                  </a:txBody>
                  <a:tcPr marL="133350" marR="133350" marT="76200" marB="76200" anchor="ctr">
                    <a:solidFill>
                      <a:srgbClr val="143A31"/>
                    </a:solidFill>
                  </a:tcPr>
                </a:tc>
              </a:tr>
              <a:tr h="515938">
                <a:tc>
                  <a:txBody>
                    <a:bodyPr>
                      <a:noAutofit/>
                    </a:bodyPr>
                    <a:lstStyle/>
                    <a:p>
                      <a:r>
                        <a:rPr sz="1650" b="1">
                          <a:solidFill>
                            <a:srgbClr val="143A31"/>
                          </a:solidFill>
                          <a:latin typeface="Liberation Sans"/>
                          <a:ea typeface="Liberation Sans"/>
                          <a:cs typeface="Liberation Sans"/>
                        </a:rPr>
                        <a:t>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100,000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8%</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2,160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99,840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99,840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-12%</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1,757</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6,000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80,102</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3</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80,102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1,762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80,350</a:t>
                      </a:r>
                    </a:p>
                  </a:txBody>
                  <a:tcPr marL="133350" marR="133350" marT="76200" marB="76200" anchor="ctr">
                    <a:solidFill>
                      <a:srgbClr val="FFFFFF"/>
                    </a:solidFill>
                  </a:tcPr>
                </a:tc>
              </a:tr>
              <a:tr h="515938">
                <a:tc>
                  <a:txBody>
                    <a:bodyPr>
                      <a:noAutofit/>
                    </a:bodyPr>
                    <a:lstStyle/>
                    <a:p>
                      <a:r>
                        <a:rPr sz="1650" b="1">
                          <a:solidFill>
                            <a:srgbClr val="143A31"/>
                          </a:solidFill>
                          <a:latin typeface="Liberation Sans"/>
                          <a:ea typeface="Liberation Sans"/>
                          <a:cs typeface="Liberation Sans"/>
                        </a:rPr>
                        <a:t>4</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80,350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6%</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1,703</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6,000</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77,468</a:t>
                      </a:r>
                    </a:p>
                  </a:txBody>
                  <a:tcPr marL="133350" marR="133350" marT="76200" marB="76200" anchor="ctr">
                    <a:solidFill>
                      <a:srgbClr val="EAEFE8"/>
                    </a:solidFill>
                  </a:tcPr>
                </a:tc>
              </a:tr>
              <a:tr h="515938">
                <a:tc>
                  <a:txBody>
                    <a:bodyPr>
                      <a:noAutofit/>
                    </a:bodyPr>
                    <a:lstStyle/>
                    <a:p>
                      <a:r>
                        <a:rPr sz="1650" b="1">
                          <a:solidFill>
                            <a:srgbClr val="143A31"/>
                          </a:solidFill>
                          <a:latin typeface="Liberation Sans"/>
                          <a:ea typeface="Liberation Sans"/>
                          <a:cs typeface="Liberation Sans"/>
                        </a:rPr>
                        <a:t>5</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77,468</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4%</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1,611</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6,000</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72,955</a:t>
                      </a:r>
                    </a:p>
                  </a:txBody>
                  <a:tcPr marL="133350" marR="133350" marT="76200" marB="762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E8604E77-51FB-4D9D-9C28-398274388EE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SYNTHETIC SAMPLE • USD • Selected report excerpt, not a quote or approved sales illustration.</a:t>
            </a:r>
          </a:p>
        </p:txBody>
      </p:sp>
      <p:sp>
        <p:nvSpPr>
          <p:cNvPr id="6" name="">
            <a:extLst xmlns:a="http://schemas.openxmlformats.org/drawingml/2006/main">
              <a:ext uri="{FF2B5EF4-FFF2-40B4-BE49-F238E27FC236}">
                <a16:creationId xmlns:a16="http://schemas.microsoft.com/office/drawing/2014/main" id="{8123AFAE-366B-4E7A-BBFA-BF7A612E5BA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6D47AF4A-30F3-4FDF-8BA2-183730708FE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47 / 67</a:t>
            </a:r>
          </a:p>
        </p:txBody>
      </p:sp>
    </p:spTree>
    <p:extLst>
      <p:ext uri="{BB962C8B-B14F-4D97-AF65-F5344CB8AC3E}">
        <p14:creationId xmlns:p14="http://schemas.microsoft.com/office/powerpoint/2010/main" val="670348321"/>
      </p:ext>
    </p:extLst>
  </p:cSld>
</p:sld>
</file>

<file path=ppt/slides/slide48.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529630222ebe49d3"/>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F9B9C6-A744-4DED-9A71-BDBE89C5F1BA}"/>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An adviser comparison with a retained rationale</a:t>
            </a:r>
          </a:p>
        </p:txBody>
      </p:sp>
      <p:sp>
        <p:nvSpPr>
          <p:cNvPr id="3" name="">
            <a:extLst xmlns:a="http://schemas.openxmlformats.org/drawingml/2006/main">
              <a:ext uri="{FF2B5EF4-FFF2-40B4-BE49-F238E27FC236}">
                <a16:creationId xmlns:a16="http://schemas.microsoft.com/office/drawing/2014/main" id="{29680CB3-C603-43D6-BBF5-0FFE2EEB084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AegisNow can connect a scenario change to the client discussion and the selected version.</a:t>
            </a:r>
          </a:p>
        </p:txBody>
      </p:sp>
      <p:sp>
        <p:nvSpPr>
          <p:cNvPr id="4" name="">
            <a:extLst xmlns:a="http://schemas.openxmlformats.org/drawingml/2006/main">
              <a:ext uri="{FF2B5EF4-FFF2-40B4-BE49-F238E27FC236}">
                <a16:creationId xmlns:a16="http://schemas.microsoft.com/office/drawing/2014/main" id="{7B6EE680-38E1-4748-9A18-08762DE4736E}"/>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26A4C39-D386-45F5-AC22-76720782B5E6}"/>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F6DA46F-6FF2-4596-9766-713B52EF014A}"/>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Align the basis</a:t>
            </a:r>
          </a:p>
        </p:txBody>
      </p:sp>
      <p:sp>
        <p:nvSpPr>
          <p:cNvPr id="7" name="">
            <a:extLst xmlns:a="http://schemas.openxmlformats.org/drawingml/2006/main">
              <a:ext uri="{FF2B5EF4-FFF2-40B4-BE49-F238E27FC236}">
                <a16:creationId xmlns:a16="http://schemas.microsoft.com/office/drawing/2014/main" id="{28E7D65D-3226-4ACF-AB59-3D714BAC438C}"/>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Align premium, dates, ages, income objective and selected features.</a:t>
            </a:r>
          </a:p>
        </p:txBody>
      </p:sp>
      <p:sp>
        <p:nvSpPr>
          <p:cNvPr id="8" name="">
            <a:extLst xmlns:a="http://schemas.openxmlformats.org/drawingml/2006/main">
              <a:ext uri="{FF2B5EF4-FFF2-40B4-BE49-F238E27FC236}">
                <a16:creationId xmlns:a16="http://schemas.microsoft.com/office/drawing/2014/main" id="{0BA2B79A-D836-42D0-9BF6-845A76EA5A38}"/>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BFF541CE-165F-4CFA-A504-24A2AC8A200C}"/>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22400C5D-F209-4045-A87A-DC4D7648E9FC}"/>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Explain the differences</a:t>
            </a:r>
          </a:p>
        </p:txBody>
      </p:sp>
      <p:sp>
        <p:nvSpPr>
          <p:cNvPr id="11" name="">
            <a:extLst xmlns:a="http://schemas.openxmlformats.org/drawingml/2006/main">
              <a:ext uri="{FF2B5EF4-FFF2-40B4-BE49-F238E27FC236}">
                <a16:creationId xmlns:a16="http://schemas.microsoft.com/office/drawing/2014/main" id="{CAA5DFEF-BB7F-47C4-83E5-D7A9D35A063A}"/>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benefits, access, charges and downside assumptions side by side.</a:t>
            </a:r>
          </a:p>
        </p:txBody>
      </p:sp>
      <p:sp>
        <p:nvSpPr>
          <p:cNvPr id="12" name="">
            <a:extLst xmlns:a="http://schemas.openxmlformats.org/drawingml/2006/main">
              <a:ext uri="{FF2B5EF4-FFF2-40B4-BE49-F238E27FC236}">
                <a16:creationId xmlns:a16="http://schemas.microsoft.com/office/drawing/2014/main" id="{D43FD472-2DFE-47B3-92D3-52E548BE98A5}"/>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4374C862-B818-4F6F-B0B5-D382A66AB880}"/>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2826313A-84B4-4A11-B96D-6D510A5004C0}"/>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Record the review</a:t>
            </a:r>
          </a:p>
        </p:txBody>
      </p:sp>
      <p:sp>
        <p:nvSpPr>
          <p:cNvPr id="15" name="">
            <a:extLst xmlns:a="http://schemas.openxmlformats.org/drawingml/2006/main">
              <a:ext uri="{FF2B5EF4-FFF2-40B4-BE49-F238E27FC236}">
                <a16:creationId xmlns:a16="http://schemas.microsoft.com/office/drawing/2014/main" id="{41035845-6080-436C-AFAA-E8E36B272CD8}"/>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Capture the adviser’s rationale and any customer questions or unresolved gaps.</a:t>
            </a:r>
          </a:p>
        </p:txBody>
      </p:sp>
      <p:sp>
        <p:nvSpPr>
          <p:cNvPr id="16" name="">
            <a:extLst xmlns:a="http://schemas.openxmlformats.org/drawingml/2006/main">
              <a:ext uri="{FF2B5EF4-FFF2-40B4-BE49-F238E27FC236}">
                <a16:creationId xmlns:a16="http://schemas.microsoft.com/office/drawing/2014/main" id="{4895551C-5316-42F2-94D6-DF4C458B03C1}"/>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12730CF-1E6B-4781-828E-68E52A9CE8B3}"/>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C2AF8AF4-63FB-4043-91C0-7C422C253488}"/>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Retain the final package</a:t>
            </a:r>
          </a:p>
        </p:txBody>
      </p:sp>
      <p:sp>
        <p:nvSpPr>
          <p:cNvPr id="19" name="">
            <a:extLst xmlns:a="http://schemas.openxmlformats.org/drawingml/2006/main">
              <a:ext uri="{FF2B5EF4-FFF2-40B4-BE49-F238E27FC236}">
                <a16:creationId xmlns:a16="http://schemas.microsoft.com/office/drawing/2014/main" id="{D4CF11A1-4035-4E5E-9269-D62F4C8134E2}"/>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Store the accepted case version and required disclosures with delivery evidence.</a:t>
            </a:r>
          </a:p>
        </p:txBody>
      </p:sp>
      <p:sp>
        <p:nvSpPr>
          <p:cNvPr id="23" name="">
            <a:extLst xmlns:a="http://schemas.openxmlformats.org/drawingml/2006/main">
              <a:ext uri="{FF2B5EF4-FFF2-40B4-BE49-F238E27FC236}">
                <a16:creationId xmlns:a16="http://schemas.microsoft.com/office/drawing/2014/main" id="{658B362A-6C85-4547-B469-CB29C879E8F5}"/>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An illustration supports the discussion. Suitability and best-interest obligations still require their own review.</a:t>
            </a:r>
          </a:p>
        </p:txBody>
      </p:sp>
      <p:sp>
        <p:nvSpPr>
          <p:cNvPr id="24" name="">
            <a:extLst xmlns:a="http://schemas.openxmlformats.org/drawingml/2006/main">
              <a:ext uri="{FF2B5EF4-FFF2-40B4-BE49-F238E27FC236}">
                <a16:creationId xmlns:a16="http://schemas.microsoft.com/office/drawing/2014/main" id="{8F71CCED-15C0-4047-9010-EE1ECFAB543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25" name="">
            <a:extLst xmlns:a="http://schemas.openxmlformats.org/drawingml/2006/main">
              <a:ext uri="{FF2B5EF4-FFF2-40B4-BE49-F238E27FC236}">
                <a16:creationId xmlns:a16="http://schemas.microsoft.com/office/drawing/2014/main" id="{326DD4FB-5A1D-47C1-BB1A-E234BD78BAF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CD8727CB-B47F-406E-8F12-2E3053B0AAA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48 / 67</a:t>
            </a:r>
          </a:p>
        </p:txBody>
      </p:sp>
    </p:spTree>
    <p:extLst>
      <p:ext uri="{BB962C8B-B14F-4D97-AF65-F5344CB8AC3E}">
        <p14:creationId xmlns:p14="http://schemas.microsoft.com/office/powerpoint/2010/main" val="1842792858"/>
      </p:ext>
    </p:extLst>
  </p:cSld>
</p:sld>
</file>

<file path=ppt/slides/slide49.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6c7f9d56b674b68"/>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0c399e8e44942aa"/>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13E10EC-5DD7-490C-98BF-0120B46E74A4}"/>
              </a:ext>
            </a:extLst>
          </p:cNvPr>
          <p:cNvSpPr>
            <a:spLocks xmlns:a="http://schemas.openxmlformats.org/drawingml/2006/main" noGrp="1"/>
          </p:cNvSpPr>
          <p:nvPr/>
        </p:nvSpPr>
        <p:spPr>
          <a:xfrm xmlns:a="http://schemas.openxmlformats.org/drawingml/2006/main">
            <a:off x="619125" y="1533525"/>
            <a:ext cx="5438775" cy="1647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F7F4ED"/>
                </a:solidFill>
                <a:latin typeface="Liberation Sans"/>
                <a:ea typeface="Liberation Sans"/>
                <a:cs typeface="Liberation Sans"/>
              </a:defRPr>
            </a:pPr>
            <a:r>
              <a:rPr sz="4350" b="0">
                <a:solidFill>
                  <a:srgbClr val="F7F4ED"/>
                </a:solidFill>
                <a:latin typeface="Liberation Sans"/>
                <a:ea typeface="Liberation Sans"/>
                <a:cs typeface="Liberation Sans"/>
              </a:rPr>
              <a:t>AI grounded in</a:t>
            </a:r>
          </a:p>
          <a:p xmlns:a="http://schemas.openxmlformats.org/drawingml/2006/main">
            <a:pPr>
              <a:defRPr sz="4350" b="0">
                <a:solidFill>
                  <a:srgbClr val="F7F4ED"/>
                </a:solidFill>
                <a:latin typeface="Liberation Sans"/>
                <a:ea typeface="Liberation Sans"/>
                <a:cs typeface="Liberation Sans"/>
              </a:defRPr>
            </a:pPr>
            <a:r>
              <a:rPr sz="4350" b="0">
                <a:solidFill>
                  <a:srgbClr val="F7F4ED"/>
                </a:solidFill>
                <a:latin typeface="Liberation Sans"/>
                <a:ea typeface="Liberation Sans"/>
                <a:cs typeface="Liberation Sans"/>
              </a:rPr>
              <a:t>verified calculations</a:t>
            </a:r>
          </a:p>
        </p:txBody>
      </p:sp>
      <p:sp>
        <p:nvSpPr>
          <p:cNvPr id="4" name="">
            <a:extLst xmlns:a="http://schemas.openxmlformats.org/drawingml/2006/main">
              <a:ext uri="{FF2B5EF4-FFF2-40B4-BE49-F238E27FC236}">
                <a16:creationId xmlns:a16="http://schemas.microsoft.com/office/drawing/2014/main" id="{83112099-78FF-4F50-AC64-3C8B3886F0D2}"/>
              </a:ext>
            </a:extLst>
          </p:cNvPr>
          <p:cNvSpPr>
            <a:spLocks xmlns:a="http://schemas.openxmlformats.org/drawingml/2006/main" noGrp="1"/>
          </p:cNvSpPr>
          <p:nvPr/>
        </p:nvSpPr>
        <p:spPr>
          <a:xfrm xmlns:a="http://schemas.openxmlformats.org/drawingml/2006/main">
            <a:off x="647700" y="3228975"/>
            <a:ext cx="5191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5E1DA"/>
                </a:solidFill>
                <a:latin typeface="Liberation Sans"/>
                <a:ea typeface="Liberation Sans"/>
                <a:cs typeface="Liberation Sans"/>
              </a:defRPr>
            </a:pPr>
            <a:r>
              <a:rPr sz="2100" b="0">
                <a:solidFill>
                  <a:srgbClr val="D5E1DA"/>
                </a:solidFill>
                <a:latin typeface="Liberation Sans"/>
                <a:ea typeface="Liberation Sans"/>
                <a:cs typeface="Liberation Sans"/>
              </a:rPr>
              <a:t>AegisNow can reduce preparation work and make complex outcomes easier to explain.</a:t>
            </a:r>
          </a:p>
        </p:txBody>
      </p:sp>
      <p:sp>
        <p:nvSpPr>
          <p:cNvPr id="5" name="">
            <a:extLst xmlns:a="http://schemas.openxmlformats.org/drawingml/2006/main">
              <a:ext uri="{FF2B5EF4-FFF2-40B4-BE49-F238E27FC236}">
                <a16:creationId xmlns:a16="http://schemas.microsoft.com/office/drawing/2014/main" id="{5E5083BF-D4C4-4CB7-B82F-EE1BCACAC942}"/>
              </a:ext>
            </a:extLst>
          </p:cNvPr>
          <p:cNvSpPr>
            <a:spLocks xmlns:a="http://schemas.openxmlformats.org/drawingml/2006/main" noGrp="1"/>
          </p:cNvSpPr>
          <p:nvPr/>
        </p:nvSpPr>
        <p:spPr>
          <a:xfrm xmlns:a="http://schemas.openxmlformats.org/drawingml/2006/main">
            <a:off x="647700" y="4524375"/>
            <a:ext cx="5048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F7F4ED"/>
                </a:solidFill>
                <a:latin typeface="Liberation Sans"/>
                <a:ea typeface="Liberation Sans"/>
                <a:cs typeface="Liberation Sans"/>
              </a:defRPr>
            </a:pPr>
            <a:r>
              <a:rPr sz="1950" b="1">
                <a:solidFill>
                  <a:srgbClr val="F7F4ED"/>
                </a:solidFill>
                <a:latin typeface="Liberation Sans"/>
                <a:ea typeface="Liberation Sans"/>
                <a:cs typeface="Liberation Sans"/>
              </a:rPr>
              <a:t>People own the decision</a:t>
            </a:r>
          </a:p>
        </p:txBody>
      </p:sp>
      <p:sp>
        <p:nvSpPr>
          <p:cNvPr id="6" name="">
            <a:extLst xmlns:a="http://schemas.openxmlformats.org/drawingml/2006/main">
              <a:ext uri="{FF2B5EF4-FFF2-40B4-BE49-F238E27FC236}">
                <a16:creationId xmlns:a16="http://schemas.microsoft.com/office/drawing/2014/main" id="{41ED7065-33DD-438F-BF2E-DE2DB768E569}"/>
              </a:ext>
            </a:extLst>
          </p:cNvPr>
          <p:cNvSpPr>
            <a:spLocks xmlns:a="http://schemas.openxmlformats.org/drawingml/2006/main" noGrp="1"/>
          </p:cNvSpPr>
          <p:nvPr/>
        </p:nvSpPr>
        <p:spPr>
          <a:xfrm xmlns:a="http://schemas.openxmlformats.org/drawingml/2006/main">
            <a:off x="647700" y="4867275"/>
            <a:ext cx="5048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5E1DA"/>
                </a:solidFill>
                <a:latin typeface="Liberation Sans"/>
                <a:ea typeface="Liberation Sans"/>
                <a:cs typeface="Liberation Sans"/>
              </a:defRPr>
            </a:pPr>
            <a:r>
              <a:rPr sz="1725" b="0">
                <a:solidFill>
                  <a:srgbClr val="D5E1DA"/>
                </a:solidFill>
                <a:latin typeface="Liberation Sans"/>
                <a:ea typeface="Liberation Sans"/>
                <a:cs typeface="Liberation Sans"/>
              </a:rPr>
              <a:t>Advisers and authorised reviewers retain approval</a:t>
            </a:r>
          </a:p>
        </p:txBody>
      </p:sp>
      <p:sp>
        <p:nvSpPr>
          <p:cNvPr id="7" name="">
            <a:extLst xmlns:a="http://schemas.openxmlformats.org/drawingml/2006/main">
              <a:ext uri="{FF2B5EF4-FFF2-40B4-BE49-F238E27FC236}">
                <a16:creationId xmlns:a16="http://schemas.microsoft.com/office/drawing/2014/main" id="{08332B9B-A9C8-4BCA-8A1A-97670F4F31DB}"/>
              </a:ext>
            </a:extLst>
          </p:cNvPr>
          <p:cNvSpPr>
            <a:spLocks xmlns:a="http://schemas.openxmlformats.org/drawingml/2006/main" noGrp="1"/>
          </p:cNvSpPr>
          <p:nvPr/>
        </p:nvSpPr>
        <p:spPr>
          <a:xfrm xmlns:a="http://schemas.openxmlformats.org/drawingml/2006/main">
            <a:off x="647700" y="5343525"/>
            <a:ext cx="5048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F7F4ED"/>
                </a:solidFill>
                <a:latin typeface="Liberation Sans"/>
                <a:ea typeface="Liberation Sans"/>
                <a:cs typeface="Liberation Sans"/>
              </a:defRPr>
            </a:pPr>
            <a:r>
              <a:rPr sz="1950" b="1">
                <a:solidFill>
                  <a:srgbClr val="F7F4ED"/>
                </a:solidFill>
                <a:latin typeface="Liberation Sans"/>
                <a:ea typeface="Liberation Sans"/>
                <a:cs typeface="Liberation Sans"/>
              </a:rPr>
              <a:t>The engine owns the numbers</a:t>
            </a:r>
          </a:p>
        </p:txBody>
      </p:sp>
      <p:sp>
        <p:nvSpPr>
          <p:cNvPr id="8" name="">
            <a:extLst xmlns:a="http://schemas.openxmlformats.org/drawingml/2006/main">
              <a:ext uri="{FF2B5EF4-FFF2-40B4-BE49-F238E27FC236}">
                <a16:creationId xmlns:a16="http://schemas.microsoft.com/office/drawing/2014/main" id="{21B94086-9924-4810-86C6-86263069D60A}"/>
              </a:ext>
            </a:extLst>
          </p:cNvPr>
          <p:cNvSpPr>
            <a:spLocks xmlns:a="http://schemas.openxmlformats.org/drawingml/2006/main" noGrp="1"/>
          </p:cNvSpPr>
          <p:nvPr/>
        </p:nvSpPr>
        <p:spPr>
          <a:xfrm xmlns:a="http://schemas.openxmlformats.org/drawingml/2006/main">
            <a:off x="647700" y="5686425"/>
            <a:ext cx="5048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5E1DA"/>
                </a:solidFill>
                <a:latin typeface="Liberation Sans"/>
                <a:ea typeface="Liberation Sans"/>
                <a:cs typeface="Liberation Sans"/>
              </a:defRPr>
            </a:pPr>
            <a:r>
              <a:rPr sz="1725" b="0">
                <a:solidFill>
                  <a:srgbClr val="D5E1DA"/>
                </a:solidFill>
                <a:latin typeface="Liberation Sans"/>
                <a:ea typeface="Liberation Sans"/>
                <a:cs typeface="Liberation Sans"/>
              </a:rPr>
              <a:t>AI cites the returned ledger and approved wording</a:t>
            </a:r>
          </a:p>
        </p:txBody>
      </p:sp>
      <p:sp>
        <p:nvSpPr>
          <p:cNvPr id="9" name="">
            <a:extLst xmlns:a="http://schemas.openxmlformats.org/drawingml/2006/main">
              <a:ext uri="{FF2B5EF4-FFF2-40B4-BE49-F238E27FC236}">
                <a16:creationId xmlns:a16="http://schemas.microsoft.com/office/drawing/2014/main" id="{48277853-ADD3-427E-8C4E-10D2E3163983}"/>
              </a:ext>
            </a:extLst>
          </p:cNvPr>
          <p:cNvSpPr>
            <a:spLocks xmlns:a="http://schemas.openxmlformats.org/drawingml/2006/main" noGrp="1"/>
          </p:cNvSpPr>
          <p:nvPr/>
        </p:nvSpPr>
        <p:spPr>
          <a:xfrm xmlns:a="http://schemas.openxmlformats.org/drawingml/2006/main">
            <a:off x="0" y="6238875"/>
            <a:ext cx="12192000" cy="619125"/>
          </a:xfrm>
          <a:prstGeom xmlns:a="http://schemas.openxmlformats.org/drawingml/2006/main" prst="rect">
            <a:avLst/>
          </a:prstGeom>
          <a:solidFill xmlns:a="http://schemas.openxmlformats.org/drawingml/2006/main">
            <a:srgbClr val="143A31"/>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2E68AFB-1CD5-4327-8DD6-A2B8EE1BCAE6}"/>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F9737C0B-DFEC-4C00-A83D-92A8B7D70E5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D52EB5E3-BBE7-4F56-B839-D78A484A9AF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49 / 67</a:t>
            </a:r>
          </a:p>
        </p:txBody>
      </p:sp>
    </p:spTree>
    <p:extLst>
      <p:ext uri="{BB962C8B-B14F-4D97-AF65-F5344CB8AC3E}">
        <p14:creationId xmlns:p14="http://schemas.microsoft.com/office/powerpoint/2010/main" val="1985688440"/>
      </p:ext>
    </p:extLst>
  </p:cSld>
</p:sld>
</file>

<file path=ppt/slides/slide50.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cd929567710428a"/>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E17D2F2-4625-41A2-B3E9-A4139766EDFD}"/>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Six useful AI capabilities</a:t>
            </a:r>
          </a:p>
        </p:txBody>
      </p:sp>
      <p:sp>
        <p:nvSpPr>
          <p:cNvPr id="3" name="">
            <a:extLst xmlns:a="http://schemas.openxmlformats.org/drawingml/2006/main">
              <a:ext uri="{FF2B5EF4-FFF2-40B4-BE49-F238E27FC236}">
                <a16:creationId xmlns:a16="http://schemas.microsoft.com/office/drawing/2014/main" id="{2DDADE64-90C5-4172-AD62-5A8CD460550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Specific assistance across the illustration workflow.</a:t>
            </a:r>
          </a:p>
        </p:txBody>
      </p:sp>
      <p:sp>
        <p:nvSpPr>
          <p:cNvPr id="4" name="">
            <a:extLst xmlns:a="http://schemas.openxmlformats.org/drawingml/2006/main">
              <a:ext uri="{FF2B5EF4-FFF2-40B4-BE49-F238E27FC236}">
                <a16:creationId xmlns:a16="http://schemas.microsoft.com/office/drawing/2014/main" id="{177976E9-184E-41E8-9679-1C2E6E57832A}"/>
              </a:ext>
            </a:extLst>
          </p:cNvPr>
          <p:cNvSpPr>
            <a:spLocks xmlns:a="http://schemas.openxmlformats.org/drawingml/2006/main" noGrp="1"/>
          </p:cNvSpPr>
          <p:nvPr/>
        </p:nvSpPr>
        <p:spPr>
          <a:xfrm xmlns:a="http://schemas.openxmlformats.org/drawingml/2006/main">
            <a:off x="647700" y="3076575"/>
            <a:ext cx="5191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43A31"/>
                </a:solidFill>
                <a:latin typeface="Liberation Sans"/>
                <a:ea typeface="Liberation Sans"/>
                <a:cs typeface="Liberation Sans"/>
              </a:defRPr>
            </a:pPr>
            <a:r>
              <a:rPr sz="2100" b="1">
                <a:solidFill>
                  <a:srgbClr val="143A31"/>
                </a:solidFill>
                <a:latin typeface="Liberation Sans"/>
                <a:ea typeface="Liberation Sans"/>
                <a:cs typeface="Liberation Sans"/>
              </a:rPr>
              <a:t>Fact extraction</a:t>
            </a:r>
          </a:p>
        </p:txBody>
      </p:sp>
      <p:sp>
        <p:nvSpPr>
          <p:cNvPr id="5" name="">
            <a:extLst xmlns:a="http://schemas.openxmlformats.org/drawingml/2006/main">
              <a:ext uri="{FF2B5EF4-FFF2-40B4-BE49-F238E27FC236}">
                <a16:creationId xmlns:a16="http://schemas.microsoft.com/office/drawing/2014/main" id="{AF7277BE-E741-438F-AA1A-041D2E10B7EA}"/>
              </a:ext>
            </a:extLst>
          </p:cNvPr>
          <p:cNvSpPr>
            <a:spLocks xmlns:a="http://schemas.openxmlformats.org/drawingml/2006/main" noGrp="1"/>
          </p:cNvSpPr>
          <p:nvPr/>
        </p:nvSpPr>
        <p:spPr>
          <a:xfrm xmlns:a="http://schemas.openxmlformats.org/drawingml/2006/main">
            <a:off x="647700" y="3495675"/>
            <a:ext cx="5191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Read approved source documents and cite each proposed field.</a:t>
            </a:r>
          </a:p>
        </p:txBody>
      </p:sp>
      <p:sp>
        <p:nvSpPr>
          <p:cNvPr id="6" name="">
            <a:extLst xmlns:a="http://schemas.openxmlformats.org/drawingml/2006/main">
              <a:ext uri="{FF2B5EF4-FFF2-40B4-BE49-F238E27FC236}">
                <a16:creationId xmlns:a16="http://schemas.microsoft.com/office/drawing/2014/main" id="{3A7BDC6A-4B4B-4D9B-93F3-96EEF48ADF3B}"/>
              </a:ext>
            </a:extLst>
          </p:cNvPr>
          <p:cNvSpPr>
            <a:spLocks xmlns:a="http://schemas.openxmlformats.org/drawingml/2006/main" noGrp="1"/>
          </p:cNvSpPr>
          <p:nvPr/>
        </p:nvSpPr>
        <p:spPr>
          <a:xfrm xmlns:a="http://schemas.openxmlformats.org/drawingml/2006/main">
            <a:off x="6315075" y="3076575"/>
            <a:ext cx="5191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43A31"/>
                </a:solidFill>
                <a:latin typeface="Liberation Sans"/>
                <a:ea typeface="Liberation Sans"/>
                <a:cs typeface="Liberation Sans"/>
              </a:defRPr>
            </a:pPr>
            <a:r>
              <a:rPr sz="2100" b="1">
                <a:solidFill>
                  <a:srgbClr val="143A31"/>
                </a:solidFill>
                <a:latin typeface="Liberation Sans"/>
                <a:ea typeface="Liberation Sans"/>
                <a:cs typeface="Liberation Sans"/>
              </a:rPr>
              <a:t>Completeness review</a:t>
            </a:r>
          </a:p>
        </p:txBody>
      </p:sp>
      <p:sp>
        <p:nvSpPr>
          <p:cNvPr id="7" name="">
            <a:extLst xmlns:a="http://schemas.openxmlformats.org/drawingml/2006/main">
              <a:ext uri="{FF2B5EF4-FFF2-40B4-BE49-F238E27FC236}">
                <a16:creationId xmlns:a16="http://schemas.microsoft.com/office/drawing/2014/main" id="{ECCEF83C-87E2-4BF9-A517-9AF207150C62}"/>
              </a:ext>
            </a:extLst>
          </p:cNvPr>
          <p:cNvSpPr>
            <a:spLocks xmlns:a="http://schemas.openxmlformats.org/drawingml/2006/main" noGrp="1"/>
          </p:cNvSpPr>
          <p:nvPr/>
        </p:nvSpPr>
        <p:spPr>
          <a:xfrm xmlns:a="http://schemas.openxmlformats.org/drawingml/2006/main">
            <a:off x="6315075" y="3495675"/>
            <a:ext cx="5191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Find missing premium dates, product choices or rider elections.</a:t>
            </a:r>
          </a:p>
        </p:txBody>
      </p:sp>
      <p:sp>
        <p:nvSpPr>
          <p:cNvPr id="8" name="">
            <a:extLst xmlns:a="http://schemas.openxmlformats.org/drawingml/2006/main">
              <a:ext uri="{FF2B5EF4-FFF2-40B4-BE49-F238E27FC236}">
                <a16:creationId xmlns:a16="http://schemas.microsoft.com/office/drawing/2014/main" id="{8328DDBA-C340-45DF-A3BA-3188D757CFF6}"/>
              </a:ext>
            </a:extLst>
          </p:cNvPr>
          <p:cNvSpPr>
            <a:spLocks xmlns:a="http://schemas.openxmlformats.org/drawingml/2006/main" noGrp="1"/>
          </p:cNvSpPr>
          <p:nvPr/>
        </p:nvSpPr>
        <p:spPr>
          <a:xfrm xmlns:a="http://schemas.openxmlformats.org/drawingml/2006/main">
            <a:off x="647700" y="4105275"/>
            <a:ext cx="5191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43A31"/>
                </a:solidFill>
                <a:latin typeface="Liberation Sans"/>
                <a:ea typeface="Liberation Sans"/>
                <a:cs typeface="Liberation Sans"/>
              </a:defRPr>
            </a:pPr>
            <a:r>
              <a:rPr sz="2100" b="1">
                <a:solidFill>
                  <a:srgbClr val="143A31"/>
                </a:solidFill>
                <a:latin typeface="Liberation Sans"/>
                <a:ea typeface="Liberation Sans"/>
                <a:cs typeface="Liberation Sans"/>
              </a:rPr>
              <a:t>Scenario preparation</a:t>
            </a:r>
          </a:p>
        </p:txBody>
      </p:sp>
      <p:sp>
        <p:nvSpPr>
          <p:cNvPr id="9" name="">
            <a:extLst xmlns:a="http://schemas.openxmlformats.org/drawingml/2006/main">
              <a:ext uri="{FF2B5EF4-FFF2-40B4-BE49-F238E27FC236}">
                <a16:creationId xmlns:a16="http://schemas.microsoft.com/office/drawing/2014/main" id="{AA1AB71A-3BDB-4BF6-BAB0-43D1E8E6D99E}"/>
              </a:ext>
            </a:extLst>
          </p:cNvPr>
          <p:cNvSpPr>
            <a:spLocks xmlns:a="http://schemas.openxmlformats.org/drawingml/2006/main" noGrp="1"/>
          </p:cNvSpPr>
          <p:nvPr/>
        </p:nvSpPr>
        <p:spPr>
          <a:xfrm xmlns:a="http://schemas.openxmlformats.org/drawingml/2006/main">
            <a:off x="647700" y="4524375"/>
            <a:ext cx="5191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Translate a question into a permitted calculation request.</a:t>
            </a:r>
          </a:p>
        </p:txBody>
      </p:sp>
      <p:sp>
        <p:nvSpPr>
          <p:cNvPr id="10" name="">
            <a:extLst xmlns:a="http://schemas.openxmlformats.org/drawingml/2006/main">
              <a:ext uri="{FF2B5EF4-FFF2-40B4-BE49-F238E27FC236}">
                <a16:creationId xmlns:a16="http://schemas.microsoft.com/office/drawing/2014/main" id="{73292CC2-61C2-4AF9-AD4D-A6AE3109A6C4}"/>
              </a:ext>
            </a:extLst>
          </p:cNvPr>
          <p:cNvSpPr>
            <a:spLocks xmlns:a="http://schemas.openxmlformats.org/drawingml/2006/main" noGrp="1"/>
          </p:cNvSpPr>
          <p:nvPr/>
        </p:nvSpPr>
        <p:spPr>
          <a:xfrm xmlns:a="http://schemas.openxmlformats.org/drawingml/2006/main">
            <a:off x="6315075" y="4105275"/>
            <a:ext cx="5191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43A31"/>
                </a:solidFill>
                <a:latin typeface="Liberation Sans"/>
                <a:ea typeface="Liberation Sans"/>
                <a:cs typeface="Liberation Sans"/>
              </a:defRPr>
            </a:pPr>
            <a:r>
              <a:rPr sz="2100" b="1">
                <a:solidFill>
                  <a:srgbClr val="143A31"/>
                </a:solidFill>
                <a:latin typeface="Liberation Sans"/>
                <a:ea typeface="Liberation Sans"/>
                <a:cs typeface="Liberation Sans"/>
              </a:rPr>
              <a:t>Difference explanation</a:t>
            </a:r>
          </a:p>
        </p:txBody>
      </p:sp>
      <p:sp>
        <p:nvSpPr>
          <p:cNvPr id="11" name="">
            <a:extLst xmlns:a="http://schemas.openxmlformats.org/drawingml/2006/main">
              <a:ext uri="{FF2B5EF4-FFF2-40B4-BE49-F238E27FC236}">
                <a16:creationId xmlns:a16="http://schemas.microsoft.com/office/drawing/2014/main" id="{8EB74A35-912B-47F5-BF65-FDDD11CD80C1}"/>
              </a:ext>
            </a:extLst>
          </p:cNvPr>
          <p:cNvSpPr>
            <a:spLocks xmlns:a="http://schemas.openxmlformats.org/drawingml/2006/main" noGrp="1"/>
          </p:cNvSpPr>
          <p:nvPr/>
        </p:nvSpPr>
        <p:spPr>
          <a:xfrm xmlns:a="http://schemas.openxmlformats.org/drawingml/2006/main">
            <a:off x="6315075" y="4524375"/>
            <a:ext cx="5191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Describe what changed between two calculation versions.</a:t>
            </a:r>
          </a:p>
        </p:txBody>
      </p:sp>
      <p:sp>
        <p:nvSpPr>
          <p:cNvPr id="12" name="">
            <a:extLst xmlns:a="http://schemas.openxmlformats.org/drawingml/2006/main">
              <a:ext uri="{FF2B5EF4-FFF2-40B4-BE49-F238E27FC236}">
                <a16:creationId xmlns:a16="http://schemas.microsoft.com/office/drawing/2014/main" id="{7ACE3EA8-5E6B-4568-8F62-2FD595BADFF0}"/>
              </a:ext>
            </a:extLst>
          </p:cNvPr>
          <p:cNvSpPr>
            <a:spLocks xmlns:a="http://schemas.openxmlformats.org/drawingml/2006/main" noGrp="1"/>
          </p:cNvSpPr>
          <p:nvPr/>
        </p:nvSpPr>
        <p:spPr>
          <a:xfrm xmlns:a="http://schemas.openxmlformats.org/drawingml/2006/main">
            <a:off x="647700" y="5133975"/>
            <a:ext cx="5191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43A31"/>
                </a:solidFill>
                <a:latin typeface="Liberation Sans"/>
                <a:ea typeface="Liberation Sans"/>
                <a:cs typeface="Liberation Sans"/>
              </a:defRPr>
            </a:pPr>
            <a:r>
              <a:rPr sz="2100" b="1">
                <a:solidFill>
                  <a:srgbClr val="143A31"/>
                </a:solidFill>
                <a:latin typeface="Liberation Sans"/>
                <a:ea typeface="Liberation Sans"/>
                <a:cs typeface="Liberation Sans"/>
              </a:rPr>
              <a:t>Narrative drafting</a:t>
            </a:r>
          </a:p>
        </p:txBody>
      </p:sp>
      <p:sp>
        <p:nvSpPr>
          <p:cNvPr id="13" name="">
            <a:extLst xmlns:a="http://schemas.openxmlformats.org/drawingml/2006/main">
              <a:ext uri="{FF2B5EF4-FFF2-40B4-BE49-F238E27FC236}">
                <a16:creationId xmlns:a16="http://schemas.microsoft.com/office/drawing/2014/main" id="{8071890E-F639-4C91-ACFE-A90C3D15D0CF}"/>
              </a:ext>
            </a:extLst>
          </p:cNvPr>
          <p:cNvSpPr>
            <a:spLocks xmlns:a="http://schemas.openxmlformats.org/drawingml/2006/main" noGrp="1"/>
          </p:cNvSpPr>
          <p:nvPr/>
        </p:nvSpPr>
        <p:spPr>
          <a:xfrm xmlns:a="http://schemas.openxmlformats.org/drawingml/2006/main">
            <a:off x="647700" y="5553075"/>
            <a:ext cx="5191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Explain the selected ledger using approved terminology.</a:t>
            </a:r>
          </a:p>
        </p:txBody>
      </p:sp>
      <p:sp>
        <p:nvSpPr>
          <p:cNvPr id="14" name="">
            <a:extLst xmlns:a="http://schemas.openxmlformats.org/drawingml/2006/main">
              <a:ext uri="{FF2B5EF4-FFF2-40B4-BE49-F238E27FC236}">
                <a16:creationId xmlns:a16="http://schemas.microsoft.com/office/drawing/2014/main" id="{070C3CE9-CC33-4351-99FC-17C8998B90FE}"/>
              </a:ext>
            </a:extLst>
          </p:cNvPr>
          <p:cNvSpPr>
            <a:spLocks xmlns:a="http://schemas.openxmlformats.org/drawingml/2006/main" noGrp="1"/>
          </p:cNvSpPr>
          <p:nvPr/>
        </p:nvSpPr>
        <p:spPr>
          <a:xfrm xmlns:a="http://schemas.openxmlformats.org/drawingml/2006/main">
            <a:off x="6315075" y="5133975"/>
            <a:ext cx="5191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43A31"/>
                </a:solidFill>
                <a:latin typeface="Liberation Sans"/>
                <a:ea typeface="Liberation Sans"/>
                <a:cs typeface="Liberation Sans"/>
              </a:defRPr>
            </a:pPr>
            <a:r>
              <a:rPr sz="2100" b="1">
                <a:solidFill>
                  <a:srgbClr val="143A31"/>
                </a:solidFill>
                <a:latin typeface="Liberation Sans"/>
                <a:ea typeface="Liberation Sans"/>
                <a:cs typeface="Liberation Sans"/>
              </a:rPr>
              <a:t>Quality assurance</a:t>
            </a:r>
          </a:p>
        </p:txBody>
      </p:sp>
      <p:sp>
        <p:nvSpPr>
          <p:cNvPr id="15" name="">
            <a:extLst xmlns:a="http://schemas.openxmlformats.org/drawingml/2006/main">
              <a:ext uri="{FF2B5EF4-FFF2-40B4-BE49-F238E27FC236}">
                <a16:creationId xmlns:a16="http://schemas.microsoft.com/office/drawing/2014/main" id="{D365F91E-47B4-4BD4-8647-5D348983CFC0}"/>
              </a:ext>
            </a:extLst>
          </p:cNvPr>
          <p:cNvSpPr>
            <a:spLocks xmlns:a="http://schemas.openxmlformats.org/drawingml/2006/main" noGrp="1"/>
          </p:cNvSpPr>
          <p:nvPr/>
        </p:nvSpPr>
        <p:spPr>
          <a:xfrm xmlns:a="http://schemas.openxmlformats.org/drawingml/2006/main">
            <a:off x="6315075" y="5553075"/>
            <a:ext cx="5191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65F"/>
                </a:solidFill>
                <a:latin typeface="Liberation Sans"/>
                <a:ea typeface="Liberation Sans"/>
                <a:cs typeface="Liberation Sans"/>
              </a:defRPr>
            </a:pPr>
            <a:r>
              <a:rPr sz="1800" b="0">
                <a:solidFill>
                  <a:srgbClr val="50665F"/>
                </a:solidFill>
                <a:latin typeface="Liberation Sans"/>
                <a:ea typeface="Liberation Sans"/>
                <a:cs typeface="Liberation Sans"/>
              </a:rPr>
              <a:t>Flag contradictions, unsupported guarantees and stale documents.</a:t>
            </a:r>
          </a:p>
        </p:txBody>
      </p:sp>
      <p:sp>
        <p:nvSpPr>
          <p:cNvPr id="16" name="">
            <a:extLst xmlns:a="http://schemas.openxmlformats.org/drawingml/2006/main">
              <a:ext uri="{FF2B5EF4-FFF2-40B4-BE49-F238E27FC236}">
                <a16:creationId xmlns:a16="http://schemas.microsoft.com/office/drawing/2014/main" id="{884A6FD2-D439-4175-9C4D-09CAC2C22825}"/>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Capability design for controlled implementation. Human review applies to consequential outputs.</a:t>
            </a:r>
          </a:p>
        </p:txBody>
      </p:sp>
      <p:sp>
        <p:nvSpPr>
          <p:cNvPr id="17" name="">
            <a:extLst xmlns:a="http://schemas.openxmlformats.org/drawingml/2006/main">
              <a:ext uri="{FF2B5EF4-FFF2-40B4-BE49-F238E27FC236}">
                <a16:creationId xmlns:a16="http://schemas.microsoft.com/office/drawing/2014/main" id="{9079DD74-A6F6-4480-9C40-F611E996556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DCA9899E-E556-4EB5-A07C-A300EC1D349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50 / 67</a:t>
            </a:r>
          </a:p>
        </p:txBody>
      </p:sp>
    </p:spTree>
    <p:extLst>
      <p:ext uri="{BB962C8B-B14F-4D97-AF65-F5344CB8AC3E}">
        <p14:creationId xmlns:p14="http://schemas.microsoft.com/office/powerpoint/2010/main" val="1192616632"/>
      </p:ext>
    </p:extLst>
  </p:cSld>
</p:sld>
</file>

<file path=ppt/slides/slide51.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57d68368fc56483f"/>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40A06DF-725F-4DD9-B6FA-D8AE747FFB8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A natural-language request becomes a controlled run</a:t>
            </a:r>
          </a:p>
        </p:txBody>
      </p:sp>
      <p:sp>
        <p:nvSpPr>
          <p:cNvPr id="3" name="">
            <a:extLst xmlns:a="http://schemas.openxmlformats.org/drawingml/2006/main">
              <a:ext uri="{FF2B5EF4-FFF2-40B4-BE49-F238E27FC236}">
                <a16:creationId xmlns:a16="http://schemas.microsoft.com/office/drawing/2014/main" id="{4D4BE786-16BB-4140-B880-F5FB5F77E3F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“What changes if this client pays for ten years instead of twenty?”</a:t>
            </a:r>
          </a:p>
        </p:txBody>
      </p:sp>
      <p:sp>
        <p:nvSpPr>
          <p:cNvPr id="4" name="">
            <a:extLst xmlns:a="http://schemas.openxmlformats.org/drawingml/2006/main">
              <a:ext uri="{FF2B5EF4-FFF2-40B4-BE49-F238E27FC236}">
                <a16:creationId xmlns:a16="http://schemas.microsoft.com/office/drawing/2014/main" id="{9D0A00B9-DB4C-4BD5-BD83-75EEC73A625C}"/>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5A3DC06-A139-4101-8615-FE54A86A4317}"/>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7E2BCAE-41EA-432D-B7D5-6E8323DA84AA}"/>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Interpret the request</a:t>
            </a:r>
          </a:p>
        </p:txBody>
      </p:sp>
      <p:sp>
        <p:nvSpPr>
          <p:cNvPr id="7" name="">
            <a:extLst xmlns:a="http://schemas.openxmlformats.org/drawingml/2006/main">
              <a:ext uri="{FF2B5EF4-FFF2-40B4-BE49-F238E27FC236}">
                <a16:creationId xmlns:a16="http://schemas.microsoft.com/office/drawing/2014/main" id="{7E34FE44-B71E-40F3-AA88-0D26A10EF597}"/>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Extract the proposed premium pattern and identify the active product.</a:t>
            </a:r>
          </a:p>
        </p:txBody>
      </p:sp>
      <p:sp>
        <p:nvSpPr>
          <p:cNvPr id="8" name="">
            <a:extLst xmlns:a="http://schemas.openxmlformats.org/drawingml/2006/main">
              <a:ext uri="{FF2B5EF4-FFF2-40B4-BE49-F238E27FC236}">
                <a16:creationId xmlns:a16="http://schemas.microsoft.com/office/drawing/2014/main" id="{E61EE374-A31D-4672-B2E9-091CC4F15036}"/>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5A0C524-F088-4262-95F7-E3B2FC7C0665}"/>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D4578FE7-616C-427D-8D9D-4D357D70A304}"/>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Confirm the change</a:t>
            </a:r>
          </a:p>
        </p:txBody>
      </p:sp>
      <p:sp>
        <p:nvSpPr>
          <p:cNvPr id="11" name="">
            <a:extLst xmlns:a="http://schemas.openxmlformats.org/drawingml/2006/main">
              <a:ext uri="{FF2B5EF4-FFF2-40B4-BE49-F238E27FC236}">
                <a16:creationId xmlns:a16="http://schemas.microsoft.com/office/drawing/2014/main" id="{D4375EF5-0D5B-4F63-9166-F34810338F52}"/>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Present the amended inputs to the adviser. Ask for missing case facts.</a:t>
            </a:r>
          </a:p>
        </p:txBody>
      </p:sp>
      <p:sp>
        <p:nvSpPr>
          <p:cNvPr id="12" name="">
            <a:extLst xmlns:a="http://schemas.openxmlformats.org/drawingml/2006/main">
              <a:ext uri="{FF2B5EF4-FFF2-40B4-BE49-F238E27FC236}">
                <a16:creationId xmlns:a16="http://schemas.microsoft.com/office/drawing/2014/main" id="{7AE0F34C-0288-42B4-92DE-E2969BC0B117}"/>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3413B53-BAF7-4247-B107-8BE6C831B98E}"/>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E6E9B684-66A9-43B5-B5CF-9FFB05D8AD0A}"/>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Call the approved engine</a:t>
            </a:r>
          </a:p>
        </p:txBody>
      </p:sp>
      <p:sp>
        <p:nvSpPr>
          <p:cNvPr id="15" name="">
            <a:extLst xmlns:a="http://schemas.openxmlformats.org/drawingml/2006/main">
              <a:ext uri="{FF2B5EF4-FFF2-40B4-BE49-F238E27FC236}">
                <a16:creationId xmlns:a16="http://schemas.microsoft.com/office/drawing/2014/main" id="{88DF1287-5789-4065-A29C-CA2D5F4EFD86}"/>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Run the scenario with authorised assumptions and retain its version ID.</a:t>
            </a:r>
          </a:p>
        </p:txBody>
      </p:sp>
      <p:sp>
        <p:nvSpPr>
          <p:cNvPr id="16" name="">
            <a:extLst xmlns:a="http://schemas.openxmlformats.org/drawingml/2006/main">
              <a:ext uri="{FF2B5EF4-FFF2-40B4-BE49-F238E27FC236}">
                <a16:creationId xmlns:a16="http://schemas.microsoft.com/office/drawing/2014/main" id="{17E38FF7-4966-46D6-8A59-0A1921541966}"/>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FF7C98B1-3A93-4CDE-AEB4-F2DF8B6B8FC5}"/>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0A28B8B4-4E03-459B-B1EF-6AA66261F47E}"/>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Explain the difference</a:t>
            </a:r>
          </a:p>
        </p:txBody>
      </p:sp>
      <p:sp>
        <p:nvSpPr>
          <p:cNvPr id="19" name="">
            <a:extLst xmlns:a="http://schemas.openxmlformats.org/drawingml/2006/main">
              <a:ext uri="{FF2B5EF4-FFF2-40B4-BE49-F238E27FC236}">
                <a16:creationId xmlns:a16="http://schemas.microsoft.com/office/drawing/2014/main" id="{571A9560-06E6-47B2-AE83-1218949B5DF2}"/>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premium outlay, values, coverage conditions and downside results.</a:t>
            </a:r>
          </a:p>
        </p:txBody>
      </p:sp>
      <p:sp>
        <p:nvSpPr>
          <p:cNvPr id="23" name="">
            <a:extLst xmlns:a="http://schemas.openxmlformats.org/drawingml/2006/main">
              <a:ext uri="{FF2B5EF4-FFF2-40B4-BE49-F238E27FC236}">
                <a16:creationId xmlns:a16="http://schemas.microsoft.com/office/drawing/2014/main" id="{6E1B71A5-C7FD-44D1-9F5F-D8E895FB66DB}"/>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AI cannot raise an illustrated rate or waive a product rule to achieve a requested outcome.</a:t>
            </a:r>
          </a:p>
        </p:txBody>
      </p:sp>
      <p:sp>
        <p:nvSpPr>
          <p:cNvPr id="24" name="">
            <a:extLst xmlns:a="http://schemas.openxmlformats.org/drawingml/2006/main">
              <a:ext uri="{FF2B5EF4-FFF2-40B4-BE49-F238E27FC236}">
                <a16:creationId xmlns:a16="http://schemas.microsoft.com/office/drawing/2014/main" id="{A8514C1C-901E-4508-BB29-5EC42273653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25" name="">
            <a:extLst xmlns:a="http://schemas.openxmlformats.org/drawingml/2006/main">
              <a:ext uri="{FF2B5EF4-FFF2-40B4-BE49-F238E27FC236}">
                <a16:creationId xmlns:a16="http://schemas.microsoft.com/office/drawing/2014/main" id="{E49C7422-0384-4DDC-ABAF-E4EA7150DDF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98632B3F-DF19-4273-A0D5-FE66053E5FB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51 / 67</a:t>
            </a:r>
          </a:p>
        </p:txBody>
      </p:sp>
    </p:spTree>
    <p:extLst>
      <p:ext uri="{BB962C8B-B14F-4D97-AF65-F5344CB8AC3E}">
        <p14:creationId xmlns:p14="http://schemas.microsoft.com/office/powerpoint/2010/main" val="1776187056"/>
      </p:ext>
    </p:extLst>
  </p:cSld>
</p:sld>
</file>

<file path=ppt/slides/slide5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31a6adcadcc44a8"/>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9BC9B9D-6B7B-46F9-93CF-9D5C00AC817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An explanation grounded in the ledger</a:t>
            </a:r>
          </a:p>
        </p:txBody>
      </p:sp>
      <p:sp>
        <p:nvSpPr>
          <p:cNvPr id="3" name="">
            <a:extLst xmlns:a="http://schemas.openxmlformats.org/drawingml/2006/main">
              <a:ext uri="{FF2B5EF4-FFF2-40B4-BE49-F238E27FC236}">
                <a16:creationId xmlns:a16="http://schemas.microsoft.com/office/drawing/2014/main" id="{E4C55A2B-5F4B-4D8F-94BA-F3BF599C3F4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 useful narrative names the number, the reason and the limitation.</a:t>
            </a:r>
          </a:p>
        </p:txBody>
      </p:sp>
      <p:sp>
        <p:nvSpPr>
          <p:cNvPr id="4" name="">
            <a:extLst xmlns:a="http://schemas.openxmlformats.org/drawingml/2006/main">
              <a:ext uri="{FF2B5EF4-FFF2-40B4-BE49-F238E27FC236}">
                <a16:creationId xmlns:a16="http://schemas.microsoft.com/office/drawing/2014/main" id="{9D91E23C-E4D7-48BD-B5C4-45FDFF94012B}"/>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C67176A-1152-4536-916F-D446093C9AE3}"/>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Approved result fields</a:t>
            </a:r>
          </a:p>
        </p:txBody>
      </p:sp>
      <p:sp>
        <p:nvSpPr>
          <p:cNvPr id="6" name="">
            <a:extLst xmlns:a="http://schemas.openxmlformats.org/drawingml/2006/main">
              <a:ext uri="{FF2B5EF4-FFF2-40B4-BE49-F238E27FC236}">
                <a16:creationId xmlns:a16="http://schemas.microsoft.com/office/drawing/2014/main" id="{E3884F83-EA26-441A-8102-38D47646C91A}"/>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Year 10 premium outlay: USD 60,000</a:t>
            </a:r>
          </a:p>
        </p:txBody>
      </p:sp>
      <p:sp>
        <p:nvSpPr>
          <p:cNvPr id="7" name="">
            <a:extLst xmlns:a="http://schemas.openxmlformats.org/drawingml/2006/main">
              <a:ext uri="{FF2B5EF4-FFF2-40B4-BE49-F238E27FC236}">
                <a16:creationId xmlns:a16="http://schemas.microsoft.com/office/drawing/2014/main" id="{1175599A-1B54-4B7E-8A3C-791281FCAAE7}"/>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Year 10 account value: returned by engine</a:t>
            </a:r>
          </a:p>
        </p:txBody>
      </p:sp>
      <p:sp>
        <p:nvSpPr>
          <p:cNvPr id="8" name="">
            <a:extLst xmlns:a="http://schemas.openxmlformats.org/drawingml/2006/main">
              <a:ext uri="{FF2B5EF4-FFF2-40B4-BE49-F238E27FC236}">
                <a16:creationId xmlns:a16="http://schemas.microsoft.com/office/drawing/2014/main" id="{B4833AAC-31F0-4499-A160-1EFA956CF88B}"/>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Guarantee conditions: carrier-approved wording</a:t>
            </a:r>
          </a:p>
        </p:txBody>
      </p:sp>
      <p:sp>
        <p:nvSpPr>
          <p:cNvPr id="9" name="">
            <a:extLst xmlns:a="http://schemas.openxmlformats.org/drawingml/2006/main">
              <a:ext uri="{FF2B5EF4-FFF2-40B4-BE49-F238E27FC236}">
                <a16:creationId xmlns:a16="http://schemas.microsoft.com/office/drawing/2014/main" id="{65179DA9-6BC0-43E3-8D03-9E636E9B42B3}"/>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78846A2-CF99-4A19-B7C9-DCCF6B818E83}"/>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43A31"/>
                </a:solidFill>
                <a:latin typeface="Liberation Sans"/>
                <a:ea typeface="Liberation Sans"/>
                <a:cs typeface="Liberation Sans"/>
              </a:defRPr>
            </a:pPr>
            <a:r>
              <a:rPr sz="2175" b="1">
                <a:solidFill>
                  <a:srgbClr val="143A31"/>
                </a:solidFill>
                <a:latin typeface="Liberation Sans"/>
                <a:ea typeface="Liberation Sans"/>
                <a:cs typeface="Liberation Sans"/>
              </a:rPr>
              <a:t>AI-assisted explanation</a:t>
            </a:r>
          </a:p>
        </p:txBody>
      </p:sp>
      <p:sp>
        <p:nvSpPr>
          <p:cNvPr id="11" name="">
            <a:extLst xmlns:a="http://schemas.openxmlformats.org/drawingml/2006/main">
              <a:ext uri="{FF2B5EF4-FFF2-40B4-BE49-F238E27FC236}">
                <a16:creationId xmlns:a16="http://schemas.microsoft.com/office/drawing/2014/main" id="{60B551D4-9A90-4699-A2A3-5822F4B5197F}"/>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“This scenario assumes no premiums after year 10.”</a:t>
            </a:r>
          </a:p>
        </p:txBody>
      </p:sp>
      <p:sp>
        <p:nvSpPr>
          <p:cNvPr id="12" name="">
            <a:extLst xmlns:a="http://schemas.openxmlformats.org/drawingml/2006/main">
              <a:ext uri="{FF2B5EF4-FFF2-40B4-BE49-F238E27FC236}">
                <a16:creationId xmlns:a16="http://schemas.microsoft.com/office/drawing/2014/main" id="{8FA448FE-F5C1-479F-9FC9-0B2875235469}"/>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“The projected value depends on the selected non-guaranteed assumptions.”</a:t>
            </a:r>
          </a:p>
        </p:txBody>
      </p:sp>
      <p:sp>
        <p:nvSpPr>
          <p:cNvPr id="13" name="">
            <a:extLst xmlns:a="http://schemas.openxmlformats.org/drawingml/2006/main">
              <a:ext uri="{FF2B5EF4-FFF2-40B4-BE49-F238E27FC236}">
                <a16:creationId xmlns:a16="http://schemas.microsoft.com/office/drawing/2014/main" id="{659CAF76-F3AF-44B3-A4EC-D2784F4A9A0D}"/>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65F"/>
                </a:solidFill>
                <a:latin typeface="Liberation Sans"/>
                <a:ea typeface="Liberation Sans"/>
                <a:cs typeface="Liberation Sans"/>
              </a:defRPr>
            </a:pPr>
            <a:r>
              <a:rPr sz="1950" b="0">
                <a:solidFill>
                  <a:srgbClr val="50665F"/>
                </a:solidFill>
                <a:latin typeface="Liberation Sans"/>
                <a:ea typeface="Liberation Sans"/>
                <a:cs typeface="Liberation Sans"/>
              </a:rPr>
              <a:t>“Your adviser should explain the separate coverage-guarantee conditions.”</a:t>
            </a:r>
          </a:p>
        </p:txBody>
      </p:sp>
      <p:sp>
        <p:nvSpPr>
          <p:cNvPr id="14" name="">
            <a:extLst xmlns:a="http://schemas.openxmlformats.org/drawingml/2006/main">
              <a:ext uri="{FF2B5EF4-FFF2-40B4-BE49-F238E27FC236}">
                <a16:creationId xmlns:a16="http://schemas.microsoft.com/office/drawing/2014/main" id="{E0D68C33-4318-4EFA-91F2-B899E189E8A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Example wording for review. Use actual returned values and approved product disclosures.</a:t>
            </a:r>
          </a:p>
        </p:txBody>
      </p:sp>
      <p:sp>
        <p:nvSpPr>
          <p:cNvPr id="15" name="">
            <a:extLst xmlns:a="http://schemas.openxmlformats.org/drawingml/2006/main">
              <a:ext uri="{FF2B5EF4-FFF2-40B4-BE49-F238E27FC236}">
                <a16:creationId xmlns:a16="http://schemas.microsoft.com/office/drawing/2014/main" id="{B1ACCF05-6FF5-49F8-A4EA-02331D5DD0C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B3ACCBF-9530-4019-B52C-8B4D4A248FE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52 / 67</a:t>
            </a:r>
          </a:p>
        </p:txBody>
      </p:sp>
    </p:spTree>
    <p:extLst>
      <p:ext uri="{BB962C8B-B14F-4D97-AF65-F5344CB8AC3E}">
        <p14:creationId xmlns:p14="http://schemas.microsoft.com/office/powerpoint/2010/main" val="702675470"/>
      </p:ext>
    </p:extLst>
  </p:cSld>
</p:sld>
</file>

<file path=ppt/slides/slide53.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92a014439a847a0"/>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E3D1C8B-359E-41AC-8AC0-402EBB6E6E6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Evidence travels with the explanation</a:t>
            </a:r>
          </a:p>
        </p:txBody>
      </p:sp>
      <p:sp>
        <p:nvSpPr>
          <p:cNvPr id="3" name="">
            <a:extLst xmlns:a="http://schemas.openxmlformats.org/drawingml/2006/main">
              <a:ext uri="{FF2B5EF4-FFF2-40B4-BE49-F238E27FC236}">
                <a16:creationId xmlns:a16="http://schemas.microsoft.com/office/drawing/2014/main" id="{EBED10C5-7428-44CB-B2A9-023714C11F71}"/>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Every material statement can point back to its authoritative source.</a:t>
            </a:r>
          </a:p>
        </p:txBody>
      </p:sp>
      <p:sp>
        <p:nvSpPr>
          <p:cNvPr id="4" name="">
            <a:extLst xmlns:a="http://schemas.openxmlformats.org/drawingml/2006/main">
              <a:ext uri="{FF2B5EF4-FFF2-40B4-BE49-F238E27FC236}">
                <a16:creationId xmlns:a16="http://schemas.microsoft.com/office/drawing/2014/main" id="{41592896-081D-4A07-A9AD-1B2AD2432A97}"/>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252509D-4AD7-40B1-AF84-6D1F0AC80592}"/>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7F4ED"/>
                </a:solidFill>
                <a:latin typeface="Liberation Sans"/>
                <a:ea typeface="Liberation Sans"/>
                <a:cs typeface="Liberation Sans"/>
              </a:defRPr>
            </a:pPr>
            <a:r>
              <a:rPr sz="2325" b="1">
                <a:solidFill>
                  <a:srgbClr val="F7F4ED"/>
                </a:solidFill>
                <a:latin typeface="Liberation Sans"/>
                <a:ea typeface="Liberation Sans"/>
                <a:cs typeface="Liberation Sans"/>
              </a:rPr>
              <a:t>Numerical evidence</a:t>
            </a:r>
          </a:p>
        </p:txBody>
      </p:sp>
      <p:sp>
        <p:nvSpPr>
          <p:cNvPr id="6" name="">
            <a:extLst xmlns:a="http://schemas.openxmlformats.org/drawingml/2006/main">
              <a:ext uri="{FF2B5EF4-FFF2-40B4-BE49-F238E27FC236}">
                <a16:creationId xmlns:a16="http://schemas.microsoft.com/office/drawing/2014/main" id="{4A5FD423-E16B-48CC-A1B6-11A78FF2DA6E}"/>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Case and calculation version</a:t>
            </a:r>
          </a:p>
        </p:txBody>
      </p:sp>
      <p:sp>
        <p:nvSpPr>
          <p:cNvPr id="7" name="">
            <a:extLst xmlns:a="http://schemas.openxmlformats.org/drawingml/2006/main">
              <a:ext uri="{FF2B5EF4-FFF2-40B4-BE49-F238E27FC236}">
                <a16:creationId xmlns:a16="http://schemas.microsoft.com/office/drawing/2014/main" id="{D0279E72-EDBB-4E9A-8D0D-A57D2E67A061}"/>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Ledger row and scenario ID</a:t>
            </a:r>
          </a:p>
        </p:txBody>
      </p:sp>
      <p:sp>
        <p:nvSpPr>
          <p:cNvPr id="8" name="">
            <a:extLst xmlns:a="http://schemas.openxmlformats.org/drawingml/2006/main">
              <a:ext uri="{FF2B5EF4-FFF2-40B4-BE49-F238E27FC236}">
                <a16:creationId xmlns:a16="http://schemas.microsoft.com/office/drawing/2014/main" id="{2D4FABBD-EE02-41A5-B602-AAB920E8E786}"/>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Unit, date and guarantee category</a:t>
            </a:r>
          </a:p>
        </p:txBody>
      </p:sp>
      <p:sp>
        <p:nvSpPr>
          <p:cNvPr id="9" name="">
            <a:extLst xmlns:a="http://schemas.openxmlformats.org/drawingml/2006/main">
              <a:ext uri="{FF2B5EF4-FFF2-40B4-BE49-F238E27FC236}">
                <a16:creationId xmlns:a16="http://schemas.microsoft.com/office/drawing/2014/main" id="{D3D15ADC-791B-48D6-8F7E-FFC140C6FCE8}"/>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C40CEFB-A610-4498-AECD-A3C80A117317}"/>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7F4ED"/>
                </a:solidFill>
                <a:latin typeface="Liberation Sans"/>
                <a:ea typeface="Liberation Sans"/>
                <a:cs typeface="Liberation Sans"/>
              </a:defRPr>
            </a:pPr>
            <a:r>
              <a:rPr sz="2325" b="1">
                <a:solidFill>
                  <a:srgbClr val="F7F4ED"/>
                </a:solidFill>
                <a:latin typeface="Liberation Sans"/>
                <a:ea typeface="Liberation Sans"/>
                <a:cs typeface="Liberation Sans"/>
              </a:rPr>
              <a:t>Narrative evidence</a:t>
            </a:r>
          </a:p>
        </p:txBody>
      </p:sp>
      <p:sp>
        <p:nvSpPr>
          <p:cNvPr id="11" name="">
            <a:extLst xmlns:a="http://schemas.openxmlformats.org/drawingml/2006/main">
              <a:ext uri="{FF2B5EF4-FFF2-40B4-BE49-F238E27FC236}">
                <a16:creationId xmlns:a16="http://schemas.microsoft.com/office/drawing/2014/main" id="{3F32969D-747F-4D3C-BD31-0EC82C959A4D}"/>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Approved product disclosure</a:t>
            </a:r>
          </a:p>
        </p:txBody>
      </p:sp>
      <p:sp>
        <p:nvSpPr>
          <p:cNvPr id="12" name="">
            <a:extLst xmlns:a="http://schemas.openxmlformats.org/drawingml/2006/main">
              <a:ext uri="{FF2B5EF4-FFF2-40B4-BE49-F238E27FC236}">
                <a16:creationId xmlns:a16="http://schemas.microsoft.com/office/drawing/2014/main" id="{AC5985F3-1848-4445-87CA-0F7026F99529}"/>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Retrieved passage and document version</a:t>
            </a:r>
          </a:p>
        </p:txBody>
      </p:sp>
      <p:sp>
        <p:nvSpPr>
          <p:cNvPr id="13" name="">
            <a:extLst xmlns:a="http://schemas.openxmlformats.org/drawingml/2006/main">
              <a:ext uri="{FF2B5EF4-FFF2-40B4-BE49-F238E27FC236}">
                <a16:creationId xmlns:a16="http://schemas.microsoft.com/office/drawing/2014/main" id="{7CF6D775-1CDF-49F0-B7BB-29BDF7127D56}"/>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Reviewer changes and approval</a:t>
            </a:r>
          </a:p>
        </p:txBody>
      </p:sp>
      <p:sp>
        <p:nvSpPr>
          <p:cNvPr id="14" name="">
            <a:extLst xmlns:a="http://schemas.openxmlformats.org/drawingml/2006/main">
              <a:ext uri="{FF2B5EF4-FFF2-40B4-BE49-F238E27FC236}">
                <a16:creationId xmlns:a16="http://schemas.microsoft.com/office/drawing/2014/main" id="{4ED9A955-E2B1-4471-A8A5-0B9885E80A27}"/>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75C26D8-6513-4B34-A4C8-1E3F56669401}"/>
              </a:ext>
            </a:extLst>
          </p:cNvPr>
          <p:cNvSpPr>
            <a:spLocks xmlns:a="http://schemas.openxmlformats.org/drawingml/2006/main" noGrp="1"/>
          </p:cNvSpPr>
          <p:nvPr/>
        </p:nvSpPr>
        <p:spPr>
          <a:xfrm xmlns:a="http://schemas.openxmlformats.org/drawingml/2006/main">
            <a:off x="647700" y="5810250"/>
            <a:ext cx="10810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D1B37E"/>
                </a:solidFill>
                <a:latin typeface="Liberation Sans"/>
                <a:ea typeface="Liberation Sans"/>
                <a:cs typeface="Liberation Sans"/>
              </a:defRPr>
            </a:pPr>
            <a:r>
              <a:rPr sz="1875" b="1">
                <a:solidFill>
                  <a:srgbClr val="D1B37E"/>
                </a:solidFill>
                <a:latin typeface="Liberation Sans"/>
                <a:ea typeface="Liberation Sans"/>
                <a:cs typeface="Liberation Sans"/>
              </a:rPr>
              <a:t>Deliverable PDF + machine-readable evidence record + retained approval</a:t>
            </a:r>
          </a:p>
        </p:txBody>
      </p:sp>
      <p:sp>
        <p:nvSpPr>
          <p:cNvPr id="16" name="">
            <a:extLst xmlns:a="http://schemas.openxmlformats.org/drawingml/2006/main">
              <a:ext uri="{FF2B5EF4-FFF2-40B4-BE49-F238E27FC236}">
                <a16:creationId xmlns:a16="http://schemas.microsoft.com/office/drawing/2014/main" id="{1870084B-FD95-468E-872A-BB43CEA18B7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Proposed evidence architecture. Unsupported claims block release rather than silently entering the document.</a:t>
            </a:r>
          </a:p>
        </p:txBody>
      </p:sp>
      <p:sp>
        <p:nvSpPr>
          <p:cNvPr id="17" name="">
            <a:extLst xmlns:a="http://schemas.openxmlformats.org/drawingml/2006/main">
              <a:ext uri="{FF2B5EF4-FFF2-40B4-BE49-F238E27FC236}">
                <a16:creationId xmlns:a16="http://schemas.microsoft.com/office/drawing/2014/main" id="{21C4C764-F88D-40CC-A320-673756B31BD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3EF3725B-1CA9-44ED-AABC-8A3745A7910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53 / 67</a:t>
            </a:r>
          </a:p>
        </p:txBody>
      </p:sp>
    </p:spTree>
    <p:extLst>
      <p:ext uri="{BB962C8B-B14F-4D97-AF65-F5344CB8AC3E}">
        <p14:creationId xmlns:p14="http://schemas.microsoft.com/office/powerpoint/2010/main" val="823861217"/>
      </p:ext>
    </p:extLst>
  </p:cSld>
</p:sld>
</file>

<file path=ppt/slides/slide54.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9129a6a64a7437d"/>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078E3EE-8A14-46ED-B850-6BF54C53E27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Integration with existing insurance systems</a:t>
            </a:r>
          </a:p>
        </p:txBody>
      </p:sp>
      <p:sp>
        <p:nvSpPr>
          <p:cNvPr id="3" name="">
            <a:extLst xmlns:a="http://schemas.openxmlformats.org/drawingml/2006/main">
              <a:ext uri="{FF2B5EF4-FFF2-40B4-BE49-F238E27FC236}">
                <a16:creationId xmlns:a16="http://schemas.microsoft.com/office/drawing/2014/main" id="{C2AED093-DCB9-4531-AC7E-9F71C5D16DA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AegisNow can sit beside the current calculation estate while the insurer modernises.</a:t>
            </a:r>
          </a:p>
        </p:txBody>
      </p:sp>
      <p:sp>
        <p:nvSpPr>
          <p:cNvPr id="4" name="">
            <a:extLst xmlns:a="http://schemas.openxmlformats.org/drawingml/2006/main">
              <a:ext uri="{FF2B5EF4-FFF2-40B4-BE49-F238E27FC236}">
                <a16:creationId xmlns:a16="http://schemas.microsoft.com/office/drawing/2014/main" id="{D4953D3D-C4C4-4AE1-A0D1-D89F3C543F30}"/>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A6CBD79-FE71-4105-8B9A-7A239B002686}"/>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7F4ED"/>
                </a:solidFill>
                <a:latin typeface="Liberation Sans"/>
                <a:ea typeface="Liberation Sans"/>
                <a:cs typeface="Liberation Sans"/>
              </a:defRPr>
            </a:pPr>
            <a:r>
              <a:rPr sz="2325" b="1">
                <a:solidFill>
                  <a:srgbClr val="F7F4ED"/>
                </a:solidFill>
                <a:latin typeface="Liberation Sans"/>
                <a:ea typeface="Liberation Sans"/>
                <a:cs typeface="Liberation Sans"/>
              </a:rPr>
              <a:t>Existing systems</a:t>
            </a:r>
          </a:p>
        </p:txBody>
      </p:sp>
      <p:sp>
        <p:nvSpPr>
          <p:cNvPr id="6" name="">
            <a:extLst xmlns:a="http://schemas.openxmlformats.org/drawingml/2006/main">
              <a:ext uri="{FF2B5EF4-FFF2-40B4-BE49-F238E27FC236}">
                <a16:creationId xmlns:a16="http://schemas.microsoft.com/office/drawing/2014/main" id="{D3CA6F7D-4F5D-4B2D-BE6E-F89948770A23}"/>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CRM and adviser portal</a:t>
            </a:r>
          </a:p>
        </p:txBody>
      </p:sp>
      <p:sp>
        <p:nvSpPr>
          <p:cNvPr id="7" name="">
            <a:extLst xmlns:a="http://schemas.openxmlformats.org/drawingml/2006/main">
              <a:ext uri="{FF2B5EF4-FFF2-40B4-BE49-F238E27FC236}">
                <a16:creationId xmlns:a16="http://schemas.microsoft.com/office/drawing/2014/main" id="{855A45F9-892D-4287-BF6E-66E5D9059C13}"/>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Policy admin and in-force values</a:t>
            </a:r>
          </a:p>
        </p:txBody>
      </p:sp>
      <p:sp>
        <p:nvSpPr>
          <p:cNvPr id="8" name="">
            <a:extLst xmlns:a="http://schemas.openxmlformats.org/drawingml/2006/main">
              <a:ext uri="{FF2B5EF4-FFF2-40B4-BE49-F238E27FC236}">
                <a16:creationId xmlns:a16="http://schemas.microsoft.com/office/drawing/2014/main" id="{602334DB-C016-4B78-AF96-C2552D3B9B9C}"/>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Actuarial engine and rate tables</a:t>
            </a:r>
          </a:p>
        </p:txBody>
      </p:sp>
      <p:sp>
        <p:nvSpPr>
          <p:cNvPr id="9" name="">
            <a:extLst xmlns:a="http://schemas.openxmlformats.org/drawingml/2006/main">
              <a:ext uri="{FF2B5EF4-FFF2-40B4-BE49-F238E27FC236}">
                <a16:creationId xmlns:a16="http://schemas.microsoft.com/office/drawing/2014/main" id="{E975E71C-980B-441A-91A0-FD8526815796}"/>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943C608-3D93-4C8D-B230-40E0728A41FD}"/>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7F4ED"/>
                </a:solidFill>
                <a:latin typeface="Liberation Sans"/>
                <a:ea typeface="Liberation Sans"/>
                <a:cs typeface="Liberation Sans"/>
              </a:defRPr>
            </a:pPr>
            <a:r>
              <a:rPr sz="2325" b="1">
                <a:solidFill>
                  <a:srgbClr val="F7F4ED"/>
                </a:solidFill>
                <a:latin typeface="Liberation Sans"/>
                <a:ea typeface="Liberation Sans"/>
                <a:cs typeface="Liberation Sans"/>
              </a:rPr>
              <a:t>AegisNow services</a:t>
            </a:r>
          </a:p>
        </p:txBody>
      </p:sp>
      <p:sp>
        <p:nvSpPr>
          <p:cNvPr id="11" name="">
            <a:extLst xmlns:a="http://schemas.openxmlformats.org/drawingml/2006/main">
              <a:ext uri="{FF2B5EF4-FFF2-40B4-BE49-F238E27FC236}">
                <a16:creationId xmlns:a16="http://schemas.microsoft.com/office/drawing/2014/main" id="{E6CC7068-3CA9-46E6-BABF-159E449BF553}"/>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Case and validation orchestration</a:t>
            </a:r>
          </a:p>
        </p:txBody>
      </p:sp>
      <p:sp>
        <p:nvSpPr>
          <p:cNvPr id="12" name="">
            <a:extLst xmlns:a="http://schemas.openxmlformats.org/drawingml/2006/main">
              <a:ext uri="{FF2B5EF4-FFF2-40B4-BE49-F238E27FC236}">
                <a16:creationId xmlns:a16="http://schemas.microsoft.com/office/drawing/2014/main" id="{993CE9B6-F084-430D-9495-C32673FD5273}"/>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Scenario comparison and AI explanation</a:t>
            </a:r>
          </a:p>
        </p:txBody>
      </p:sp>
      <p:sp>
        <p:nvSpPr>
          <p:cNvPr id="13" name="">
            <a:extLst xmlns:a="http://schemas.openxmlformats.org/drawingml/2006/main">
              <a:ext uri="{FF2B5EF4-FFF2-40B4-BE49-F238E27FC236}">
                <a16:creationId xmlns:a16="http://schemas.microsoft.com/office/drawing/2014/main" id="{D38F392E-A6CD-4087-BBA1-6B873BB9854C}"/>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Document delivery and audit record</a:t>
            </a:r>
          </a:p>
        </p:txBody>
      </p:sp>
      <p:sp>
        <p:nvSpPr>
          <p:cNvPr id="14" name="">
            <a:extLst xmlns:a="http://schemas.openxmlformats.org/drawingml/2006/main">
              <a:ext uri="{FF2B5EF4-FFF2-40B4-BE49-F238E27FC236}">
                <a16:creationId xmlns:a16="http://schemas.microsoft.com/office/drawing/2014/main" id="{5CCE8B6C-5B92-4A51-B679-345AD7C74479}"/>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E18C3725-6841-45D4-854A-B800BBA046A7}"/>
              </a:ext>
            </a:extLst>
          </p:cNvPr>
          <p:cNvSpPr>
            <a:spLocks xmlns:a="http://schemas.openxmlformats.org/drawingml/2006/main" noGrp="1"/>
          </p:cNvSpPr>
          <p:nvPr/>
        </p:nvSpPr>
        <p:spPr>
          <a:xfrm xmlns:a="http://schemas.openxmlformats.org/drawingml/2006/main">
            <a:off x="647700" y="5810250"/>
            <a:ext cx="10810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D1B37E"/>
                </a:solidFill>
                <a:latin typeface="Liberation Sans"/>
                <a:ea typeface="Liberation Sans"/>
                <a:cs typeface="Liberation Sans"/>
              </a:defRPr>
            </a:pPr>
            <a:r>
              <a:rPr sz="1875" b="1">
                <a:solidFill>
                  <a:srgbClr val="D1B37E"/>
                </a:solidFill>
                <a:latin typeface="Liberation Sans"/>
                <a:ea typeface="Liberation Sans"/>
                <a:cs typeface="Liberation Sans"/>
              </a:rPr>
              <a:t>API adapters connect legacy and modern engines without losing calculation provenance</a:t>
            </a:r>
          </a:p>
        </p:txBody>
      </p:sp>
      <p:sp>
        <p:nvSpPr>
          <p:cNvPr id="16" name="">
            <a:extLst xmlns:a="http://schemas.openxmlformats.org/drawingml/2006/main">
              <a:ext uri="{FF2B5EF4-FFF2-40B4-BE49-F238E27FC236}">
                <a16:creationId xmlns:a16="http://schemas.microsoft.com/office/drawing/2014/main" id="{F4626AE2-6D5C-4F24-B0CE-F3DD73B6EC8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Integration design. Confirm access, data mapping, performance and ownership during discovery.</a:t>
            </a:r>
          </a:p>
        </p:txBody>
      </p:sp>
      <p:sp>
        <p:nvSpPr>
          <p:cNvPr id="17" name="">
            <a:extLst xmlns:a="http://schemas.openxmlformats.org/drawingml/2006/main">
              <a:ext uri="{FF2B5EF4-FFF2-40B4-BE49-F238E27FC236}">
                <a16:creationId xmlns:a16="http://schemas.microsoft.com/office/drawing/2014/main" id="{E1F69646-EE42-4667-8B3B-D037A222037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5CCE00DF-F378-4797-8FAC-97E533A1FC1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54 / 67</a:t>
            </a:r>
          </a:p>
        </p:txBody>
      </p:sp>
    </p:spTree>
    <p:extLst>
      <p:ext uri="{BB962C8B-B14F-4D97-AF65-F5344CB8AC3E}">
        <p14:creationId xmlns:p14="http://schemas.microsoft.com/office/powerpoint/2010/main" val="353019675"/>
      </p:ext>
    </p:extLst>
  </p:cSld>
</p:sld>
</file>

<file path=ppt/slides/slide5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834173a5c194219"/>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4590DBD-9E5B-4B5D-98BD-E44AB00FC6B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API and MCP responsibilities</a:t>
            </a:r>
          </a:p>
        </p:txBody>
      </p:sp>
      <p:sp>
        <p:nvSpPr>
          <p:cNvPr id="3" name="">
            <a:extLst xmlns:a="http://schemas.openxmlformats.org/drawingml/2006/main">
              <a:ext uri="{FF2B5EF4-FFF2-40B4-BE49-F238E27FC236}">
                <a16:creationId xmlns:a16="http://schemas.microsoft.com/office/drawing/2014/main" id="{564870AF-E70B-413F-8C91-AA42A3071CD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 structured contract separates a scenario request from permission to deliver it.</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476500"/>
                <a:gridCol w="4191000"/>
                <a:gridCol w="4191000"/>
              </a:tblGrid>
              <a:tr h="619125">
                <a:tc>
                  <a:txBody>
                    <a:bodyPr>
                      <a:noAutofit/>
                    </a:bodyPr>
                    <a:lstStyle/>
                    <a:p>
                      <a:r>
                        <a:rPr sz="1650" b="1">
                          <a:solidFill>
                            <a:srgbClr val="FFFFFF"/>
                          </a:solidFill>
                          <a:latin typeface="Liberation Sans"/>
                          <a:ea typeface="Liberation Sans"/>
                          <a:cs typeface="Liberation Sans"/>
                        </a:rPr>
                        <a:t>Operation</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Input / output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Required control</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Create scenario</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Case ID, product version, cash flows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Authorised caller and permitted parameters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Calculate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Validated inputs / dated ledger</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Idempotency and pinned engine version</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Explain</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Ledger and approved evidence / draft</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No invented numeric values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Approve and deliver</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Approved version / retained package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Named approver and release permission</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C387A504-6E6A-44DF-B45D-27A5F20EF07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Illustrative interface contract, not published endpoint documentation.</a:t>
            </a:r>
          </a:p>
        </p:txBody>
      </p:sp>
      <p:sp>
        <p:nvSpPr>
          <p:cNvPr id="6" name="">
            <a:extLst xmlns:a="http://schemas.openxmlformats.org/drawingml/2006/main">
              <a:ext uri="{FF2B5EF4-FFF2-40B4-BE49-F238E27FC236}">
                <a16:creationId xmlns:a16="http://schemas.microsoft.com/office/drawing/2014/main" id="{2AC6F994-EA81-44F0-AD91-270F57D3C3C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960B98B4-65F3-4132-8879-3C6B0D062A5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55 / 67</a:t>
            </a:r>
          </a:p>
        </p:txBody>
      </p:sp>
    </p:spTree>
    <p:extLst>
      <p:ext uri="{BB962C8B-B14F-4D97-AF65-F5344CB8AC3E}">
        <p14:creationId xmlns:p14="http://schemas.microsoft.com/office/powerpoint/2010/main" val="1331388117"/>
      </p:ext>
    </p:extLst>
  </p:cSld>
</p:sld>
</file>

<file path=ppt/slides/slide56.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0a337bf1a414a79"/>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A9F4A7-B5F2-4659-9DDF-6FDC40102A1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Human decisions and sensitive data</a:t>
            </a:r>
          </a:p>
        </p:txBody>
      </p:sp>
      <p:sp>
        <p:nvSpPr>
          <p:cNvPr id="3" name="">
            <a:extLst xmlns:a="http://schemas.openxmlformats.org/drawingml/2006/main">
              <a:ext uri="{FF2B5EF4-FFF2-40B4-BE49-F238E27FC236}">
                <a16:creationId xmlns:a16="http://schemas.microsoft.com/office/drawing/2014/main" id="{1BCFAAAA-65E5-4163-AEC0-1A24FB26938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workflow assigns authority before it automates work.</a:t>
            </a:r>
          </a:p>
        </p:txBody>
      </p:sp>
      <p:sp>
        <p:nvSpPr>
          <p:cNvPr id="4" name="">
            <a:extLst xmlns:a="http://schemas.openxmlformats.org/drawingml/2006/main">
              <a:ext uri="{FF2B5EF4-FFF2-40B4-BE49-F238E27FC236}">
                <a16:creationId xmlns:a16="http://schemas.microsoft.com/office/drawing/2014/main" id="{E63F2D3C-CC46-464E-97BB-9125974656AB}"/>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D0C1864-2783-4065-998F-2B995E2E1FCD}"/>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Adviser authority</a:t>
            </a:r>
          </a:p>
        </p:txBody>
      </p:sp>
      <p:sp>
        <p:nvSpPr>
          <p:cNvPr id="6" name="">
            <a:extLst xmlns:a="http://schemas.openxmlformats.org/drawingml/2006/main">
              <a:ext uri="{FF2B5EF4-FFF2-40B4-BE49-F238E27FC236}">
                <a16:creationId xmlns:a16="http://schemas.microsoft.com/office/drawing/2014/main" id="{2D57193E-22E0-436B-A2FB-9DC41778CAA3}"/>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The adviser confirms the case and explains options. AI assistance does not assume authority to give regulated advice.</a:t>
            </a:r>
          </a:p>
        </p:txBody>
      </p:sp>
      <p:sp>
        <p:nvSpPr>
          <p:cNvPr id="7" name="">
            <a:extLst xmlns:a="http://schemas.openxmlformats.org/drawingml/2006/main">
              <a:ext uri="{FF2B5EF4-FFF2-40B4-BE49-F238E27FC236}">
                <a16:creationId xmlns:a16="http://schemas.microsoft.com/office/drawing/2014/main" id="{399B9FAC-EEF3-432D-8524-B0031A2D1741}"/>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0B1109C-3E87-4E94-9CC0-51A70E411F5A}"/>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Actuarial authority</a:t>
            </a:r>
          </a:p>
        </p:txBody>
      </p:sp>
      <p:sp>
        <p:nvSpPr>
          <p:cNvPr id="9" name="">
            <a:extLst xmlns:a="http://schemas.openxmlformats.org/drawingml/2006/main">
              <a:ext uri="{FF2B5EF4-FFF2-40B4-BE49-F238E27FC236}">
                <a16:creationId xmlns:a16="http://schemas.microsoft.com/office/drawing/2014/main" id="{F8394066-0C73-4F3E-A6D8-02EC0EE863FE}"/>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The insurer approves calculations and scales. Test failures or changed assumptions return to the model owner.</a:t>
            </a:r>
          </a:p>
        </p:txBody>
      </p:sp>
      <p:sp>
        <p:nvSpPr>
          <p:cNvPr id="10" name="">
            <a:extLst xmlns:a="http://schemas.openxmlformats.org/drawingml/2006/main">
              <a:ext uri="{FF2B5EF4-FFF2-40B4-BE49-F238E27FC236}">
                <a16:creationId xmlns:a16="http://schemas.microsoft.com/office/drawing/2014/main" id="{C4F7ABD4-D52C-459B-BFE5-FC7D5E2BEB1A}"/>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E4E6679-7A93-400F-A31F-3997E8BACCFA}"/>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Data protection</a:t>
            </a:r>
          </a:p>
        </p:txBody>
      </p:sp>
      <p:sp>
        <p:nvSpPr>
          <p:cNvPr id="12" name="">
            <a:extLst xmlns:a="http://schemas.openxmlformats.org/drawingml/2006/main">
              <a:ext uri="{FF2B5EF4-FFF2-40B4-BE49-F238E27FC236}">
                <a16:creationId xmlns:a16="http://schemas.microsoft.com/office/drawing/2014/main" id="{02B7ABA8-440F-4EBC-B8BC-E03B74560973}"/>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Restrict personal and health information, separate test data and apply retention rules to prompts, logs and documents.</a:t>
            </a:r>
          </a:p>
        </p:txBody>
      </p:sp>
      <p:sp>
        <p:nvSpPr>
          <p:cNvPr id="13" name="">
            <a:extLst xmlns:a="http://schemas.openxmlformats.org/drawingml/2006/main">
              <a:ext uri="{FF2B5EF4-FFF2-40B4-BE49-F238E27FC236}">
                <a16:creationId xmlns:a16="http://schemas.microsoft.com/office/drawing/2014/main" id="{AE6B4019-7CD5-4738-9924-E67EA60106B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Implementation control design. Use synthetic cases in demos and least-privilege access in production.</a:t>
            </a:r>
          </a:p>
        </p:txBody>
      </p:sp>
      <p:sp>
        <p:nvSpPr>
          <p:cNvPr id="14" name="">
            <a:extLst xmlns:a="http://schemas.openxmlformats.org/drawingml/2006/main">
              <a:ext uri="{FF2B5EF4-FFF2-40B4-BE49-F238E27FC236}">
                <a16:creationId xmlns:a16="http://schemas.microsoft.com/office/drawing/2014/main" id="{727FDA45-D29D-42B6-8E23-F3436FE2B0D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24A9251D-48C7-403D-99D7-879E02ACC13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56 / 67</a:t>
            </a:r>
          </a:p>
        </p:txBody>
      </p:sp>
    </p:spTree>
    <p:extLst>
      <p:ext uri="{BB962C8B-B14F-4D97-AF65-F5344CB8AC3E}">
        <p14:creationId xmlns:p14="http://schemas.microsoft.com/office/powerpoint/2010/main" val="1461008409"/>
      </p:ext>
    </p:extLst>
  </p:cSld>
</p:sld>
</file>

<file path=ppt/slides/slide57.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291a56c94fc4fee"/>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F844F1C-4950-4D12-8F26-C2110EEE59F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US product and jurisdiction routing</a:t>
            </a:r>
          </a:p>
        </p:txBody>
      </p:sp>
      <p:sp>
        <p:nvSpPr>
          <p:cNvPr id="3" name="">
            <a:extLst xmlns:a="http://schemas.openxmlformats.org/drawingml/2006/main">
              <a:ext uri="{FF2B5EF4-FFF2-40B4-BE49-F238E27FC236}">
                <a16:creationId xmlns:a16="http://schemas.microsoft.com/office/drawing/2014/main" id="{3665EFB7-4FF2-4C54-9293-B44B200F901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release path depends on the product, the policy date and the state.</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476500"/>
                <a:gridCol w="4191000"/>
                <a:gridCol w="4191000"/>
              </a:tblGrid>
              <a:tr h="619125">
                <a:tc>
                  <a:txBody>
                    <a:bodyPr>
                      <a:noAutofit/>
                    </a:bodyPr>
                    <a:lstStyle/>
                    <a:p>
                      <a:r>
                        <a:rPr sz="1650" b="1">
                          <a:solidFill>
                            <a:srgbClr val="FFFFFF"/>
                          </a:solidFill>
                          <a:latin typeface="Liberation Sans"/>
                          <a:ea typeface="Liberation Sans"/>
                          <a:cs typeface="Liberation Sans"/>
                        </a:rPr>
                        <a:t>Rule family</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Relevant scope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AegisNow control design</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Model 582</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Life illustrations within its scope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Separate guarantees, non-guarantees and versions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AG 49-A</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Indexed life illustrations in scope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Validate approved scale and required comparisons</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Model 245</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Annuity disclosure and illustrations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Select applicable documents and illustration rules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Registered products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SEC / FINRA and state requirements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Use the correct product-specific review path</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045F2B3E-6A45-4551-BD3F-BA66B033BE8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NAIC models are not automatically uniform state law. Compliance owners determine applicability.</a:t>
            </a:r>
          </a:p>
        </p:txBody>
      </p:sp>
      <p:sp>
        <p:nvSpPr>
          <p:cNvPr id="6" name="">
            <a:extLst xmlns:a="http://schemas.openxmlformats.org/drawingml/2006/main">
              <a:ext uri="{FF2B5EF4-FFF2-40B4-BE49-F238E27FC236}">
                <a16:creationId xmlns:a16="http://schemas.microsoft.com/office/drawing/2014/main" id="{ED43B12B-CA38-49D2-9476-2E74801429F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4AFB5425-1F40-442B-86C3-9D0F070E791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57 / 67</a:t>
            </a:r>
          </a:p>
        </p:txBody>
      </p:sp>
    </p:spTree>
    <p:extLst>
      <p:ext uri="{BB962C8B-B14F-4D97-AF65-F5344CB8AC3E}">
        <p14:creationId xmlns:p14="http://schemas.microsoft.com/office/powerpoint/2010/main" val="1545931400"/>
      </p:ext>
    </p:extLst>
  </p:cSld>
</p:sld>
</file>

<file path=ppt/slides/slide58.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4543dd49c144a3c"/>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A84B3A8-25FF-4B3A-BDB0-BC8175CD3444}"/>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Product-specific approval routes</a:t>
            </a:r>
          </a:p>
        </p:txBody>
      </p:sp>
      <p:sp>
        <p:nvSpPr>
          <p:cNvPr id="3" name="">
            <a:extLst xmlns:a="http://schemas.openxmlformats.org/drawingml/2006/main">
              <a:ext uri="{FF2B5EF4-FFF2-40B4-BE49-F238E27FC236}">
                <a16:creationId xmlns:a16="http://schemas.microsoft.com/office/drawing/2014/main" id="{78963D3D-89ED-4D3B-937E-47626E2F13C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calculation, disclosure and review path must match both the product and jurisdiction.</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762250"/>
                <a:gridCol w="4286250"/>
                <a:gridCol w="3810000"/>
              </a:tblGrid>
              <a:tr h="619125">
                <a:tc>
                  <a:txBody>
                    <a:bodyPr>
                      <a:noAutofit/>
                    </a:bodyPr>
                    <a:lstStyle/>
                    <a:p>
                      <a:r>
                        <a:rPr sz="1650" b="1">
                          <a:solidFill>
                            <a:srgbClr val="FFFFFF"/>
                          </a:solidFill>
                          <a:latin typeface="Liberation Sans"/>
                          <a:ea typeface="Liberation Sans"/>
                          <a:cs typeface="Liberation Sans"/>
                        </a:rPr>
                        <a:t>Product family</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Rule set to configure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Required review focus</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Whole Life / UL / IUL</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State life illustration rules; AG 49-A where applicable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Guarantees, scales, loans and lapse</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Variable Universal Life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Securities disclosures plus state insurance rules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Prospectus, investments and fees</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Disability / long-term care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Applicable state health / care product rules</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Eligibility, benefits, offsets and limits</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Annuities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Applicable state and securities requirements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Suitability, fees, income and liquidity</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9D264E6C-135D-425C-A2EC-CA19CC2C559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Capability design: carrier product rules and approvals determine production output.</a:t>
            </a:r>
          </a:p>
        </p:txBody>
      </p:sp>
      <p:sp>
        <p:nvSpPr>
          <p:cNvPr id="6" name="">
            <a:extLst xmlns:a="http://schemas.openxmlformats.org/drawingml/2006/main">
              <a:ext uri="{FF2B5EF4-FFF2-40B4-BE49-F238E27FC236}">
                <a16:creationId xmlns:a16="http://schemas.microsoft.com/office/drawing/2014/main" id="{1BB9E5B7-AE78-4FD7-8236-3D07E7C01D9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1BC2E24E-D1CD-43C9-9571-566A9294EC6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58 / 67</a:t>
            </a:r>
          </a:p>
        </p:txBody>
      </p:sp>
    </p:spTree>
    <p:extLst>
      <p:ext uri="{BB962C8B-B14F-4D97-AF65-F5344CB8AC3E}">
        <p14:creationId xmlns:p14="http://schemas.microsoft.com/office/powerpoint/2010/main" val="1239186821"/>
      </p:ext>
    </p:extLst>
  </p:cSld>
</p:sld>
</file>

<file path=ppt/slides/slide59.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d05d749d4a7d4206"/>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251C5AC-395C-4B1F-95E0-DDD381DF35F5}"/>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UK illustrations and customer understanding</a:t>
            </a:r>
          </a:p>
        </p:txBody>
      </p:sp>
      <p:sp>
        <p:nvSpPr>
          <p:cNvPr id="3" name="">
            <a:extLst xmlns:a="http://schemas.openxmlformats.org/drawingml/2006/main">
              <a:ext uri="{FF2B5EF4-FFF2-40B4-BE49-F238E27FC236}">
                <a16:creationId xmlns:a16="http://schemas.microsoft.com/office/drawing/2014/main" id="{5E19D139-4109-432E-9DEC-82AFD6E4494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 UK deployment needs its own product classification and disclosure route.</a:t>
            </a:r>
          </a:p>
        </p:txBody>
      </p:sp>
      <p:sp>
        <p:nvSpPr>
          <p:cNvPr id="4" name="">
            <a:extLst xmlns:a="http://schemas.openxmlformats.org/drawingml/2006/main">
              <a:ext uri="{FF2B5EF4-FFF2-40B4-BE49-F238E27FC236}">
                <a16:creationId xmlns:a16="http://schemas.microsoft.com/office/drawing/2014/main" id="{AC4EBF93-BA1C-4A4F-8A34-242B01225FD9}"/>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F59AC9C-EFF7-4E1B-81B0-AD2011FA5674}"/>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Applicable documents</a:t>
            </a:r>
          </a:p>
        </p:txBody>
      </p:sp>
      <p:sp>
        <p:nvSpPr>
          <p:cNvPr id="6" name="">
            <a:extLst xmlns:a="http://schemas.openxmlformats.org/drawingml/2006/main">
              <a:ext uri="{FF2B5EF4-FFF2-40B4-BE49-F238E27FC236}">
                <a16:creationId xmlns:a16="http://schemas.microsoft.com/office/drawing/2014/main" id="{F7C9465D-1D3F-4AAD-880E-55A8A88F484E}"/>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Identify the relevant COBS and disclosure requirements for the specific product and effective date.</a:t>
            </a:r>
          </a:p>
        </p:txBody>
      </p:sp>
      <p:sp>
        <p:nvSpPr>
          <p:cNvPr id="7" name="">
            <a:extLst xmlns:a="http://schemas.openxmlformats.org/drawingml/2006/main">
              <a:ext uri="{FF2B5EF4-FFF2-40B4-BE49-F238E27FC236}">
                <a16:creationId xmlns:a16="http://schemas.microsoft.com/office/drawing/2014/main" id="{A5672542-518E-4354-AECA-D123CCFD63BE}"/>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C6D8185-509A-4BFC-9078-636570AADE1C}"/>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Projection basis</a:t>
            </a:r>
          </a:p>
        </p:txBody>
      </p:sp>
      <p:sp>
        <p:nvSpPr>
          <p:cNvPr id="9" name="">
            <a:extLst xmlns:a="http://schemas.openxmlformats.org/drawingml/2006/main">
              <a:ext uri="{FF2B5EF4-FFF2-40B4-BE49-F238E27FC236}">
                <a16:creationId xmlns:a16="http://schemas.microsoft.com/office/drawing/2014/main" id="{587E59E9-48ED-4749-A881-2B529EC45558}"/>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Apply the required assumptions and charge presentation where relevant. Avoid importing US IUL scales into a UK projection.</a:t>
            </a:r>
          </a:p>
        </p:txBody>
      </p:sp>
      <p:sp>
        <p:nvSpPr>
          <p:cNvPr id="10" name="">
            <a:extLst xmlns:a="http://schemas.openxmlformats.org/drawingml/2006/main">
              <a:ext uri="{FF2B5EF4-FFF2-40B4-BE49-F238E27FC236}">
                <a16:creationId xmlns:a16="http://schemas.microsoft.com/office/drawing/2014/main" id="{EEC566DB-E76F-42E6-92B7-DEC8B6DC2727}"/>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1DAE887-8ACA-4088-B674-9B4BCC4F3AD7}"/>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3A31"/>
                </a:solidFill>
                <a:latin typeface="Liberation Sans"/>
                <a:ea typeface="Liberation Sans"/>
                <a:cs typeface="Liberation Sans"/>
              </a:defRPr>
            </a:pPr>
            <a:r>
              <a:rPr sz="2325" b="1">
                <a:solidFill>
                  <a:srgbClr val="143A31"/>
                </a:solidFill>
                <a:latin typeface="Liberation Sans"/>
                <a:ea typeface="Liberation Sans"/>
                <a:cs typeface="Liberation Sans"/>
              </a:rPr>
              <a:t>Comprehension</a:t>
            </a:r>
          </a:p>
        </p:txBody>
      </p:sp>
      <p:sp>
        <p:nvSpPr>
          <p:cNvPr id="12" name="">
            <a:extLst xmlns:a="http://schemas.openxmlformats.org/drawingml/2006/main">
              <a:ext uri="{FF2B5EF4-FFF2-40B4-BE49-F238E27FC236}">
                <a16:creationId xmlns:a16="http://schemas.microsoft.com/office/drawing/2014/main" id="{D947E8AD-963E-44F0-A1B3-C98E88769794}"/>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Use clear comparisons of benefits, access to funds and limitations, with the adviser responsible for the customer discussion.</a:t>
            </a:r>
          </a:p>
        </p:txBody>
      </p:sp>
      <p:sp>
        <p:nvSpPr>
          <p:cNvPr id="13" name="">
            <a:extLst xmlns:a="http://schemas.openxmlformats.org/drawingml/2006/main">
              <a:ext uri="{FF2B5EF4-FFF2-40B4-BE49-F238E27FC236}">
                <a16:creationId xmlns:a16="http://schemas.microsoft.com/office/drawing/2014/main" id="{D06B6BE5-FEBA-4803-A003-86BCA55013F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UK requirements differ by product. Confirm the 2026 disclosure transition and applicability before implementation.</a:t>
            </a:r>
          </a:p>
        </p:txBody>
      </p:sp>
      <p:sp>
        <p:nvSpPr>
          <p:cNvPr id="14" name="">
            <a:extLst xmlns:a="http://schemas.openxmlformats.org/drawingml/2006/main">
              <a:ext uri="{FF2B5EF4-FFF2-40B4-BE49-F238E27FC236}">
                <a16:creationId xmlns:a16="http://schemas.microsoft.com/office/drawing/2014/main" id="{0BD2B000-A115-4AE3-B5AD-2BC7B58F640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0B9E9412-9326-457E-BA47-959B49A43B2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59 / 67</a:t>
            </a:r>
          </a:p>
        </p:txBody>
      </p:sp>
    </p:spTree>
    <p:extLst>
      <p:ext uri="{BB962C8B-B14F-4D97-AF65-F5344CB8AC3E}">
        <p14:creationId xmlns:p14="http://schemas.microsoft.com/office/powerpoint/2010/main" val="870809675"/>
      </p:ext>
    </p:extLst>
  </p:cSld>
</p:sld>
</file>

<file path=ppt/slides/slide60.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261b8bbc01894e67"/>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BA07379-5E6B-4C32-A121-D29FF82A6E5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A controlled product release</a:t>
            </a:r>
          </a:p>
        </p:txBody>
      </p:sp>
      <p:sp>
        <p:nvSpPr>
          <p:cNvPr id="3" name="">
            <a:extLst xmlns:a="http://schemas.openxmlformats.org/drawingml/2006/main">
              <a:ext uri="{FF2B5EF4-FFF2-40B4-BE49-F238E27FC236}">
                <a16:creationId xmlns:a16="http://schemas.microsoft.com/office/drawing/2014/main" id="{16A65E5F-5864-4C56-8262-7DED44F0BED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 rule or rate change reaches advisers only after reproducible tests and approval.</a:t>
            </a:r>
          </a:p>
        </p:txBody>
      </p:sp>
      <p:sp>
        <p:nvSpPr>
          <p:cNvPr id="4" name="">
            <a:extLst xmlns:a="http://schemas.openxmlformats.org/drawingml/2006/main">
              <a:ext uri="{FF2B5EF4-FFF2-40B4-BE49-F238E27FC236}">
                <a16:creationId xmlns:a16="http://schemas.microsoft.com/office/drawing/2014/main" id="{137C1D52-8ACC-4EBA-B465-42A6DE14E7E1}"/>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D31E6EC-1489-4130-972F-9D4D4734273C}"/>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676E368-B8B1-4392-99DF-D145C8CB0A36}"/>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Prepare the change</a:t>
            </a:r>
          </a:p>
        </p:txBody>
      </p:sp>
      <p:sp>
        <p:nvSpPr>
          <p:cNvPr id="7" name="">
            <a:extLst xmlns:a="http://schemas.openxmlformats.org/drawingml/2006/main">
              <a:ext uri="{FF2B5EF4-FFF2-40B4-BE49-F238E27FC236}">
                <a16:creationId xmlns:a16="http://schemas.microsoft.com/office/drawing/2014/main" id="{25C72012-8BD4-4422-8C47-927914E63323}"/>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Version the product terms, tables, documents and jurisdiction mapping.</a:t>
            </a:r>
          </a:p>
        </p:txBody>
      </p:sp>
      <p:sp>
        <p:nvSpPr>
          <p:cNvPr id="8" name="">
            <a:extLst xmlns:a="http://schemas.openxmlformats.org/drawingml/2006/main">
              <a:ext uri="{FF2B5EF4-FFF2-40B4-BE49-F238E27FC236}">
                <a16:creationId xmlns:a16="http://schemas.microsoft.com/office/drawing/2014/main" id="{D0A97DE1-89FD-41CA-8D8D-9BC68673B05E}"/>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C352410-0E4D-4A30-9125-E4C109E8A1E2}"/>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66F2E53F-6AA0-41CA-9770-A9947C9B7A1E}"/>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Run reference cases</a:t>
            </a:r>
          </a:p>
        </p:txBody>
      </p:sp>
      <p:sp>
        <p:nvSpPr>
          <p:cNvPr id="11" name="">
            <a:extLst xmlns:a="http://schemas.openxmlformats.org/drawingml/2006/main">
              <a:ext uri="{FF2B5EF4-FFF2-40B4-BE49-F238E27FC236}">
                <a16:creationId xmlns:a16="http://schemas.microsoft.com/office/drawing/2014/main" id="{5BDA240B-82A3-4750-B52F-E33FFD030506}"/>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Reconcile agreed ledgers, edge cases, guarantees and cash-flow timing.</a:t>
            </a:r>
          </a:p>
        </p:txBody>
      </p:sp>
      <p:sp>
        <p:nvSpPr>
          <p:cNvPr id="12" name="">
            <a:extLst xmlns:a="http://schemas.openxmlformats.org/drawingml/2006/main">
              <a:ext uri="{FF2B5EF4-FFF2-40B4-BE49-F238E27FC236}">
                <a16:creationId xmlns:a16="http://schemas.microsoft.com/office/drawing/2014/main" id="{C36C7E8E-D088-4087-93F0-28ADA77D48F8}"/>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A127080-28D4-447F-86CF-E968E987075F}"/>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0D59E9DD-3A3C-48AC-915E-69F7083A90A7}"/>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Approve the package</a:t>
            </a:r>
          </a:p>
        </p:txBody>
      </p:sp>
      <p:sp>
        <p:nvSpPr>
          <p:cNvPr id="15" name="">
            <a:extLst xmlns:a="http://schemas.openxmlformats.org/drawingml/2006/main">
              <a:ext uri="{FF2B5EF4-FFF2-40B4-BE49-F238E27FC236}">
                <a16:creationId xmlns:a16="http://schemas.microsoft.com/office/drawing/2014/main" id="{4FB77510-2E68-4267-B0C5-2C7820E2D605}"/>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Actuarial and compliance owners review outputs and known limitations.</a:t>
            </a:r>
          </a:p>
        </p:txBody>
      </p:sp>
      <p:sp>
        <p:nvSpPr>
          <p:cNvPr id="16" name="">
            <a:extLst xmlns:a="http://schemas.openxmlformats.org/drawingml/2006/main">
              <a:ext uri="{FF2B5EF4-FFF2-40B4-BE49-F238E27FC236}">
                <a16:creationId xmlns:a16="http://schemas.microsoft.com/office/drawing/2014/main" id="{B9BD4745-54B3-4CFE-8204-603118801E8F}"/>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FA819D5-AAF0-49D6-A5CB-C969502CA9AB}"/>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605229CC-D900-444A-BC99-8619EE7E4093}"/>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Release and monitor</a:t>
            </a:r>
          </a:p>
        </p:txBody>
      </p:sp>
      <p:sp>
        <p:nvSpPr>
          <p:cNvPr id="19" name="">
            <a:extLst xmlns:a="http://schemas.openxmlformats.org/drawingml/2006/main">
              <a:ext uri="{FF2B5EF4-FFF2-40B4-BE49-F238E27FC236}">
                <a16:creationId xmlns:a16="http://schemas.microsoft.com/office/drawing/2014/main" id="{1341BBDD-1BC2-4094-A51F-88E791916B8A}"/>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Activate by effective date, retain rollback and flag outdated illustrations.</a:t>
            </a:r>
          </a:p>
        </p:txBody>
      </p:sp>
      <p:sp>
        <p:nvSpPr>
          <p:cNvPr id="23" name="">
            <a:extLst xmlns:a="http://schemas.openxmlformats.org/drawingml/2006/main">
              <a:ext uri="{FF2B5EF4-FFF2-40B4-BE49-F238E27FC236}">
                <a16:creationId xmlns:a16="http://schemas.microsoft.com/office/drawing/2014/main" id="{A6347BFA-2384-4E42-ACDE-C679D90DE35C}"/>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Evidence includes expected-versus-actual values, tolerance rules and a named owner for each exception.</a:t>
            </a:r>
          </a:p>
        </p:txBody>
      </p:sp>
      <p:sp>
        <p:nvSpPr>
          <p:cNvPr id="24" name="">
            <a:extLst xmlns:a="http://schemas.openxmlformats.org/drawingml/2006/main">
              <a:ext uri="{FF2B5EF4-FFF2-40B4-BE49-F238E27FC236}">
                <a16:creationId xmlns:a16="http://schemas.microsoft.com/office/drawing/2014/main" id="{CEDCD797-5B3F-4740-9188-DB2A4E4198A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25" name="">
            <a:extLst xmlns:a="http://schemas.openxmlformats.org/drawingml/2006/main">
              <a:ext uri="{FF2B5EF4-FFF2-40B4-BE49-F238E27FC236}">
                <a16:creationId xmlns:a16="http://schemas.microsoft.com/office/drawing/2014/main" id="{163DC65F-B976-4FCC-A3A4-A4C19BF2360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B5A59B9A-B6B7-4732-B8C5-C7A4EE80283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60 / 67</a:t>
            </a:r>
          </a:p>
        </p:txBody>
      </p:sp>
    </p:spTree>
    <p:extLst>
      <p:ext uri="{BB962C8B-B14F-4D97-AF65-F5344CB8AC3E}">
        <p14:creationId xmlns:p14="http://schemas.microsoft.com/office/powerpoint/2010/main" val="380482008"/>
      </p:ext>
    </p:extLst>
  </p:cSld>
</p:sld>
</file>

<file path=ppt/slides/slide61.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64bd5cac1ab4bcd"/>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03606AF-6C54-498B-AECD-1E6F85B6BDC4}"/>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Operating measures that show improvement</a:t>
            </a:r>
          </a:p>
        </p:txBody>
      </p:sp>
      <p:sp>
        <p:nvSpPr>
          <p:cNvPr id="3" name="">
            <a:extLst xmlns:a="http://schemas.openxmlformats.org/drawingml/2006/main">
              <a:ext uri="{FF2B5EF4-FFF2-40B4-BE49-F238E27FC236}">
                <a16:creationId xmlns:a16="http://schemas.microsoft.com/office/drawing/2014/main" id="{CE8C5D28-D9F9-42B7-B525-951DB2ADD92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The MVP baseline should describe the work, not only the number of documents generated.</a:t>
            </a:r>
          </a:p>
        </p:txBody>
      </p:sp>
      <p:graphicFrame>
        <p:nvGraphicFramePr>
          <p:cNvPr id="11" name=""/>
          <p:cNvGraphicFramePr/>
          <p:nvPr/>
        </p:nvGraphicFramePr>
        <p:xfrm>
          <a:off xmlns:a="http://schemas.openxmlformats.org/drawingml/2006/main" x="647700" y="3048000"/>
          <a:ext xmlns:a="http://schemas.openxmlformats.org/drawingml/2006/main" cx="10858500" cy="3095625"/>
        </p:xfrm>
        <a:graphic xmlns:a="http://schemas.openxmlformats.org/drawingml/2006/main">
          <a:graphicData uri="http://schemas.openxmlformats.org/drawingml/2006/table">
            <a:tbl>
              <a:tblPr/>
              <a:tblGrid>
                <a:gridCol w="2476500"/>
                <a:gridCol w="4191000"/>
                <a:gridCol w="4191000"/>
              </a:tblGrid>
              <a:tr h="619125">
                <a:tc>
                  <a:txBody>
                    <a:bodyPr>
                      <a:noAutofit/>
                    </a:bodyPr>
                    <a:lstStyle/>
                    <a:p>
                      <a:r>
                        <a:rPr sz="1650" b="1">
                          <a:solidFill>
                            <a:srgbClr val="FFFFFF"/>
                          </a:solidFill>
                          <a:latin typeface="Liberation Sans"/>
                          <a:ea typeface="Liberation Sans"/>
                          <a:cs typeface="Liberation Sans"/>
                        </a:rPr>
                        <a:t>Measure</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How to calculate it</a:t>
                      </a:r>
                    </a:p>
                  </a:txBody>
                  <a:tcPr marL="133350" marR="133350" marT="76200" marB="76200" anchor="ctr">
                    <a:solidFill>
                      <a:srgbClr val="143A31"/>
                    </a:solidFill>
                  </a:tcPr>
                </a:tc>
                <a:tc>
                  <a:txBody>
                    <a:bodyPr>
                      <a:noAutofit/>
                    </a:bodyPr>
                    <a:lstStyle/>
                    <a:p>
                      <a:r>
                        <a:rPr sz="1650" b="1">
                          <a:solidFill>
                            <a:srgbClr val="FFFFFF"/>
                          </a:solidFill>
                          <a:latin typeface="Liberation Sans"/>
                          <a:ea typeface="Liberation Sans"/>
                          <a:cs typeface="Liberation Sans"/>
                        </a:rPr>
                        <a:t>Why it matters</a:t>
                      </a:r>
                    </a:p>
                  </a:txBody>
                  <a:tcPr marL="133350" marR="133350" marT="76200" marB="76200" anchor="ctr">
                    <a:solidFill>
                      <a:srgbClr val="143A31"/>
                    </a:solidFill>
                  </a:tcPr>
                </a:tc>
              </a:tr>
              <a:tr h="619125">
                <a:tc>
                  <a:txBody>
                    <a:bodyPr>
                      <a:noAutofit/>
                    </a:bodyPr>
                    <a:lstStyle/>
                    <a:p>
                      <a:r>
                        <a:rPr sz="1650" b="1">
                          <a:solidFill>
                            <a:srgbClr val="143A31"/>
                          </a:solidFill>
                          <a:latin typeface="Liberation Sans"/>
                          <a:ea typeface="Liberation Sans"/>
                          <a:cs typeface="Liberation Sans"/>
                        </a:rPr>
                        <a:t>First-pass acceptance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Accepted without correction / submitted</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Data and illustration quality</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Case completion time</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Elapsed time from complete input to delivery</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Customer and adviser experience</a:t>
                      </a:r>
                    </a:p>
                  </a:txBody>
                  <a:tcPr marL="133350" marR="133350" marT="76200" marB="76200" anchor="ctr">
                    <a:solidFill>
                      <a:srgbClr val="EAEFE8"/>
                    </a:solidFill>
                  </a:tcPr>
                </a:tc>
              </a:tr>
              <a:tr h="619125">
                <a:tc>
                  <a:txBody>
                    <a:bodyPr>
                      <a:noAutofit/>
                    </a:bodyPr>
                    <a:lstStyle/>
                    <a:p>
                      <a:r>
                        <a:rPr sz="1650" b="1">
                          <a:solidFill>
                            <a:srgbClr val="143A31"/>
                          </a:solidFill>
                          <a:latin typeface="Liberation Sans"/>
                          <a:ea typeface="Liberation Sans"/>
                          <a:cs typeface="Liberation Sans"/>
                        </a:rPr>
                        <a:t>Manual review effort</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Reviewer minutes per completed case</a:t>
                      </a:r>
                    </a:p>
                  </a:txBody>
                  <a:tcPr marL="133350" marR="133350" marT="76200" marB="76200" anchor="ctr">
                    <a:solidFill>
                      <a:srgbClr val="FFFFFF"/>
                    </a:solidFill>
                  </a:tcPr>
                </a:tc>
                <a:tc>
                  <a:txBody>
                    <a:bodyPr>
                      <a:noAutofit/>
                    </a:bodyPr>
                    <a:lstStyle/>
                    <a:p>
                      <a:r>
                        <a:rPr sz="1650" b="0">
                          <a:solidFill>
                            <a:srgbClr val="143A31"/>
                          </a:solidFill>
                          <a:latin typeface="Liberation Sans"/>
                          <a:ea typeface="Liberation Sans"/>
                          <a:cs typeface="Liberation Sans"/>
                        </a:rPr>
                        <a:t>Capacity and operating cost</a:t>
                      </a:r>
                    </a:p>
                  </a:txBody>
                  <a:tcPr marL="133350" marR="133350" marT="76200" marB="76200" anchor="ctr">
                    <a:solidFill>
                      <a:srgbClr val="FFFFFF"/>
                    </a:solidFill>
                  </a:tcPr>
                </a:tc>
              </a:tr>
              <a:tr h="619125">
                <a:tc>
                  <a:txBody>
                    <a:bodyPr>
                      <a:noAutofit/>
                    </a:bodyPr>
                    <a:lstStyle/>
                    <a:p>
                      <a:r>
                        <a:rPr sz="1650" b="1">
                          <a:solidFill>
                            <a:srgbClr val="143A31"/>
                          </a:solidFill>
                          <a:latin typeface="Liberation Sans"/>
                          <a:ea typeface="Liberation Sans"/>
                          <a:cs typeface="Liberation Sans"/>
                        </a:rPr>
                        <a:t>Reproducibility</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Matched reruns / sampled historical versions</a:t>
                      </a:r>
                    </a:p>
                  </a:txBody>
                  <a:tcPr marL="133350" marR="133350" marT="76200" marB="76200" anchor="ctr">
                    <a:solidFill>
                      <a:srgbClr val="EAEFE8"/>
                    </a:solidFill>
                  </a:tcPr>
                </a:tc>
                <a:tc>
                  <a:txBody>
                    <a:bodyPr>
                      <a:noAutofit/>
                    </a:bodyPr>
                    <a:lstStyle/>
                    <a:p>
                      <a:r>
                        <a:rPr sz="1650" b="0">
                          <a:solidFill>
                            <a:srgbClr val="143A31"/>
                          </a:solidFill>
                          <a:latin typeface="Liberation Sans"/>
                          <a:ea typeface="Liberation Sans"/>
                          <a:cs typeface="Liberation Sans"/>
                        </a:rPr>
                        <a:t>Control and incident investigation</a:t>
                      </a:r>
                    </a:p>
                  </a:txBody>
                  <a:tcPr marL="133350" marR="133350" marT="76200" marB="76200"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21120444-0236-4F93-85CC-300C8637F0A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AegisNow evaluation measures. Establish the insurer’s baseline before setting targets.</a:t>
            </a:r>
          </a:p>
        </p:txBody>
      </p:sp>
      <p:sp>
        <p:nvSpPr>
          <p:cNvPr id="6" name="">
            <a:extLst xmlns:a="http://schemas.openxmlformats.org/drawingml/2006/main">
              <a:ext uri="{FF2B5EF4-FFF2-40B4-BE49-F238E27FC236}">
                <a16:creationId xmlns:a16="http://schemas.microsoft.com/office/drawing/2014/main" id="{E63A3E3C-5A8F-4BD2-86B9-7461DDCA260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A4F3890B-4DE6-4F75-B8B6-72DE2461167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61 / 67</a:t>
            </a:r>
          </a:p>
        </p:txBody>
      </p:sp>
    </p:spTree>
    <p:extLst>
      <p:ext uri="{BB962C8B-B14F-4D97-AF65-F5344CB8AC3E}">
        <p14:creationId xmlns:p14="http://schemas.microsoft.com/office/powerpoint/2010/main" val="1080415433"/>
      </p:ext>
    </p:extLst>
  </p:cSld>
</p:sld>
</file>

<file path=ppt/slides/slide6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bdcac108595438b"/>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159CBF5-85D2-4FE2-94A6-318B740726C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An illustration operating-cost case</a:t>
            </a:r>
          </a:p>
        </p:txBody>
      </p:sp>
      <p:sp>
        <p:nvSpPr>
          <p:cNvPr id="3" name="">
            <a:extLst xmlns:a="http://schemas.openxmlformats.org/drawingml/2006/main">
              <a:ext uri="{FF2B5EF4-FFF2-40B4-BE49-F238E27FC236}">
                <a16:creationId xmlns:a16="http://schemas.microsoft.com/office/drawing/2014/main" id="{C7FA51E4-1757-4CF7-BD36-F91035B8927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A transparent case values staff capacity and subtracts the cost of the service.</a:t>
            </a:r>
          </a:p>
        </p:txBody>
      </p:sp>
      <p:sp>
        <p:nvSpPr>
          <p:cNvPr id="4" name="">
            <a:extLst xmlns:a="http://schemas.openxmlformats.org/drawingml/2006/main">
              <a:ext uri="{FF2B5EF4-FFF2-40B4-BE49-F238E27FC236}">
                <a16:creationId xmlns:a16="http://schemas.microsoft.com/office/drawing/2014/main" id="{3DB42505-7C29-444E-AF1D-0DFF61EC01E3}"/>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50665F"/>
                </a:solidFill>
                <a:latin typeface="Liberation Sans"/>
                <a:ea typeface="Liberation Sans"/>
                <a:cs typeface="Liberation Sans"/>
              </a:defRPr>
            </a:pPr>
            <a:r>
              <a:rPr sz="1425" b="1">
                <a:solidFill>
                  <a:srgbClr val="50665F"/>
                </a:solidFill>
                <a:latin typeface="Liberation Sans"/>
                <a:ea typeface="Liberation Sans"/>
                <a:cs typeface="Liberation Sans"/>
              </a:rPr>
              <a:t>USD thousands / annual operating cost</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c27f858adffd4386"/>
          </a:graphicData>
        </a:graphic>
      </p:graphicFrame>
      <p:sp>
        <p:nvSpPr>
          <p:cNvPr id="6" name="">
            <a:extLst xmlns:a="http://schemas.openxmlformats.org/drawingml/2006/main">
              <a:ext uri="{FF2B5EF4-FFF2-40B4-BE49-F238E27FC236}">
                <a16:creationId xmlns:a16="http://schemas.microsoft.com/office/drawing/2014/main" id="{83E3E750-BFD2-479D-A52C-2B77F7734B15}"/>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6F87630-7F6F-4507-BB1E-72E16BDEE0E3}"/>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96B59"/>
                </a:solidFill>
                <a:latin typeface="Liberation Sans"/>
                <a:ea typeface="Liberation Sans"/>
                <a:cs typeface="Liberation Sans"/>
              </a:defRPr>
            </a:pPr>
            <a:r>
              <a:rPr sz="2700" b="1">
                <a:solidFill>
                  <a:srgbClr val="196B59"/>
                </a:solidFill>
                <a:latin typeface="Liberation Sans"/>
                <a:ea typeface="Liberation Sans"/>
                <a:cs typeface="Liberation Sans"/>
              </a:rPr>
              <a:t>USD 48,000</a:t>
            </a:r>
          </a:p>
        </p:txBody>
      </p:sp>
      <p:sp>
        <p:nvSpPr>
          <p:cNvPr id="8" name="">
            <a:extLst xmlns:a="http://schemas.openxmlformats.org/drawingml/2006/main">
              <a:ext uri="{FF2B5EF4-FFF2-40B4-BE49-F238E27FC236}">
                <a16:creationId xmlns:a16="http://schemas.microsoft.com/office/drawing/2014/main" id="{F49B1CEB-5C57-4D9D-A932-03CAC8EEDCBD}"/>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Illustrative recurring benefit</a:t>
            </a:r>
          </a:p>
        </p:txBody>
      </p:sp>
      <p:sp>
        <p:nvSpPr>
          <p:cNvPr id="9" name="">
            <a:extLst xmlns:a="http://schemas.openxmlformats.org/drawingml/2006/main">
              <a:ext uri="{FF2B5EF4-FFF2-40B4-BE49-F238E27FC236}">
                <a16:creationId xmlns:a16="http://schemas.microsoft.com/office/drawing/2014/main" id="{D4BC4ECA-A2F8-4697-BEC6-61A11A9AF13A}"/>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0665F"/>
                </a:solidFill>
                <a:latin typeface="Liberation Sans"/>
                <a:ea typeface="Liberation Sans"/>
                <a:cs typeface="Liberation Sans"/>
              </a:defRPr>
            </a:pPr>
            <a:r>
              <a:rPr sz="1725" b="0">
                <a:solidFill>
                  <a:srgbClr val="50665F"/>
                </a:solidFill>
                <a:latin typeface="Liberation Sans"/>
                <a:ea typeface="Liberation Sans"/>
                <a:cs typeface="Liberation Sans"/>
              </a:rPr>
              <a:t>4,000 cases/month. Staff time falls from 6 to 3 minutes at USD 45/hour.</a:t>
            </a:r>
          </a:p>
        </p:txBody>
      </p:sp>
      <p:sp>
        <p:nvSpPr>
          <p:cNvPr id="10" name="">
            <a:extLst xmlns:a="http://schemas.openxmlformats.org/drawingml/2006/main">
              <a:ext uri="{FF2B5EF4-FFF2-40B4-BE49-F238E27FC236}">
                <a16:creationId xmlns:a16="http://schemas.microsoft.com/office/drawing/2014/main" id="{07F27EFB-1367-4FDA-9D52-4DF3DECCA9A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Planning assumptions, not measured results or a price quote. Implementation cost excluded from recurring benefit.</a:t>
            </a:r>
          </a:p>
        </p:txBody>
      </p:sp>
      <p:sp>
        <p:nvSpPr>
          <p:cNvPr id="11" name="">
            <a:extLst xmlns:a="http://schemas.openxmlformats.org/drawingml/2006/main">
              <a:ext uri="{FF2B5EF4-FFF2-40B4-BE49-F238E27FC236}">
                <a16:creationId xmlns:a16="http://schemas.microsoft.com/office/drawing/2014/main" id="{AD1C86B6-0BCA-4F6B-98EF-6D0B99EBF14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ACE715CB-7946-4CDB-B3C2-9126992342D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62 / 67</a:t>
            </a:r>
          </a:p>
        </p:txBody>
      </p:sp>
    </p:spTree>
    <p:extLst>
      <p:ext uri="{BB962C8B-B14F-4D97-AF65-F5344CB8AC3E}">
        <p14:creationId xmlns:p14="http://schemas.microsoft.com/office/powerpoint/2010/main" val="1064332242"/>
      </p:ext>
    </p:extLst>
  </p:cSld>
</p:sld>
</file>

<file path=ppt/slides/slide63.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58037"/>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295f7f14fa234c5a"/>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70A53A7-B6A4-4092-8C8E-80877050C08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7F4ED"/>
                </a:solidFill>
                <a:latin typeface="Liberation Sans"/>
                <a:ea typeface="Liberation Sans"/>
                <a:cs typeface="Liberation Sans"/>
              </a:defRPr>
            </a:pPr>
            <a:r>
              <a:rPr sz="3300" b="0">
                <a:solidFill>
                  <a:srgbClr val="F7F4ED"/>
                </a:solidFill>
                <a:latin typeface="Liberation Sans"/>
                <a:ea typeface="Liberation Sans"/>
                <a:cs typeface="Liberation Sans"/>
              </a:rPr>
              <a:t>A focused MVP within six weeks</a:t>
            </a:r>
          </a:p>
        </p:txBody>
      </p:sp>
      <p:sp>
        <p:nvSpPr>
          <p:cNvPr id="3" name="">
            <a:extLst xmlns:a="http://schemas.openxmlformats.org/drawingml/2006/main">
              <a:ext uri="{FF2B5EF4-FFF2-40B4-BE49-F238E27FC236}">
                <a16:creationId xmlns:a16="http://schemas.microsoft.com/office/drawing/2014/main" id="{9CD8F763-8881-49B1-8254-5C752267E31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Start with one product family and a measurable illustration journey.</a:t>
            </a:r>
          </a:p>
        </p:txBody>
      </p:sp>
      <p:sp>
        <p:nvSpPr>
          <p:cNvPr id="4" name="">
            <a:extLst xmlns:a="http://schemas.openxmlformats.org/drawingml/2006/main">
              <a:ext uri="{FF2B5EF4-FFF2-40B4-BE49-F238E27FC236}">
                <a16:creationId xmlns:a16="http://schemas.microsoft.com/office/drawing/2014/main" id="{E521AD90-9539-4391-8EB0-A7D7DE749CDB}"/>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F2E926B-D2A5-4DB2-A8B1-BB2779D590F4}"/>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B1FD3FC-0FE2-4F78-B44E-81E40E03D951}"/>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Weeks 1–2</a:t>
            </a:r>
          </a:p>
        </p:txBody>
      </p:sp>
      <p:sp>
        <p:nvSpPr>
          <p:cNvPr id="7" name="">
            <a:extLst xmlns:a="http://schemas.openxmlformats.org/drawingml/2006/main">
              <a:ext uri="{FF2B5EF4-FFF2-40B4-BE49-F238E27FC236}">
                <a16:creationId xmlns:a16="http://schemas.microsoft.com/office/drawing/2014/main" id="{465B2E26-7959-4862-96D7-603148AFF031}"/>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Agree a product, data contract, reference cases and acceptance criteria.</a:t>
            </a:r>
          </a:p>
        </p:txBody>
      </p:sp>
      <p:sp>
        <p:nvSpPr>
          <p:cNvPr id="8" name="">
            <a:extLst xmlns:a="http://schemas.openxmlformats.org/drawingml/2006/main">
              <a:ext uri="{FF2B5EF4-FFF2-40B4-BE49-F238E27FC236}">
                <a16:creationId xmlns:a16="http://schemas.microsoft.com/office/drawing/2014/main" id="{65905E2A-980B-4876-B9C2-CFCBEFB766C0}"/>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34FC5A3F-96C0-482B-B305-45E98B21A24C}"/>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96BBD694-2209-4A9B-929D-D273251D4B70}"/>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Weeks 3–4</a:t>
            </a:r>
          </a:p>
        </p:txBody>
      </p:sp>
      <p:sp>
        <p:nvSpPr>
          <p:cNvPr id="11" name="">
            <a:extLst xmlns:a="http://schemas.openxmlformats.org/drawingml/2006/main">
              <a:ext uri="{FF2B5EF4-FFF2-40B4-BE49-F238E27FC236}">
                <a16:creationId xmlns:a16="http://schemas.microsoft.com/office/drawing/2014/main" id="{612B6307-B193-4C45-9D71-5FCEEBDF02E4}"/>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Connect the engine, compare scenarios and explain the results.</a:t>
            </a:r>
          </a:p>
        </p:txBody>
      </p:sp>
      <p:sp>
        <p:nvSpPr>
          <p:cNvPr id="12" name="">
            <a:extLst xmlns:a="http://schemas.openxmlformats.org/drawingml/2006/main">
              <a:ext uri="{FF2B5EF4-FFF2-40B4-BE49-F238E27FC236}">
                <a16:creationId xmlns:a16="http://schemas.microsoft.com/office/drawing/2014/main" id="{7FBE7964-4FD5-43A6-9899-D37AD03B1DD9}"/>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8D7AD60-303F-410C-8C34-C8E612059744}"/>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C1453A39-3518-43F3-B5DA-9BDEFD743197}"/>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Week 5</a:t>
            </a:r>
          </a:p>
        </p:txBody>
      </p:sp>
      <p:sp>
        <p:nvSpPr>
          <p:cNvPr id="15" name="">
            <a:extLst xmlns:a="http://schemas.openxmlformats.org/drawingml/2006/main">
              <a:ext uri="{FF2B5EF4-FFF2-40B4-BE49-F238E27FC236}">
                <a16:creationId xmlns:a16="http://schemas.microsoft.com/office/drawing/2014/main" id="{AB222F3B-4379-4AE5-8304-4DB98CC8266E}"/>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Test calculation parity, reviewer controls and document accessibility.</a:t>
            </a:r>
          </a:p>
        </p:txBody>
      </p:sp>
      <p:sp>
        <p:nvSpPr>
          <p:cNvPr id="16" name="">
            <a:extLst xmlns:a="http://schemas.openxmlformats.org/drawingml/2006/main">
              <a:ext uri="{FF2B5EF4-FFF2-40B4-BE49-F238E27FC236}">
                <a16:creationId xmlns:a16="http://schemas.microsoft.com/office/drawing/2014/main" id="{FC1B5C6A-9DA5-417A-90D4-049090356AA7}"/>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5803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E8B49E88-C0DD-4B5D-93B1-C10AF4FFFF75}"/>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283022FF-97E6-4F99-B22A-B3F659B40D23}"/>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7F4ED"/>
                </a:solidFill>
                <a:latin typeface="Liberation Sans"/>
                <a:ea typeface="Liberation Sans"/>
                <a:cs typeface="Liberation Sans"/>
              </a:defRPr>
            </a:pPr>
            <a:r>
              <a:rPr sz="2100" b="1">
                <a:solidFill>
                  <a:srgbClr val="F7F4ED"/>
                </a:solidFill>
                <a:latin typeface="Liberation Sans"/>
                <a:ea typeface="Liberation Sans"/>
                <a:cs typeface="Liberation Sans"/>
              </a:rPr>
              <a:t>Week 6</a:t>
            </a:r>
          </a:p>
        </p:txBody>
      </p:sp>
      <p:sp>
        <p:nvSpPr>
          <p:cNvPr id="19" name="">
            <a:extLst xmlns:a="http://schemas.openxmlformats.org/drawingml/2006/main">
              <a:ext uri="{FF2B5EF4-FFF2-40B4-BE49-F238E27FC236}">
                <a16:creationId xmlns:a16="http://schemas.microsoft.com/office/drawing/2014/main" id="{049F0460-DC37-45B6-8DA5-DD632176E2E2}"/>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Demonstrate agreed cases and decide the next scope with the insurer.</a:t>
            </a:r>
          </a:p>
        </p:txBody>
      </p:sp>
      <p:sp>
        <p:nvSpPr>
          <p:cNvPr id="23" name="">
            <a:extLst xmlns:a="http://schemas.openxmlformats.org/drawingml/2006/main">
              <a:ext uri="{FF2B5EF4-FFF2-40B4-BE49-F238E27FC236}">
                <a16:creationId xmlns:a16="http://schemas.microsoft.com/office/drawing/2014/main" id="{95C3AD72-59CF-48A0-B688-1FF2CCFB2305}"/>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Requires approved calculations, accessible interfaces and expert reviewers. Plan full rollout separately.</a:t>
            </a:r>
          </a:p>
        </p:txBody>
      </p:sp>
      <p:sp>
        <p:nvSpPr>
          <p:cNvPr id="24" name="">
            <a:extLst xmlns:a="http://schemas.openxmlformats.org/drawingml/2006/main">
              <a:ext uri="{FF2B5EF4-FFF2-40B4-BE49-F238E27FC236}">
                <a16:creationId xmlns:a16="http://schemas.microsoft.com/office/drawing/2014/main" id="{13024C6C-64AC-4977-8509-92DAEE39F4A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25" name="">
            <a:extLst xmlns:a="http://schemas.openxmlformats.org/drawingml/2006/main">
              <a:ext uri="{FF2B5EF4-FFF2-40B4-BE49-F238E27FC236}">
                <a16:creationId xmlns:a16="http://schemas.microsoft.com/office/drawing/2014/main" id="{A49DBD97-7190-48C6-B772-2E44896A432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10C368BA-B3B6-4100-81EB-A6693F4BC7C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63 / 67</a:t>
            </a:r>
          </a:p>
        </p:txBody>
      </p:sp>
    </p:spTree>
    <p:extLst>
      <p:ext uri="{BB962C8B-B14F-4D97-AF65-F5344CB8AC3E}">
        <p14:creationId xmlns:p14="http://schemas.microsoft.com/office/powerpoint/2010/main" val="799144097"/>
      </p:ext>
    </p:extLst>
  </p:cSld>
</p:sld>
</file>

<file path=ppt/slides/slide64.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ab7268ebaf24dab"/>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D713AA4-7773-488E-B15F-5EF5E5FCD74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Life and annuity reference framework</a:t>
            </a:r>
          </a:p>
        </p:txBody>
      </p:sp>
      <p:sp>
        <p:nvSpPr>
          <p:cNvPr id="3" name="">
            <a:extLst xmlns:a="http://schemas.openxmlformats.org/drawingml/2006/main">
              <a:ext uri="{FF2B5EF4-FFF2-40B4-BE49-F238E27FC236}">
                <a16:creationId xmlns:a16="http://schemas.microsoft.com/office/drawing/2014/main" id="{4C5E79D4-97EE-41DA-8D34-A387A06239A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Primary sources used for the product distinctions and control design.</a:t>
            </a:r>
          </a:p>
        </p:txBody>
      </p:sp>
      <p:sp>
        <p:nvSpPr>
          <p:cNvPr id="4" name="">
            <a:extLst xmlns:a="http://schemas.openxmlformats.org/drawingml/2006/main">
              <a:ext uri="{FF2B5EF4-FFF2-40B4-BE49-F238E27FC236}">
                <a16:creationId xmlns:a16="http://schemas.microsoft.com/office/drawing/2014/main" id="{39E79964-B935-40E7-B8BB-5C0098E8F67E}"/>
              </a:ext>
            </a:extLst>
          </p:cNvPr>
          <p:cNvSpPr>
            <a:spLocks xmlns:a="http://schemas.openxmlformats.org/drawingml/2006/main" noGrp="1"/>
          </p:cNvSpPr>
          <p:nvPr/>
        </p:nvSpPr>
        <p:spPr>
          <a:xfrm xmlns:a="http://schemas.openxmlformats.org/drawingml/2006/main">
            <a:off x="647700" y="316230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NAIC Model 582</a:t>
            </a:r>
          </a:p>
        </p:txBody>
      </p:sp>
      <p:sp>
        <p:nvSpPr>
          <p:cNvPr id="5" name="">
            <a:extLst xmlns:a="http://schemas.openxmlformats.org/drawingml/2006/main">
              <a:ext uri="{FF2B5EF4-FFF2-40B4-BE49-F238E27FC236}">
                <a16:creationId xmlns:a16="http://schemas.microsoft.com/office/drawing/2014/main" id="{B470B69C-9784-450C-B453-7E43BF4B4171}"/>
              </a:ext>
            </a:extLst>
          </p:cNvPr>
          <p:cNvSpPr>
            <a:spLocks xmlns:a="http://schemas.openxmlformats.org/drawingml/2006/main" noGrp="1"/>
          </p:cNvSpPr>
          <p:nvPr/>
        </p:nvSpPr>
        <p:spPr>
          <a:xfrm xmlns:a="http://schemas.openxmlformats.org/drawingml/2006/main">
            <a:off x="3676650" y="316230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Life illustration scope, guaranteed and non-guaranteed elements</a:t>
            </a:r>
          </a:p>
        </p:txBody>
      </p:sp>
      <p:sp>
        <p:nvSpPr>
          <p:cNvPr id="6" name="">
            <a:extLst xmlns:a="http://schemas.openxmlformats.org/drawingml/2006/main">
              <a:ext uri="{FF2B5EF4-FFF2-40B4-BE49-F238E27FC236}">
                <a16:creationId xmlns:a16="http://schemas.microsoft.com/office/drawing/2014/main" id="{0124033A-3E3F-473A-AD02-B163FC14438D}"/>
              </a:ext>
            </a:extLst>
          </p:cNvPr>
          <p:cNvSpPr>
            <a:spLocks xmlns:a="http://schemas.openxmlformats.org/drawingml/2006/main" noGrp="1"/>
          </p:cNvSpPr>
          <p:nvPr/>
        </p:nvSpPr>
        <p:spPr>
          <a:xfrm xmlns:a="http://schemas.openxmlformats.org/drawingml/2006/main">
            <a:off x="647700" y="389572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NAIC AG 49-A</a:t>
            </a:r>
          </a:p>
        </p:txBody>
      </p:sp>
      <p:sp>
        <p:nvSpPr>
          <p:cNvPr id="7" name="">
            <a:extLst xmlns:a="http://schemas.openxmlformats.org/drawingml/2006/main">
              <a:ext uri="{FF2B5EF4-FFF2-40B4-BE49-F238E27FC236}">
                <a16:creationId xmlns:a16="http://schemas.microsoft.com/office/drawing/2014/main" id="{5189C626-190D-440D-9DDB-006B2BD0B09F}"/>
              </a:ext>
            </a:extLst>
          </p:cNvPr>
          <p:cNvSpPr>
            <a:spLocks xmlns:a="http://schemas.openxmlformats.org/drawingml/2006/main" noGrp="1"/>
          </p:cNvSpPr>
          <p:nvPr/>
        </p:nvSpPr>
        <p:spPr>
          <a:xfrm xmlns:a="http://schemas.openxmlformats.org/drawingml/2006/main">
            <a:off x="3676650" y="389572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Indexed life illustration constraints and consumer information</a:t>
            </a:r>
          </a:p>
        </p:txBody>
      </p:sp>
      <p:sp>
        <p:nvSpPr>
          <p:cNvPr id="8" name="">
            <a:extLst xmlns:a="http://schemas.openxmlformats.org/drawingml/2006/main">
              <a:ext uri="{FF2B5EF4-FFF2-40B4-BE49-F238E27FC236}">
                <a16:creationId xmlns:a16="http://schemas.microsoft.com/office/drawing/2014/main" id="{C6209D5A-341F-444C-8830-EF5239E3FE80}"/>
              </a:ext>
            </a:extLst>
          </p:cNvPr>
          <p:cNvSpPr>
            <a:spLocks xmlns:a="http://schemas.openxmlformats.org/drawingml/2006/main" noGrp="1"/>
          </p:cNvSpPr>
          <p:nvPr/>
        </p:nvSpPr>
        <p:spPr>
          <a:xfrm xmlns:a="http://schemas.openxmlformats.org/drawingml/2006/main">
            <a:off x="647700" y="462915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ASOP 24</a:t>
            </a:r>
          </a:p>
        </p:txBody>
      </p:sp>
      <p:sp>
        <p:nvSpPr>
          <p:cNvPr id="9" name="">
            <a:extLst xmlns:a="http://schemas.openxmlformats.org/drawingml/2006/main">
              <a:ext uri="{FF2B5EF4-FFF2-40B4-BE49-F238E27FC236}">
                <a16:creationId xmlns:a16="http://schemas.microsoft.com/office/drawing/2014/main" id="{1B8E93F0-73AD-4355-B2B0-48530AC99160}"/>
              </a:ext>
            </a:extLst>
          </p:cNvPr>
          <p:cNvSpPr>
            <a:spLocks xmlns:a="http://schemas.openxmlformats.org/drawingml/2006/main" noGrp="1"/>
          </p:cNvSpPr>
          <p:nvPr/>
        </p:nvSpPr>
        <p:spPr>
          <a:xfrm xmlns:a="http://schemas.openxmlformats.org/drawingml/2006/main">
            <a:off x="3676650" y="462915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Actuarial standards for work on life insurance illustrations</a:t>
            </a:r>
          </a:p>
        </p:txBody>
      </p:sp>
      <p:sp>
        <p:nvSpPr>
          <p:cNvPr id="10" name="">
            <a:extLst xmlns:a="http://schemas.openxmlformats.org/drawingml/2006/main">
              <a:ext uri="{FF2B5EF4-FFF2-40B4-BE49-F238E27FC236}">
                <a16:creationId xmlns:a16="http://schemas.microsoft.com/office/drawing/2014/main" id="{D0302484-A8D8-4B96-8AB7-768990910911}"/>
              </a:ext>
            </a:extLst>
          </p:cNvPr>
          <p:cNvSpPr>
            <a:spLocks xmlns:a="http://schemas.openxmlformats.org/drawingml/2006/main" noGrp="1"/>
          </p:cNvSpPr>
          <p:nvPr/>
        </p:nvSpPr>
        <p:spPr>
          <a:xfrm xmlns:a="http://schemas.openxmlformats.org/drawingml/2006/main">
            <a:off x="647700" y="536257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NAIC Model 245</a:t>
            </a:r>
          </a:p>
        </p:txBody>
      </p:sp>
      <p:sp>
        <p:nvSpPr>
          <p:cNvPr id="11" name="">
            <a:extLst xmlns:a="http://schemas.openxmlformats.org/drawingml/2006/main">
              <a:ext uri="{FF2B5EF4-FFF2-40B4-BE49-F238E27FC236}">
                <a16:creationId xmlns:a16="http://schemas.microsoft.com/office/drawing/2014/main" id="{00C7C715-AD36-40EC-9E38-7E7334543652}"/>
              </a:ext>
            </a:extLst>
          </p:cNvPr>
          <p:cNvSpPr>
            <a:spLocks xmlns:a="http://schemas.openxmlformats.org/drawingml/2006/main" noGrp="1"/>
          </p:cNvSpPr>
          <p:nvPr/>
        </p:nvSpPr>
        <p:spPr>
          <a:xfrm xmlns:a="http://schemas.openxmlformats.org/drawingml/2006/main">
            <a:off x="3676650" y="536257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Annuity disclosure and illustration framework</a:t>
            </a:r>
          </a:p>
        </p:txBody>
      </p:sp>
      <p:sp>
        <p:nvSpPr>
          <p:cNvPr id="12" name="">
            <a:extLst xmlns:a="http://schemas.openxmlformats.org/drawingml/2006/main">
              <a:ext uri="{FF2B5EF4-FFF2-40B4-BE49-F238E27FC236}">
                <a16:creationId xmlns:a16="http://schemas.microsoft.com/office/drawing/2014/main" id="{1454C65C-66BF-4D37-8D97-328056FEC23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Source links appear in speaker notes and in the website’s context panel. Reviewed 27 September 2026.</a:t>
            </a:r>
          </a:p>
        </p:txBody>
      </p:sp>
      <p:sp>
        <p:nvSpPr>
          <p:cNvPr id="13" name="">
            <a:extLst xmlns:a="http://schemas.openxmlformats.org/drawingml/2006/main">
              <a:ext uri="{FF2B5EF4-FFF2-40B4-BE49-F238E27FC236}">
                <a16:creationId xmlns:a16="http://schemas.microsoft.com/office/drawing/2014/main" id="{64726956-1D30-4F38-90A6-2C2124061DC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4" name="">
            <a:extLst xmlns:a="http://schemas.openxmlformats.org/drawingml/2006/main">
              <a:ext uri="{FF2B5EF4-FFF2-40B4-BE49-F238E27FC236}">
                <a16:creationId xmlns:a16="http://schemas.microsoft.com/office/drawing/2014/main" id="{FC8222A5-508B-4F02-BE9D-A5A0F29F146E}"/>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64 / 67</a:t>
            </a:r>
          </a:p>
        </p:txBody>
      </p:sp>
    </p:spTree>
    <p:extLst>
      <p:ext uri="{BB962C8B-B14F-4D97-AF65-F5344CB8AC3E}">
        <p14:creationId xmlns:p14="http://schemas.microsoft.com/office/powerpoint/2010/main" val="1900223938"/>
      </p:ext>
    </p:extLst>
  </p:cSld>
</p:sld>
</file>

<file path=ppt/slides/slide6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39dbcc800bf4434"/>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3CE4DA6-1795-4D19-87D7-E65997ABD8E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Product context and example methodology</a:t>
            </a:r>
          </a:p>
        </p:txBody>
      </p:sp>
      <p:sp>
        <p:nvSpPr>
          <p:cNvPr id="3" name="">
            <a:extLst xmlns:a="http://schemas.openxmlformats.org/drawingml/2006/main">
              <a:ext uri="{FF2B5EF4-FFF2-40B4-BE49-F238E27FC236}">
                <a16:creationId xmlns:a16="http://schemas.microsoft.com/office/drawing/2014/main" id="{78F39D99-740A-4D6F-86A2-95D9E9D15A23}"/>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Source material supports the context. The worked examples use disclosed synthetic assumptions.</a:t>
            </a:r>
          </a:p>
        </p:txBody>
      </p:sp>
      <p:sp>
        <p:nvSpPr>
          <p:cNvPr id="4" name="">
            <a:extLst xmlns:a="http://schemas.openxmlformats.org/drawingml/2006/main">
              <a:ext uri="{FF2B5EF4-FFF2-40B4-BE49-F238E27FC236}">
                <a16:creationId xmlns:a16="http://schemas.microsoft.com/office/drawing/2014/main" id="{2D5BAA68-7B7F-45FD-A9AD-F9D25A647AB7}"/>
              </a:ext>
            </a:extLst>
          </p:cNvPr>
          <p:cNvSpPr>
            <a:spLocks xmlns:a="http://schemas.openxmlformats.org/drawingml/2006/main" noGrp="1"/>
          </p:cNvSpPr>
          <p:nvPr/>
        </p:nvSpPr>
        <p:spPr>
          <a:xfrm xmlns:a="http://schemas.openxmlformats.org/drawingml/2006/main">
            <a:off x="647700" y="316230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Investor.gov</a:t>
            </a:r>
          </a:p>
        </p:txBody>
      </p:sp>
      <p:sp>
        <p:nvSpPr>
          <p:cNvPr id="5" name="">
            <a:extLst xmlns:a="http://schemas.openxmlformats.org/drawingml/2006/main">
              <a:ext uri="{FF2B5EF4-FFF2-40B4-BE49-F238E27FC236}">
                <a16:creationId xmlns:a16="http://schemas.microsoft.com/office/drawing/2014/main" id="{24C5F561-76EF-4E53-B5A9-D44F9D4C5A3B}"/>
              </a:ext>
            </a:extLst>
          </p:cNvPr>
          <p:cNvSpPr>
            <a:spLocks xmlns:a="http://schemas.openxmlformats.org/drawingml/2006/main" noGrp="1"/>
          </p:cNvSpPr>
          <p:nvPr/>
        </p:nvSpPr>
        <p:spPr>
          <a:xfrm xmlns:a="http://schemas.openxmlformats.org/drawingml/2006/main">
            <a:off x="3676650" y="316230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Annuity categories and indexed-product risk explanation</a:t>
            </a:r>
          </a:p>
        </p:txBody>
      </p:sp>
      <p:sp>
        <p:nvSpPr>
          <p:cNvPr id="6" name="">
            <a:extLst xmlns:a="http://schemas.openxmlformats.org/drawingml/2006/main">
              <a:ext uri="{FF2B5EF4-FFF2-40B4-BE49-F238E27FC236}">
                <a16:creationId xmlns:a16="http://schemas.microsoft.com/office/drawing/2014/main" id="{EAAC59EA-09E2-44A2-A3B9-65100EBED82A}"/>
              </a:ext>
            </a:extLst>
          </p:cNvPr>
          <p:cNvSpPr>
            <a:spLocks xmlns:a="http://schemas.openxmlformats.org/drawingml/2006/main" noGrp="1"/>
          </p:cNvSpPr>
          <p:nvPr/>
        </p:nvSpPr>
        <p:spPr>
          <a:xfrm xmlns:a="http://schemas.openxmlformats.org/drawingml/2006/main">
            <a:off x="647700" y="389572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NAIC Model 275 topic</a:t>
            </a:r>
          </a:p>
        </p:txBody>
      </p:sp>
      <p:sp>
        <p:nvSpPr>
          <p:cNvPr id="7" name="">
            <a:extLst xmlns:a="http://schemas.openxmlformats.org/drawingml/2006/main">
              <a:ext uri="{FF2B5EF4-FFF2-40B4-BE49-F238E27FC236}">
                <a16:creationId xmlns:a16="http://schemas.microsoft.com/office/drawing/2014/main" id="{17C3FCE8-CD5B-4DA2-BF77-BD2F13C7D778}"/>
              </a:ext>
            </a:extLst>
          </p:cNvPr>
          <p:cNvSpPr>
            <a:spLocks xmlns:a="http://schemas.openxmlformats.org/drawingml/2006/main" noGrp="1"/>
          </p:cNvSpPr>
          <p:nvPr/>
        </p:nvSpPr>
        <p:spPr>
          <a:xfrm xmlns:a="http://schemas.openxmlformats.org/drawingml/2006/main">
            <a:off x="3676650" y="389572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Annuity recommendations and best-interest context</a:t>
            </a:r>
          </a:p>
        </p:txBody>
      </p:sp>
      <p:sp>
        <p:nvSpPr>
          <p:cNvPr id="8" name="">
            <a:extLst xmlns:a="http://schemas.openxmlformats.org/drawingml/2006/main">
              <a:ext uri="{FF2B5EF4-FFF2-40B4-BE49-F238E27FC236}">
                <a16:creationId xmlns:a16="http://schemas.microsoft.com/office/drawing/2014/main" id="{6607BC32-641B-4F0E-BC31-125DB3C4EA2C}"/>
              </a:ext>
            </a:extLst>
          </p:cNvPr>
          <p:cNvSpPr>
            <a:spLocks xmlns:a="http://schemas.openxmlformats.org/drawingml/2006/main" noGrp="1"/>
          </p:cNvSpPr>
          <p:nvPr/>
        </p:nvSpPr>
        <p:spPr>
          <a:xfrm xmlns:a="http://schemas.openxmlformats.org/drawingml/2006/main">
            <a:off x="647700" y="462915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FCA COBS 13</a:t>
            </a:r>
          </a:p>
        </p:txBody>
      </p:sp>
      <p:sp>
        <p:nvSpPr>
          <p:cNvPr id="9" name="">
            <a:extLst xmlns:a="http://schemas.openxmlformats.org/drawingml/2006/main">
              <a:ext uri="{FF2B5EF4-FFF2-40B4-BE49-F238E27FC236}">
                <a16:creationId xmlns:a16="http://schemas.microsoft.com/office/drawing/2014/main" id="{22830A8E-B5BA-459E-83AB-8C8C9D316500}"/>
              </a:ext>
            </a:extLst>
          </p:cNvPr>
          <p:cNvSpPr>
            <a:spLocks xmlns:a="http://schemas.openxmlformats.org/drawingml/2006/main" noGrp="1"/>
          </p:cNvSpPr>
          <p:nvPr/>
        </p:nvSpPr>
        <p:spPr>
          <a:xfrm xmlns:a="http://schemas.openxmlformats.org/drawingml/2006/main">
            <a:off x="3676650" y="462915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UK product information and projection requirements</a:t>
            </a:r>
          </a:p>
        </p:txBody>
      </p:sp>
      <p:sp>
        <p:nvSpPr>
          <p:cNvPr id="10" name="">
            <a:extLst xmlns:a="http://schemas.openxmlformats.org/drawingml/2006/main">
              <a:ext uri="{FF2B5EF4-FFF2-40B4-BE49-F238E27FC236}">
                <a16:creationId xmlns:a16="http://schemas.microsoft.com/office/drawing/2014/main" id="{203D12F9-0C59-47C6-83E1-C43B31C49F44}"/>
              </a:ext>
            </a:extLst>
          </p:cNvPr>
          <p:cNvSpPr>
            <a:spLocks xmlns:a="http://schemas.openxmlformats.org/drawingml/2006/main" noGrp="1"/>
          </p:cNvSpPr>
          <p:nvPr/>
        </p:nvSpPr>
        <p:spPr>
          <a:xfrm xmlns:a="http://schemas.openxmlformats.org/drawingml/2006/main">
            <a:off x="647700" y="536257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AegisNow / Genellipse</a:t>
            </a:r>
          </a:p>
        </p:txBody>
      </p:sp>
      <p:sp>
        <p:nvSpPr>
          <p:cNvPr id="11" name="">
            <a:extLst xmlns:a="http://schemas.openxmlformats.org/drawingml/2006/main">
              <a:ext uri="{FF2B5EF4-FFF2-40B4-BE49-F238E27FC236}">
                <a16:creationId xmlns:a16="http://schemas.microsoft.com/office/drawing/2014/main" id="{256FDB7A-52E7-45BB-920F-9E459D362185}"/>
              </a:ext>
            </a:extLst>
          </p:cNvPr>
          <p:cNvSpPr>
            <a:spLocks xmlns:a="http://schemas.openxmlformats.org/drawingml/2006/main" noGrp="1"/>
          </p:cNvSpPr>
          <p:nvPr/>
        </p:nvSpPr>
        <p:spPr>
          <a:xfrm xmlns:a="http://schemas.openxmlformats.org/drawingml/2006/main">
            <a:off x="3676650" y="536257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Shared life, policy, actuarial and governed-AI platform context</a:t>
            </a:r>
          </a:p>
        </p:txBody>
      </p:sp>
      <p:sp>
        <p:nvSpPr>
          <p:cNvPr id="12" name="">
            <a:extLst xmlns:a="http://schemas.openxmlformats.org/drawingml/2006/main">
              <a:ext uri="{FF2B5EF4-FFF2-40B4-BE49-F238E27FC236}">
                <a16:creationId xmlns:a16="http://schemas.microsoft.com/office/drawing/2014/main" id="{A5D4643E-0FED-4A9F-94F3-1BEDC393B1D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No carrier rates, approved consumer illustrations or verified implementation inventory were supplied.</a:t>
            </a:r>
          </a:p>
        </p:txBody>
      </p:sp>
      <p:sp>
        <p:nvSpPr>
          <p:cNvPr id="13" name="">
            <a:extLst xmlns:a="http://schemas.openxmlformats.org/drawingml/2006/main">
              <a:ext uri="{FF2B5EF4-FFF2-40B4-BE49-F238E27FC236}">
                <a16:creationId xmlns:a16="http://schemas.microsoft.com/office/drawing/2014/main" id="{4AD5E36D-2B23-4B65-87CC-C963EED054F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4" name="">
            <a:extLst xmlns:a="http://schemas.openxmlformats.org/drawingml/2006/main">
              <a:ext uri="{FF2B5EF4-FFF2-40B4-BE49-F238E27FC236}">
                <a16:creationId xmlns:a16="http://schemas.microsoft.com/office/drawing/2014/main" id="{3A64F90F-38D0-4197-9D1C-D9AEC587817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65 / 67</a:t>
            </a:r>
          </a:p>
        </p:txBody>
      </p:sp>
    </p:spTree>
    <p:extLst>
      <p:ext uri="{BB962C8B-B14F-4D97-AF65-F5344CB8AC3E}">
        <p14:creationId xmlns:p14="http://schemas.microsoft.com/office/powerpoint/2010/main" val="499815558"/>
      </p:ext>
    </p:extLst>
  </p:cSld>
</p:sld>
</file>

<file path=ppt/slides/slide66.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fce14eda89334e72"/>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138C276-69E1-458A-B9AA-B05F5F0461A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3A31"/>
                </a:solidFill>
                <a:latin typeface="Liberation Sans"/>
                <a:ea typeface="Liberation Sans"/>
                <a:cs typeface="Liberation Sans"/>
              </a:defRPr>
            </a:pPr>
            <a:r>
              <a:rPr sz="3300" b="0">
                <a:solidFill>
                  <a:srgbClr val="143A31"/>
                </a:solidFill>
                <a:latin typeface="Liberation Sans"/>
                <a:ea typeface="Liberation Sans"/>
                <a:cs typeface="Liberation Sans"/>
              </a:rPr>
              <a:t>Additional product reference framework</a:t>
            </a:r>
          </a:p>
        </p:txBody>
      </p:sp>
      <p:sp>
        <p:nvSpPr>
          <p:cNvPr id="3" name="">
            <a:extLst xmlns:a="http://schemas.openxmlformats.org/drawingml/2006/main">
              <a:ext uri="{FF2B5EF4-FFF2-40B4-BE49-F238E27FC236}">
                <a16:creationId xmlns:a16="http://schemas.microsoft.com/office/drawing/2014/main" id="{92B59AD3-A3DD-4749-95C9-0BC7D5C5015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0665F"/>
                </a:solidFill>
                <a:latin typeface="Liberation Sans"/>
                <a:ea typeface="Liberation Sans"/>
                <a:cs typeface="Liberation Sans"/>
              </a:defRPr>
            </a:pPr>
            <a:r>
              <a:rPr sz="2025" b="0">
                <a:solidFill>
                  <a:srgbClr val="50665F"/>
                </a:solidFill>
                <a:latin typeface="Liberation Sans"/>
                <a:ea typeface="Liberation Sans"/>
                <a:cs typeface="Liberation Sans"/>
              </a:rPr>
              <a:t>Sources support product mechanics; all sample cases and values are original synthetic examples.</a:t>
            </a:r>
          </a:p>
        </p:txBody>
      </p:sp>
      <p:sp>
        <p:nvSpPr>
          <p:cNvPr id="4" name="">
            <a:extLst xmlns:a="http://schemas.openxmlformats.org/drawingml/2006/main">
              <a:ext uri="{FF2B5EF4-FFF2-40B4-BE49-F238E27FC236}">
                <a16:creationId xmlns:a16="http://schemas.microsoft.com/office/drawing/2014/main" id="{4D57C276-F066-42AF-912D-D5BB8CF0D4EB}"/>
              </a:ext>
            </a:extLst>
          </p:cNvPr>
          <p:cNvSpPr>
            <a:spLocks xmlns:a="http://schemas.openxmlformats.org/drawingml/2006/main" noGrp="1"/>
          </p:cNvSpPr>
          <p:nvPr/>
        </p:nvSpPr>
        <p:spPr>
          <a:xfrm xmlns:a="http://schemas.openxmlformats.org/drawingml/2006/main">
            <a:off x="647700" y="316230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Variable life</a:t>
            </a:r>
          </a:p>
        </p:txBody>
      </p:sp>
      <p:sp>
        <p:nvSpPr>
          <p:cNvPr id="5" name="">
            <a:extLst xmlns:a="http://schemas.openxmlformats.org/drawingml/2006/main">
              <a:ext uri="{FF2B5EF4-FFF2-40B4-BE49-F238E27FC236}">
                <a16:creationId xmlns:a16="http://schemas.microsoft.com/office/drawing/2014/main" id="{A091A91D-44DB-4DDA-AFCF-AFD9AF05353A}"/>
              </a:ext>
            </a:extLst>
          </p:cNvPr>
          <p:cNvSpPr>
            <a:spLocks xmlns:a="http://schemas.openxmlformats.org/drawingml/2006/main" noGrp="1"/>
          </p:cNvSpPr>
          <p:nvPr/>
        </p:nvSpPr>
        <p:spPr>
          <a:xfrm xmlns:a="http://schemas.openxmlformats.org/drawingml/2006/main">
            <a:off x="3676650" y="316230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SEC Investor.gov: investment risk, policy charges and prospectus context.</a:t>
            </a:r>
          </a:p>
        </p:txBody>
      </p:sp>
      <p:sp>
        <p:nvSpPr>
          <p:cNvPr id="6" name="">
            <a:extLst xmlns:a="http://schemas.openxmlformats.org/drawingml/2006/main">
              <a:ext uri="{FF2B5EF4-FFF2-40B4-BE49-F238E27FC236}">
                <a16:creationId xmlns:a16="http://schemas.microsoft.com/office/drawing/2014/main" id="{8381A167-E57C-44DE-BCDD-C51B37DB180F}"/>
              </a:ext>
            </a:extLst>
          </p:cNvPr>
          <p:cNvSpPr>
            <a:spLocks xmlns:a="http://schemas.openxmlformats.org/drawingml/2006/main" noGrp="1"/>
          </p:cNvSpPr>
          <p:nvPr/>
        </p:nvSpPr>
        <p:spPr>
          <a:xfrm xmlns:a="http://schemas.openxmlformats.org/drawingml/2006/main">
            <a:off x="647700" y="389572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Disability income</a:t>
            </a:r>
          </a:p>
        </p:txBody>
      </p:sp>
      <p:sp>
        <p:nvSpPr>
          <p:cNvPr id="7" name="">
            <a:extLst xmlns:a="http://schemas.openxmlformats.org/drawingml/2006/main">
              <a:ext uri="{FF2B5EF4-FFF2-40B4-BE49-F238E27FC236}">
                <a16:creationId xmlns:a16="http://schemas.microsoft.com/office/drawing/2014/main" id="{A19207EC-2020-4125-A3C2-D297A73ED28E}"/>
              </a:ext>
            </a:extLst>
          </p:cNvPr>
          <p:cNvSpPr>
            <a:spLocks xmlns:a="http://schemas.openxmlformats.org/drawingml/2006/main" noGrp="1"/>
          </p:cNvSpPr>
          <p:nvPr/>
        </p:nvSpPr>
        <p:spPr>
          <a:xfrm xmlns:a="http://schemas.openxmlformats.org/drawingml/2006/main">
            <a:off x="3676650" y="389572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Washington OIC: income replacement and waiting-period terminology.</a:t>
            </a:r>
          </a:p>
        </p:txBody>
      </p:sp>
      <p:sp>
        <p:nvSpPr>
          <p:cNvPr id="8" name="">
            <a:extLst xmlns:a="http://schemas.openxmlformats.org/drawingml/2006/main">
              <a:ext uri="{FF2B5EF4-FFF2-40B4-BE49-F238E27FC236}">
                <a16:creationId xmlns:a16="http://schemas.microsoft.com/office/drawing/2014/main" id="{7F4C6683-914E-4DF6-9CC6-21D3F272F7E8}"/>
              </a:ext>
            </a:extLst>
          </p:cNvPr>
          <p:cNvSpPr>
            <a:spLocks xmlns:a="http://schemas.openxmlformats.org/drawingml/2006/main" noGrp="1"/>
          </p:cNvSpPr>
          <p:nvPr/>
        </p:nvSpPr>
        <p:spPr>
          <a:xfrm xmlns:a="http://schemas.openxmlformats.org/drawingml/2006/main">
            <a:off x="647700" y="462915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Long-term care</a:t>
            </a:r>
          </a:p>
        </p:txBody>
      </p:sp>
      <p:sp>
        <p:nvSpPr>
          <p:cNvPr id="9" name="">
            <a:extLst xmlns:a="http://schemas.openxmlformats.org/drawingml/2006/main">
              <a:ext uri="{FF2B5EF4-FFF2-40B4-BE49-F238E27FC236}">
                <a16:creationId xmlns:a16="http://schemas.microsoft.com/office/drawing/2014/main" id="{B2620B86-D439-4EBF-96F2-688EE40714A5}"/>
              </a:ext>
            </a:extLst>
          </p:cNvPr>
          <p:cNvSpPr>
            <a:spLocks xmlns:a="http://schemas.openxmlformats.org/drawingml/2006/main" noGrp="1"/>
          </p:cNvSpPr>
          <p:nvPr/>
        </p:nvSpPr>
        <p:spPr>
          <a:xfrm xmlns:a="http://schemas.openxmlformats.org/drawingml/2006/main">
            <a:off x="3676650" y="462915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NAIC consumer guidance: benefits, limits and care eligibility.</a:t>
            </a:r>
          </a:p>
        </p:txBody>
      </p:sp>
      <p:sp>
        <p:nvSpPr>
          <p:cNvPr id="10" name="">
            <a:extLst xmlns:a="http://schemas.openxmlformats.org/drawingml/2006/main">
              <a:ext uri="{FF2B5EF4-FFF2-40B4-BE49-F238E27FC236}">
                <a16:creationId xmlns:a16="http://schemas.microsoft.com/office/drawing/2014/main" id="{5CD0C9CC-BF6B-4B4B-9A1D-0869071DB878}"/>
              </a:ext>
            </a:extLst>
          </p:cNvPr>
          <p:cNvSpPr>
            <a:spLocks xmlns:a="http://schemas.openxmlformats.org/drawingml/2006/main" noGrp="1"/>
          </p:cNvSpPr>
          <p:nvPr/>
        </p:nvSpPr>
        <p:spPr>
          <a:xfrm xmlns:a="http://schemas.openxmlformats.org/drawingml/2006/main">
            <a:off x="647700" y="536257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43A31"/>
                </a:solidFill>
                <a:latin typeface="Liberation Sans"/>
                <a:ea typeface="Liberation Sans"/>
                <a:cs typeface="Liberation Sans"/>
              </a:defRPr>
            </a:pPr>
            <a:r>
              <a:rPr sz="1875" b="1">
                <a:solidFill>
                  <a:srgbClr val="143A31"/>
                </a:solidFill>
                <a:latin typeface="Liberation Sans"/>
                <a:ea typeface="Liberation Sans"/>
                <a:cs typeface="Liberation Sans"/>
              </a:rPr>
              <a:t>Example method</a:t>
            </a:r>
          </a:p>
        </p:txBody>
      </p:sp>
      <p:sp>
        <p:nvSpPr>
          <p:cNvPr id="11" name="">
            <a:extLst xmlns:a="http://schemas.openxmlformats.org/drawingml/2006/main">
              <a:ext uri="{FF2B5EF4-FFF2-40B4-BE49-F238E27FC236}">
                <a16:creationId xmlns:a16="http://schemas.microsoft.com/office/drawing/2014/main" id="{5EA3185B-C3A8-4512-B3A2-0E7C09E63F83}"/>
              </a:ext>
            </a:extLst>
          </p:cNvPr>
          <p:cNvSpPr>
            <a:spLocks xmlns:a="http://schemas.openxmlformats.org/drawingml/2006/main" noGrp="1"/>
          </p:cNvSpPr>
          <p:nvPr/>
        </p:nvSpPr>
        <p:spPr>
          <a:xfrm xmlns:a="http://schemas.openxmlformats.org/drawingml/2006/main">
            <a:off x="3676650" y="536257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0665F"/>
                </a:solidFill>
                <a:latin typeface="Liberation Sans"/>
                <a:ea typeface="Liberation Sans"/>
                <a:cs typeface="Liberation Sans"/>
              </a:defRPr>
            </a:pPr>
            <a:r>
              <a:rPr sz="1875" b="0">
                <a:solidFill>
                  <a:srgbClr val="50665F"/>
                </a:solidFill>
                <a:latin typeface="Liberation Sans"/>
                <a:ea typeface="Liberation Sans"/>
                <a:cs typeface="Liberation Sans"/>
              </a:rPr>
              <a:t>Annual timing is simplified; final insurer output requires approved formulas.</a:t>
            </a:r>
          </a:p>
        </p:txBody>
      </p:sp>
      <p:sp>
        <p:nvSpPr>
          <p:cNvPr id="12" name="">
            <a:extLst xmlns:a="http://schemas.openxmlformats.org/drawingml/2006/main">
              <a:ext uri="{FF2B5EF4-FFF2-40B4-BE49-F238E27FC236}">
                <a16:creationId xmlns:a16="http://schemas.microsoft.com/office/drawing/2014/main" id="{883504FA-F7ED-46E6-B9C2-C5E09F8862E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50665F"/>
                </a:solidFill>
                <a:latin typeface="Liberation Sans"/>
                <a:ea typeface="Liberation Sans"/>
                <a:cs typeface="Liberation Sans"/>
              </a:defRPr>
            </a:pPr>
            <a:r>
              <a:rPr sz="975" b="0">
                <a:solidFill>
                  <a:srgbClr val="50665F"/>
                </a:solidFill>
                <a:latin typeface="Liberation Sans"/>
                <a:ea typeface="Liberation Sans"/>
                <a:cs typeface="Liberation Sans"/>
              </a:rPr>
              <a:t>Full source URLs and sample calculation methods are retained in the speaker notes and web transcript.</a:t>
            </a:r>
          </a:p>
        </p:txBody>
      </p:sp>
      <p:sp>
        <p:nvSpPr>
          <p:cNvPr id="13" name="">
            <a:extLst xmlns:a="http://schemas.openxmlformats.org/drawingml/2006/main">
              <a:ext uri="{FF2B5EF4-FFF2-40B4-BE49-F238E27FC236}">
                <a16:creationId xmlns:a16="http://schemas.microsoft.com/office/drawing/2014/main" id="{017A56F2-89F1-416B-8EA8-8706CC4E89F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0665F"/>
                </a:solidFill>
                <a:latin typeface="Liberation Sans"/>
                <a:ea typeface="Liberation Sans"/>
                <a:cs typeface="Liberation Sans"/>
              </a:defRPr>
            </a:pPr>
            <a:r>
              <a:rPr sz="825" b="0">
                <a:solidFill>
                  <a:srgbClr val="50665F"/>
                </a:solidFill>
                <a:latin typeface="Liberation Sans"/>
                <a:ea typeface="Liberation Sans"/>
                <a:cs typeface="Liberation Sans"/>
              </a:rPr>
              <a:t>© 2026 Genellipse Inc. All rights reserved.</a:t>
            </a:r>
          </a:p>
        </p:txBody>
      </p:sp>
      <p:sp>
        <p:nvSpPr>
          <p:cNvPr id="14" name="">
            <a:extLst xmlns:a="http://schemas.openxmlformats.org/drawingml/2006/main">
              <a:ext uri="{FF2B5EF4-FFF2-40B4-BE49-F238E27FC236}">
                <a16:creationId xmlns:a16="http://schemas.microsoft.com/office/drawing/2014/main" id="{DCC892A7-289C-45EF-9F33-D721C64F752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0665F"/>
                </a:solidFill>
                <a:latin typeface="Liberation Sans"/>
                <a:ea typeface="Liberation Sans"/>
                <a:cs typeface="Liberation Sans"/>
              </a:defRPr>
            </a:pPr>
            <a:r>
              <a:rPr sz="900" b="0">
                <a:solidFill>
                  <a:srgbClr val="50665F"/>
                </a:solidFill>
                <a:latin typeface="Liberation Sans"/>
                <a:ea typeface="Liberation Sans"/>
                <a:cs typeface="Liberation Sans"/>
              </a:rPr>
              <a:t>66 / 67</a:t>
            </a:r>
          </a:p>
        </p:txBody>
      </p:sp>
    </p:spTree>
    <p:extLst>
      <p:ext uri="{BB962C8B-B14F-4D97-AF65-F5344CB8AC3E}">
        <p14:creationId xmlns:p14="http://schemas.microsoft.com/office/powerpoint/2010/main" val="1359631482"/>
      </p:ext>
    </p:extLst>
  </p:cSld>
</p:sld>
</file>

<file path=ppt/slides/slide67.xml><?xml version="1.0" encoding="utf-8"?>
<p:sld xmlns:p="http://schemas.openxmlformats.org/presentationml/2006/main">
  <p:cSld>
    <p:bg>
      <p:bgPr>
        <a:solidFill xmlns:a="http://schemas.openxmlformats.org/drawingml/2006/main">
          <a:srgbClr val="143A31"/>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9f2b306784a4f74"/>
          <a:stretch xmlns:a="http://schemas.openxmlformats.org/drawingml/2006/main"/>
        </p:blipFill>
        <p:spPr>
          <a:xfrm xmlns:a="http://schemas.openxmlformats.org/drawingml/2006/main">
            <a:off x="619125" y="413603"/>
            <a:ext cx="2362200" cy="239595"/>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591f6f09cbfe4a3b"/>
          <a:stretch xmlns:a="http://schemas.openxmlformats.org/drawingml/2006/main"/>
        </p:blipFill>
        <p:spPr>
          <a:xfrm xmlns:a="http://schemas.openxmlformats.org/drawingml/2006/main">
            <a:off x="8096250" y="401547"/>
            <a:ext cx="3429000" cy="32085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D07F280-26E8-498F-A7DD-5D312F083E0B}"/>
              </a:ext>
            </a:extLst>
          </p:cNvPr>
          <p:cNvSpPr>
            <a:spLocks xmlns:a="http://schemas.openxmlformats.org/drawingml/2006/main" noGrp="1"/>
          </p:cNvSpPr>
          <p:nvPr/>
        </p:nvSpPr>
        <p:spPr>
          <a:xfrm xmlns:a="http://schemas.openxmlformats.org/drawingml/2006/main">
            <a:off x="619125" y="1638300"/>
            <a:ext cx="1071562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7F4ED"/>
                </a:solidFill>
                <a:latin typeface="Liberation Sans"/>
                <a:ea typeface="Liberation Sans"/>
                <a:cs typeface="Liberation Sans"/>
              </a:defRPr>
            </a:pPr>
            <a:r>
              <a:rPr sz="4425" b="0">
                <a:solidFill>
                  <a:srgbClr val="F7F4ED"/>
                </a:solidFill>
                <a:latin typeface="Liberation Sans"/>
                <a:ea typeface="Liberation Sans"/>
                <a:cs typeface="Liberation Sans"/>
              </a:rPr>
              <a:t>A clearer illustration.</a:t>
            </a:r>
          </a:p>
          <a:p xmlns:a="http://schemas.openxmlformats.org/drawingml/2006/main">
            <a:pPr>
              <a:defRPr sz="4425" b="0">
                <a:solidFill>
                  <a:srgbClr val="F7F4ED"/>
                </a:solidFill>
                <a:latin typeface="Liberation Sans"/>
                <a:ea typeface="Liberation Sans"/>
                <a:cs typeface="Liberation Sans"/>
              </a:defRPr>
            </a:pPr>
            <a:r>
              <a:rPr sz="4425" b="0">
                <a:solidFill>
                  <a:srgbClr val="F7F4ED"/>
                </a:solidFill>
                <a:latin typeface="Liberation Sans"/>
                <a:ea typeface="Liberation Sans"/>
                <a:cs typeface="Liberation Sans"/>
              </a:rPr>
              <a:t>A better-informed decision.</a:t>
            </a:r>
          </a:p>
        </p:txBody>
      </p:sp>
      <p:sp>
        <p:nvSpPr>
          <p:cNvPr id="4" name="">
            <a:extLst xmlns:a="http://schemas.openxmlformats.org/drawingml/2006/main">
              <a:ext uri="{FF2B5EF4-FFF2-40B4-BE49-F238E27FC236}">
                <a16:creationId xmlns:a16="http://schemas.microsoft.com/office/drawing/2014/main" id="{5D9545F7-67BA-48C1-B571-E21CB1FC3F63}"/>
              </a:ext>
            </a:extLst>
          </p:cNvPr>
          <p:cNvSpPr>
            <a:spLocks xmlns:a="http://schemas.openxmlformats.org/drawingml/2006/main" noGrp="1"/>
          </p:cNvSpPr>
          <p:nvPr/>
        </p:nvSpPr>
        <p:spPr>
          <a:xfrm xmlns:a="http://schemas.openxmlformats.org/drawingml/2006/main">
            <a:off x="647700" y="3524250"/>
            <a:ext cx="962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1DA"/>
                </a:solidFill>
                <a:latin typeface="Liberation Sans"/>
                <a:ea typeface="Liberation Sans"/>
                <a:cs typeface="Liberation Sans"/>
              </a:defRPr>
            </a:pPr>
            <a:r>
              <a:rPr sz="2250" b="0">
                <a:solidFill>
                  <a:srgbClr val="D5E1DA"/>
                </a:solidFill>
                <a:latin typeface="Liberation Sans"/>
                <a:ea typeface="Liberation Sans"/>
                <a:cs typeface="Liberation Sans"/>
              </a:rPr>
              <a:t>Bring a life, disability, long-term care or annuity product, its approved calculation basis and representative cases.</a:t>
            </a:r>
          </a:p>
        </p:txBody>
      </p:sp>
      <p:sp>
        <p:nvSpPr>
          <p:cNvPr id="5" name="">
            <a:extLst xmlns:a="http://schemas.openxmlformats.org/drawingml/2006/main">
              <a:ext uri="{FF2B5EF4-FFF2-40B4-BE49-F238E27FC236}">
                <a16:creationId xmlns:a16="http://schemas.microsoft.com/office/drawing/2014/main" id="{91E4D055-01CB-41C2-8F01-064C755F64FF}"/>
              </a:ext>
            </a:extLst>
          </p:cNvPr>
          <p:cNvSpPr>
            <a:spLocks xmlns:a="http://schemas.openxmlformats.org/drawingml/2006/main" noGrp="1"/>
          </p:cNvSpPr>
          <p:nvPr/>
        </p:nvSpPr>
        <p:spPr>
          <a:xfrm xmlns:a="http://schemas.openxmlformats.org/drawingml/2006/main">
            <a:off x="647700" y="4886325"/>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B58037"/>
                </a:solidFill>
                <a:latin typeface="Liberation Sans"/>
                <a:ea typeface="Liberation Sans"/>
                <a:cs typeface="Liberation Sans"/>
              </a:defRPr>
            </a:pPr>
            <a:r>
              <a:rPr sz="2925" b="0">
                <a:solidFill>
                  <a:srgbClr val="B58037"/>
                </a:solidFill>
                <a:latin typeface="Liberation Sans"/>
                <a:ea typeface="Liberation Sans"/>
                <a:cs typeface="Liberation Sans"/>
                <a:hlinkClick xmlns:r="http://schemas.openxmlformats.org/officeDocument/2006/relationships" r:id="R06f4b9106acf4c21"/>
              </a:rPr>
              <a:t>Genellipse.com</a:t>
            </a:r>
          </a:p>
        </p:txBody>
      </p:sp>
      <p:sp>
        <p:nvSpPr>
          <p:cNvPr id="6" name="">
            <a:extLst xmlns:a="http://schemas.openxmlformats.org/drawingml/2006/main">
              <a:ext uri="{FF2B5EF4-FFF2-40B4-BE49-F238E27FC236}">
                <a16:creationId xmlns:a16="http://schemas.microsoft.com/office/drawing/2014/main" id="{7130E2D2-AA7B-4DDD-946E-9B89B5648DDA}"/>
              </a:ext>
            </a:extLst>
          </p:cNvPr>
          <p:cNvSpPr>
            <a:spLocks xmlns:a="http://schemas.openxmlformats.org/drawingml/2006/main" noGrp="1"/>
          </p:cNvSpPr>
          <p:nvPr/>
        </p:nvSpPr>
        <p:spPr>
          <a:xfrm xmlns:a="http://schemas.openxmlformats.org/drawingml/2006/main">
            <a:off x="6096000" y="4886325"/>
            <a:ext cx="5619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58037"/>
                </a:solidFill>
                <a:latin typeface="Liberation Sans"/>
                <a:ea typeface="Liberation Sans"/>
                <a:cs typeface="Liberation Sans"/>
              </a:defRPr>
            </a:pPr>
            <a:r>
              <a:rPr sz="2700" b="0">
                <a:solidFill>
                  <a:srgbClr val="B58037"/>
                </a:solidFill>
                <a:latin typeface="Liberation Sans"/>
                <a:ea typeface="Liberation Sans"/>
                <a:cs typeface="Liberation Sans"/>
                <a:hlinkClick xmlns:r="http://schemas.openxmlformats.org/officeDocument/2006/relationships" r:id="Rcb4b1ec6a43b4add"/>
              </a:rPr>
              <a:t>info@genellipse.com</a:t>
            </a:r>
          </a:p>
        </p:txBody>
      </p:sp>
      <p:sp>
        <p:nvSpPr>
          <p:cNvPr id="7" name="">
            <a:extLst xmlns:a="http://schemas.openxmlformats.org/drawingml/2006/main">
              <a:ext uri="{FF2B5EF4-FFF2-40B4-BE49-F238E27FC236}">
                <a16:creationId xmlns:a16="http://schemas.microsoft.com/office/drawing/2014/main" id="{8020355D-15C3-437F-8F48-674FB77DCA71}"/>
              </a:ext>
            </a:extLst>
          </p:cNvPr>
          <p:cNvSpPr>
            <a:spLocks xmlns:a="http://schemas.openxmlformats.org/drawingml/2006/main" noGrp="1"/>
          </p:cNvSpPr>
          <p:nvPr/>
        </p:nvSpPr>
        <p:spPr>
          <a:xfrm xmlns:a="http://schemas.openxmlformats.org/drawingml/2006/main">
            <a:off x="647700" y="56102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58037"/>
                </a:solidFill>
                <a:latin typeface="Liberation Sans"/>
                <a:ea typeface="Liberation Sans"/>
                <a:cs typeface="Liberation Sans"/>
              </a:defRPr>
            </a:pPr>
            <a:r>
              <a:rPr sz="2100" b="0">
                <a:solidFill>
                  <a:srgbClr val="B58037"/>
                </a:solidFill>
                <a:latin typeface="Liberation Sans"/>
                <a:ea typeface="Liberation Sans"/>
                <a:cs typeface="Liberation Sans"/>
                <a:hlinkClick xmlns:r="http://schemas.openxmlformats.org/officeDocument/2006/relationships" r:id="R662afda9804c4741"/>
              </a:rPr>
              <a:t>AegisNow.ai</a:t>
            </a:r>
          </a:p>
        </p:txBody>
      </p:sp>
      <p:sp>
        <p:nvSpPr>
          <p:cNvPr id="8" name="">
            <a:extLst xmlns:a="http://schemas.openxmlformats.org/drawingml/2006/main">
              <a:ext uri="{FF2B5EF4-FFF2-40B4-BE49-F238E27FC236}">
                <a16:creationId xmlns:a16="http://schemas.microsoft.com/office/drawing/2014/main" id="{22190E33-DA62-47A0-95EE-CFE1BC82A8E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AegisNow Illustrations / Genellipse</a:t>
            </a:r>
          </a:p>
        </p:txBody>
      </p:sp>
      <p:sp>
        <p:nvSpPr>
          <p:cNvPr id="9" name="">
            <a:extLst xmlns:a="http://schemas.openxmlformats.org/drawingml/2006/main">
              <a:ext uri="{FF2B5EF4-FFF2-40B4-BE49-F238E27FC236}">
                <a16:creationId xmlns:a16="http://schemas.microsoft.com/office/drawing/2014/main" id="{BADBA732-EF1D-4710-9931-D38002235D1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0" name="">
            <a:extLst xmlns:a="http://schemas.openxmlformats.org/drawingml/2006/main">
              <a:ext uri="{FF2B5EF4-FFF2-40B4-BE49-F238E27FC236}">
                <a16:creationId xmlns:a16="http://schemas.microsoft.com/office/drawing/2014/main" id="{0D4AA406-C8FA-4264-80E6-C955A199281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67 / 67</a:t>
            </a:r>
          </a:p>
        </p:txBody>
      </p:sp>
    </p:spTree>
    <p:extLst>
      <p:ext uri="{BB962C8B-B14F-4D97-AF65-F5344CB8AC3E}">
        <p14:creationId xmlns:p14="http://schemas.microsoft.com/office/powerpoint/2010/main" val="426736555"/>
      </p:ext>
    </p:extLst>
  </p:cSld>
</p:sld>
</file>

<file path=ppt/theme/theme1.xml><?xml version="1.0" encoding="utf-8"?>
<a:theme xmlns:a="http://schemas.openxmlformats.org/drawingml/2006/main" name="ChatGPT">
  <a:themeElements>
    <a:clrScheme name="AegisNow Illustrations">
      <a:dk1>
        <a:srgbClr val="000000"/>
      </a:dk1>
      <a:lt1>
        <a:srgbClr val="FFFFFF"/>
      </a:lt1>
      <a:dk2>
        <a:srgbClr val="143A31"/>
      </a:dk2>
      <a:lt2>
        <a:srgbClr val="F7F4ED"/>
      </a:lt2>
      <a:accent1>
        <a:srgbClr val="196B59"/>
      </a:accent1>
      <a:accent2>
        <a:srgbClr val="B58037"/>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AegisNow Illustrations">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2026-09-27T21:38:12.5740000Z</dcterms:created>
  <dcterms:modified xsi:type="dcterms:W3CDTF">2026-09-27T21:38:12.5740000Z</dcterms:modified>
</coreProperties>
</file>