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3db4480078c4b4b" /><Relationship Type="http://schemas.openxmlformats.org/officeDocument/2006/relationships/extended-properties" Target="/docProps/app.xml" Id="R201f139525f04d2b" /><Relationship Type="http://schemas.openxmlformats.org/officeDocument/2006/relationships/officeDocument" Target="/ppt/presentation.xml" Id="Ra1b6b9d502a04f4e" /></Relationships>
</file>

<file path=ppt/presentation.xml><?xml version="1.0" encoding="utf-8"?>
<p:presentation xmlns:p="http://schemas.openxmlformats.org/presentationml/2006/main">
  <p:sldMasterIdLst>
    <p:sldMasterId xmlns:r="http://schemas.openxmlformats.org/officeDocument/2006/relationships" id="2147483648" r:id="Rb46d749b8f114be4"/>
  </p:sldMasterIdLst>
  <p:notesMasterIdLst>
    <p:notesMasterId xmlns:r="http://schemas.openxmlformats.org/officeDocument/2006/relationships" r:id="R44f82e283a4c4a30"/>
  </p:notesMasterIdLst>
  <p:sldIdLst>
    <p:sldId xmlns:r="http://schemas.openxmlformats.org/officeDocument/2006/relationships" id="256" r:id="Rb4139c4b974a4c60"/>
    <p:sldId xmlns:r="http://schemas.openxmlformats.org/officeDocument/2006/relationships" id="257" r:id="R67adcc38efca49d8"/>
    <p:sldId xmlns:r="http://schemas.openxmlformats.org/officeDocument/2006/relationships" id="258" r:id="R1558c44e734a4e53"/>
    <p:sldId xmlns:r="http://schemas.openxmlformats.org/officeDocument/2006/relationships" id="259" r:id="Rae1bc284e2654b4d"/>
    <p:sldId xmlns:r="http://schemas.openxmlformats.org/officeDocument/2006/relationships" id="260" r:id="Rd67d7c8ca3284af1"/>
    <p:sldId xmlns:r="http://schemas.openxmlformats.org/officeDocument/2006/relationships" id="261" r:id="R7978e429ae1149ca"/>
    <p:sldId xmlns:r="http://schemas.openxmlformats.org/officeDocument/2006/relationships" id="262" r:id="R221eba6eb9ab48d5"/>
    <p:sldId xmlns:r="http://schemas.openxmlformats.org/officeDocument/2006/relationships" id="263" r:id="Rd66d8f1d2e964041"/>
    <p:sldId xmlns:r="http://schemas.openxmlformats.org/officeDocument/2006/relationships" id="264" r:id="R32c675dfc15e43c4"/>
    <p:sldId xmlns:r="http://schemas.openxmlformats.org/officeDocument/2006/relationships" id="265" r:id="R5d13a099acd4443a"/>
    <p:sldId xmlns:r="http://schemas.openxmlformats.org/officeDocument/2006/relationships" id="266" r:id="Ra2137c973304478d"/>
    <p:sldId xmlns:r="http://schemas.openxmlformats.org/officeDocument/2006/relationships" id="267" r:id="Re456663bce5f4c25"/>
    <p:sldId xmlns:r="http://schemas.openxmlformats.org/officeDocument/2006/relationships" id="268" r:id="R14e48647cef043e6"/>
    <p:sldId xmlns:r="http://schemas.openxmlformats.org/officeDocument/2006/relationships" id="269" r:id="Rbaeef9073f324874"/>
    <p:sldId xmlns:r="http://schemas.openxmlformats.org/officeDocument/2006/relationships" id="270" r:id="Rfb7c17cf04dd452a"/>
    <p:sldId xmlns:r="http://schemas.openxmlformats.org/officeDocument/2006/relationships" id="271" r:id="R4450e9beb1df4bfe"/>
    <p:sldId xmlns:r="http://schemas.openxmlformats.org/officeDocument/2006/relationships" id="272" r:id="R472278c115ef4754"/>
    <p:sldId xmlns:r="http://schemas.openxmlformats.org/officeDocument/2006/relationships" id="273" r:id="R9c5f6a42ff29483a"/>
    <p:sldId xmlns:r="http://schemas.openxmlformats.org/officeDocument/2006/relationships" id="274" r:id="R324cc2befc0b4c4d"/>
    <p:sldId xmlns:r="http://schemas.openxmlformats.org/officeDocument/2006/relationships" id="275" r:id="R88cb7fb5f8c245a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bce910d41c2464d" /><Relationship Type="http://schemas.openxmlformats.org/officeDocument/2006/relationships/slideMaster" Target="/ppt/slideMasters/slideMaster1.xml" Id="Rb46d749b8f114be4" /><Relationship Type="http://schemas.openxmlformats.org/officeDocument/2006/relationships/notesMaster" Target="/ppt/notesMasters/notesMaster1.xml" Id="R44f82e283a4c4a30" /><Relationship Type="http://schemas.openxmlformats.org/officeDocument/2006/relationships/presProps" Target="/ppt/presProps.xml" Id="R57c0cf9197d748b3" /><Relationship Type="http://schemas.openxmlformats.org/officeDocument/2006/relationships/tableStyles" Target="/ppt/tableStyles.xml" Id="R7297186ad73d419d" /><Relationship Type="http://schemas.openxmlformats.org/officeDocument/2006/relationships/slide" Target="/ppt/slides/slide1.xml" Id="Rb4139c4b974a4c60" /><Relationship Type="http://schemas.openxmlformats.org/officeDocument/2006/relationships/slide" Target="/ppt/slides/slide2.xml" Id="R67adcc38efca49d8" /><Relationship Type="http://schemas.openxmlformats.org/officeDocument/2006/relationships/slide" Target="/ppt/slides/slide3.xml" Id="R1558c44e734a4e53" /><Relationship Type="http://schemas.openxmlformats.org/officeDocument/2006/relationships/slide" Target="/ppt/slides/slide4.xml" Id="Rae1bc284e2654b4d" /><Relationship Type="http://schemas.openxmlformats.org/officeDocument/2006/relationships/slide" Target="/ppt/slides/slide5.xml" Id="Rd67d7c8ca3284af1" /><Relationship Type="http://schemas.openxmlformats.org/officeDocument/2006/relationships/slide" Target="/ppt/slides/slide6.xml" Id="R7978e429ae1149ca" /><Relationship Type="http://schemas.openxmlformats.org/officeDocument/2006/relationships/slide" Target="/ppt/slides/slide7.xml" Id="R221eba6eb9ab48d5" /><Relationship Type="http://schemas.openxmlformats.org/officeDocument/2006/relationships/slide" Target="/ppt/slides/slide8.xml" Id="Rd66d8f1d2e964041" /><Relationship Type="http://schemas.openxmlformats.org/officeDocument/2006/relationships/slide" Target="/ppt/slides/slide9.xml" Id="R32c675dfc15e43c4" /><Relationship Type="http://schemas.openxmlformats.org/officeDocument/2006/relationships/slide" Target="/ppt/slides/slide10.xml" Id="R5d13a099acd4443a" /><Relationship Type="http://schemas.openxmlformats.org/officeDocument/2006/relationships/slide" Target="/ppt/slides/slide11.xml" Id="Ra2137c973304478d" /><Relationship Type="http://schemas.openxmlformats.org/officeDocument/2006/relationships/slide" Target="/ppt/slides/slide12.xml" Id="Re456663bce5f4c25" /><Relationship Type="http://schemas.openxmlformats.org/officeDocument/2006/relationships/slide" Target="/ppt/slides/slide13.xml" Id="R14e48647cef043e6" /><Relationship Type="http://schemas.openxmlformats.org/officeDocument/2006/relationships/slide" Target="/ppt/slides/slide14.xml" Id="Rbaeef9073f324874" /><Relationship Type="http://schemas.openxmlformats.org/officeDocument/2006/relationships/slide" Target="/ppt/slides/slide15.xml" Id="Rfb7c17cf04dd452a" /><Relationship Type="http://schemas.openxmlformats.org/officeDocument/2006/relationships/slide" Target="/ppt/slides/slide16.xml" Id="R4450e9beb1df4bfe" /><Relationship Type="http://schemas.openxmlformats.org/officeDocument/2006/relationships/slide" Target="/ppt/slides/slide17.xml" Id="R472278c115ef4754" /><Relationship Type="http://schemas.openxmlformats.org/officeDocument/2006/relationships/slide" Target="/ppt/slides/slide18.xml" Id="R9c5f6a42ff29483a" /><Relationship Type="http://schemas.openxmlformats.org/officeDocument/2006/relationships/slide" Target="/ppt/slides/slide19.xml" Id="R324cc2befc0b4c4d" /><Relationship Type="http://schemas.openxmlformats.org/officeDocument/2006/relationships/slide" Target="/ppt/slides/slide20.xml" Id="R88cb7fb5f8c245a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f5d4b5b88048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17217b709eb4c56" /><Relationship Type="http://schemas.openxmlformats.org/officeDocument/2006/relationships/notesMaster" Target="/ppt/notesMasters/notesMaster1.xml" Id="R8ffe4dbfc2a744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a69311a4f04ef9" /><Relationship Type="http://schemas.openxmlformats.org/officeDocument/2006/relationships/notesMaster" Target="/ppt/notesMasters/notesMaster1.xml" Id="R2ff35c17b3ef42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b59c1c28794a97" /><Relationship Type="http://schemas.openxmlformats.org/officeDocument/2006/relationships/notesMaster" Target="/ppt/notesMasters/notesMaster1.xml" Id="R78100eb5787b41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624cd1819a441f7" /><Relationship Type="http://schemas.openxmlformats.org/officeDocument/2006/relationships/notesMaster" Target="/ppt/notesMasters/notesMaster1.xml" Id="R5aede840e74c43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60344c0f6f46c6" /><Relationship Type="http://schemas.openxmlformats.org/officeDocument/2006/relationships/notesMaster" Target="/ppt/notesMasters/notesMaster1.xml" Id="Rc76735275eab4d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90208cd46984516" /><Relationship Type="http://schemas.openxmlformats.org/officeDocument/2006/relationships/notesMaster" Target="/ppt/notesMasters/notesMaster1.xml" Id="R2d0acaca291a4fd7"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11e45043fc4cde" /><Relationship Type="http://schemas.openxmlformats.org/officeDocument/2006/relationships/notesMaster" Target="/ppt/notesMasters/notesMaster1.xml" Id="R9c071d9fc952486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0d3bc1d1df46fe" /><Relationship Type="http://schemas.openxmlformats.org/officeDocument/2006/relationships/notesMaster" Target="/ppt/notesMasters/notesMaster1.xml" Id="Rb2a30e342d384002" /></Relationships>
</file>

<file path=ppt/notesSlides/_rels/notesSlide9.xml.rels>&#65279;<?xml version="1.0" encoding="utf-8"?><Relationships xmlns="http://schemas.openxmlformats.org/package/2006/relationships"><Relationship Type="http://schemas.openxmlformats.org/officeDocument/2006/relationships/slide" Target="/ppt/slides/slide9.xml" Id="Rcbc3c3f264a84675" /><Relationship Type="http://schemas.openxmlformats.org/officeDocument/2006/relationships/notesMaster" Target="/ppt/notesMasters/notesMaster1.xml" Id="R7c7c5723211f48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59f9e1e4424f8e" /><Relationship Type="http://schemas.openxmlformats.org/officeDocument/2006/relationships/notesMaster" Target="/ppt/notesMasters/notesMaster1.xml" Id="Rf370d611b036483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932f7e7a044465b" /><Relationship Type="http://schemas.openxmlformats.org/officeDocument/2006/relationships/notesMaster" Target="/ppt/notesMasters/notesMaster1.xml" Id="Rf054e84564eb485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6f8fe66abb94498" /><Relationship Type="http://schemas.openxmlformats.org/officeDocument/2006/relationships/notesMaster" Target="/ppt/notesMasters/notesMaster1.xml" Id="Rcfd2e60d8104437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f4940a2a514f38" /><Relationship Type="http://schemas.openxmlformats.org/officeDocument/2006/relationships/notesMaster" Target="/ppt/notesMasters/notesMaster1.xml" Id="R5d5b8bfaf5c5466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1153dc5f974c74" /><Relationship Type="http://schemas.openxmlformats.org/officeDocument/2006/relationships/notesMaster" Target="/ppt/notesMasters/notesMaster1.xml" Id="R0df99a25623242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0bb57ec88944fc" /><Relationship Type="http://schemas.openxmlformats.org/officeDocument/2006/relationships/notesMaster" Target="/ppt/notesMasters/notesMaster1.xml" Id="R80adaac75ced4fc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b7e6219b7b4a6e" /><Relationship Type="http://schemas.openxmlformats.org/officeDocument/2006/relationships/notesMaster" Target="/ppt/notesMasters/notesMaster1.xml" Id="Raaa96f87c2674c0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fda5250dff94f3c" /><Relationship Type="http://schemas.openxmlformats.org/officeDocument/2006/relationships/notesMaster" Target="/ppt/notesMasters/notesMaster1.xml" Id="R589a30a14ade470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bf429e9e3c14cb4" /><Relationship Type="http://schemas.openxmlformats.org/officeDocument/2006/relationships/notesMaster" Target="/ppt/notesMasters/notesMaster1.xml" Id="R919aa000ad6441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8264708015a4591" /><Relationship Type="http://schemas.openxmlformats.org/officeDocument/2006/relationships/notesMaster" Target="/ppt/notesMasters/notesMaster1.xml" Id="R31f5ca33223b44c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f6dd0298d2e4638" /><Relationship Type="http://schemas.openxmlformats.org/officeDocument/2006/relationships/notesMaster" Target="/ppt/notesMasters/notesMaster1.xml" Id="Ra361a052d33243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for Life and P&amp;C operations, supported by Genellipse’s data, AI and modernization expertise. </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customer needs an answer. The specialist needs a reliable record and the authority to act. Today’s friction. Switching systems, chasing documents and repeating checks. The better workflow. One case context, visible exceptions and a clear next step.</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workflow must reflect the risk, contract and customer need. Life insurance. Evidence-heavy underwriting and long-lived policy servicing. P&amp;C insurance. Submission triage, changing exposures and loss response. Shared foundation. Reliable data, controlled decisions and measurable service.</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accelerated life underwriting with evidence management. Genellipse scopes the allowed evidence sources and existing decision rules. Cortex can summarize documents and identify missing information. Do not infer medical facts, protected characteristics or insurability from incomplete evidence. Qualified staff retain authority over consequential decisions.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appetite screening from a binding decision. The MVP can focus on one commercial line and a representative submission set. Measure preparation time, missing-field rates and referral quality. Do not use a generated risk narrative without showing its evidence and uncertainty.</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Examples include an address correction, beneficiary service request or endorsement, depending on product and permissions. Genellipse documents the authoritative system and prevents a timeout from appearing as success. Track identifiers, retries and downstream effects such as premium adjustments.</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https://genellipse.com/workflows/legacy-insurance-api</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assume one servicing rule fits all life products or jurisdictions. Validate identity and permissions, including authority to change beneficiary or ownership information. AI may prepare a case summary, while authorized staff confirm the record and approved action.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AI to assist preparation and triage inside an approved process. Fraud indicators are leads for qualified investigation, not findings about a claimant. Coverage, settlement and payment decisions require the insurer’s permitted authority. Measure quality and fairness alongside cycle time.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life-claim workflow should reduce avoidable repeat requests while preserving identity, coverage and beneficiary validation. Use careful language and human escalation for ambiguous or sensitive situations. Do not treat an AI-generated recommendation as the final benefit determination.</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Operational transformation extends beyond underwriting and claims. Billing. Reconcile premium activity and collection exceptions. Distribution. Organize onboarding, licensing and compensation review. Customer 360. Connect policy and interaction context for authorized users.</a:t>
            </a:r>
          </a:p>
          <a:p xmlns:a="http://schemas.openxmlformats.org/drawingml/2006/main">
            <a:r>
              <a:t/>
            </a:r>
          </a:p>
          <a:p xmlns:a="http://schemas.openxmlformats.org/drawingml/2006/main">
            <a:r>
              <a:t>Sources reviewed 27 September 2026:</a:t>
            </a:r>
          </a:p>
          <a:p xmlns:a="http://schemas.openxmlformats.org/drawingml/2006/main">
            <a:r>
              <a:t>https://aegisnow.ai/platform/billing</a:t>
            </a:r>
          </a:p>
          <a:p xmlns:a="http://schemas.openxmlformats.org/drawingml/2006/main">
            <a:r>
              <a:t>https://aegisnow.ai/platform/distribution</a:t>
            </a:r>
          </a:p>
          <a:p xmlns:a="http://schemas.openxmlformats.org/drawingml/2006/main">
            <a:r>
              <a:t>https://aegisnow.ai/platform/customer-360</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service-led integration approach, not a claim that AegisNow has a ready connector for every legacy system. A read-only lookup may be the first release. Write transactions need contract validation, scoped permissions, idempotency and reconciliation with the policy-system owner.</a:t>
            </a:r>
          </a:p>
          <a:p xmlns:a="http://schemas.openxmlformats.org/drawingml/2006/main">
            <a:r>
              <a:t/>
            </a:r>
          </a:p>
          <a:p xmlns:a="http://schemas.openxmlformats.org/drawingml/2006/main">
            <a:r>
              <a:t>Sources reviewed 27 September 2026:</a:t>
            </a:r>
          </a:p>
          <a:p xmlns:a="http://schemas.openxmlformats.org/drawingml/2006/main">
            <a:r>
              <a:t>https://genellipse.com/workflows/legacy-insurance-api</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AI can prepare the request, but the integration service controls the write and checks the response. A timeout does not prove failure because the legacy system may already have committed the change. Reconciliation prevents blind retries from creating duplicate work.</a:t>
            </a:r>
          </a:p>
          <a:p xmlns:a="http://schemas.openxmlformats.org/drawingml/2006/main">
            <a:r>
              <a:t/>
            </a:r>
          </a:p>
          <a:p xmlns:a="http://schemas.openxmlformats.org/drawingml/2006/main">
            <a:r>
              <a:t>Sources reviewed 27 September 2026:</a:t>
            </a:r>
          </a:p>
          <a:p xmlns:a="http://schemas.openxmlformats.org/drawingml/2006/main">
            <a:r>
              <a:t>https://genellipse.com/workflows/legacy-insurance-api</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phased migration needs explicit boundaries and a tested return path. Partition the scope. Choose a transaction, portfolio or product. Reconcile in parallel. Compare data and business results before cutover. Retain recovery options. Agree rollback and support ownership.</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NAIC guidance describes governance and risk mitigation for insurer AI. Applicable expectations vary by jurisdiction. Genellipse helps document the intended use, approved data, escalation rules and evaluation evidence. Neither AI adoption nor use of a platform automatically establishes compliance.</a:t>
            </a:r>
          </a:p>
          <a:p xmlns:a="http://schemas.openxmlformats.org/drawingml/2006/main">
            <a:r>
              <a:t/>
            </a:r>
          </a:p>
          <a:p xmlns:a="http://schemas.openxmlformats.org/drawingml/2006/main">
            <a:r>
              <a:t>Sources reviewed 27 September 2026:</a:t>
            </a:r>
          </a:p>
          <a:p xmlns:a="http://schemas.openxmlformats.org/drawingml/2006/main">
            <a:r>
              <a:t>https://content.naic.org/insurance-topics/artificial-intelligence</a:t>
            </a:r>
          </a:p>
          <a:p xmlns:a="http://schemas.openxmlformats.org/drawingml/2006/main">
            <a:r>
              <a:t>https://aegisnow.ai/platform/aegisnow-cortex</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and GeneAnalytics can connect operational measures with their source records. Work queues. Age, volume and reasons for delay. Quality. Rework, exceptions and repeated customer contacts. Portfolio insight. Trends reviewed in the right product and period context.</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calculation, not a measured insurer result. The six minutes must include all retained review and exception effort. Measure comparable case types and the actual adoption rate. Released hours represent capacity unless the organization demonstrates a reduction in cash costs.</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 the problem with your operations and technology owners. Life starting point. Application evidence or policy-service preparation. P&amp;C starting point. Commercial submission intake or claim-file preparation. Legacy starting point. A supported policy lookup with reconciliation.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six-week commitment is for a bounded minimum viable product with agreed data, access, integration readiness and named reviewers. It is not a commitment to replace an enterprise core or complete a regulatory program in six weeks. Deliver a working workflow, test evidence, measured results and a prioritized rollout plan.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includes process ownership and adoption in the delivery discussion. Train. Use representative cases and exception exercises. Operate. Name support, incident and business owners. Improve. Review outcomes and prioritize the next release.</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Let’s choose the Life or P&amp;C workflow where your teams and customers will feel the improvement first. Genellipse + your team. A shared roadmap, named owners and accountable delivery.</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2a41a26d79429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0ed5d14eb34e8d" /><Relationship Type="http://schemas.openxmlformats.org/officeDocument/2006/relationships/slideLayout" Target="/ppt/slideLayouts/slideLayout1.xml" Id="R28a9b1e238f249a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8a9b1e238f249a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15603519f6f54136"/><Relationship Type="http://schemas.openxmlformats.org/officeDocument/2006/relationships/image" Target="/ppt/media/image.jpeg" Id="R143d102742794c1b"/><Relationship Type="http://schemas.openxmlformats.org/officeDocument/2006/relationships/image" Target="/ppt/media/image.png" Id="R81a840ea80444215"/><Relationship Type="http://schemas.openxmlformats.org/officeDocument/2006/relationships/image" Target="/ppt/media/image2.png" Id="R2c6f188ae0d24a4e"/><Relationship Type="http://schemas.openxmlformats.org/officeDocument/2006/relationships/hyperlink" Target="https://genellipse.com" TargetMode="External" Id="R245cabd57a6d4f75"/><Relationship Type="http://schemas.openxmlformats.org/officeDocument/2006/relationships/hyperlink" Target="mailto:info@genellipse.com" TargetMode="External" Id="R87cf5a61d300441b"/><Relationship Type="http://schemas.openxmlformats.org/officeDocument/2006/relationships/notesSlide" Target="/ppt/notesSlides/notesSlide1.xml" Id="Rc558bd2cbe414b14"/><Relationship Id="rIdGenellipseSlide3" Type="http://schemas.openxmlformats.org/officeDocument/2006/relationships/slide" Target="slide3.xml"/><Relationship Id="rIdGenellipseSlide16" Type="http://schemas.openxmlformats.org/officeDocument/2006/relationships/slide" Target="slide16.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346d7af227e44e3" /><Relationship Type="http://schemas.openxmlformats.org/officeDocument/2006/relationships/image" Target="/ppt/media/image2.jpeg" Id="Rf51c07759b984a39" /><Relationship Type="http://schemas.openxmlformats.org/officeDocument/2006/relationships/image" Target="/ppt/media/image3.png" Id="R05bea297a6fa4d76" /><Relationship Type="http://schemas.openxmlformats.org/officeDocument/2006/relationships/notesSlide" Target="/ppt/notesSlides/notesSlide2.xml" Id="R8cce7affe23945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84256a8b7244495" /><Relationship Type="http://schemas.openxmlformats.org/officeDocument/2006/relationships/image" Target="/ppt/media/image4.png" Id="R140d53495ef84162" /><Relationship Type="http://schemas.openxmlformats.org/officeDocument/2006/relationships/notesSlide" Target="/ppt/notesSlides/notesSlide3.xml" Id="Rafdfd711ee4043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b3038fc00b2476d" /><Relationship Type="http://schemas.openxmlformats.org/officeDocument/2006/relationships/image" Target="/ppt/media/image5.png" Id="R11aa061475644b45" /><Relationship Type="http://schemas.openxmlformats.org/officeDocument/2006/relationships/notesSlide" Target="/ppt/notesSlides/notesSlide4.xml" Id="Ra162ecdbdf4848e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83e125b0def4bf7" /><Relationship Type="http://schemas.openxmlformats.org/officeDocument/2006/relationships/image" Target="/ppt/media/image6.png" Id="R3380e5a25eb74c32" /><Relationship Type="http://schemas.openxmlformats.org/officeDocument/2006/relationships/notesSlide" Target="/ppt/notesSlides/notesSlide5.xml" Id="R8611c190e98a4c3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88b5ef8f4ff43c2" /><Relationship Type="http://schemas.openxmlformats.org/officeDocument/2006/relationships/image" Target="/ppt/media/image7.png" Id="R0143e1c63dd64a9d" /><Relationship Type="http://schemas.openxmlformats.org/officeDocument/2006/relationships/notesSlide" Target="/ppt/notesSlides/notesSlide6.xml" Id="R1250e564c23d4a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5922f75d1594ca1" /><Relationship Type="http://schemas.openxmlformats.org/officeDocument/2006/relationships/image" Target="/ppt/media/image8.png" Id="R407b28801a634d11" /><Relationship Type="http://schemas.openxmlformats.org/officeDocument/2006/relationships/notesSlide" Target="/ppt/notesSlides/notesSlide7.xml" Id="R7f3a3effa8ba4a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a826dc87dc14e26" /><Relationship Type="http://schemas.openxmlformats.org/officeDocument/2006/relationships/image" Target="/ppt/media/image3.jpeg" Id="Rdcec537990604804" /><Relationship Type="http://schemas.openxmlformats.org/officeDocument/2006/relationships/image" Target="/ppt/media/image9.png" Id="R5653dff34806483f" /><Relationship Type="http://schemas.openxmlformats.org/officeDocument/2006/relationships/notesSlide" Target="/ppt/notesSlides/notesSlide8.xml" Id="R3d293c6e955f426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5d9c49380bb484a" /><Relationship Type="http://schemas.openxmlformats.org/officeDocument/2006/relationships/image" Target="/ppt/media/image4.jpeg" Id="R7c89e6fda5054305" /><Relationship Type="http://schemas.openxmlformats.org/officeDocument/2006/relationships/image" Target="/ppt/media/image10.png" Id="Rbbda1f61582a4e0f" /><Relationship Type="http://schemas.openxmlformats.org/officeDocument/2006/relationships/notesSlide" Target="/ppt/notesSlides/notesSlide9.xml" Id="R5c44fe5d479445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007abb14d0446f9" /><Relationship Type="http://schemas.openxmlformats.org/officeDocument/2006/relationships/image" Target="/ppt/media/image11.png" Id="R02eeda427b314ee5" /><Relationship Type="http://schemas.openxmlformats.org/officeDocument/2006/relationships/notesSlide" Target="/ppt/notesSlides/notesSlide10.xml" Id="R8a084498e6cc453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11b62b2dfc5440a" /><Relationship Type="http://schemas.openxmlformats.org/officeDocument/2006/relationships/image" Target="/ppt/media/image5.jpeg" Id="R746fe6e8e75c4dd5" /><Relationship Type="http://schemas.openxmlformats.org/officeDocument/2006/relationships/image" Target="/ppt/media/image12.png" Id="R4a260370a1594dd3" /><Relationship Type="http://schemas.openxmlformats.org/officeDocument/2006/relationships/notesSlide" Target="/ppt/notesSlides/notesSlide11.xml" Id="R1f14d910310f46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23db9629bf642c5" /><Relationship Type="http://schemas.openxmlformats.org/officeDocument/2006/relationships/image" Target="/ppt/media/image13.png" Id="Rf4b1f70270fe49f4" /><Relationship Type="http://schemas.openxmlformats.org/officeDocument/2006/relationships/notesSlide" Target="/ppt/notesSlides/notesSlide12.xml" Id="R594e3489745a487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b44c47262b24979" /><Relationship Type="http://schemas.openxmlformats.org/officeDocument/2006/relationships/image" Target="/ppt/media/image14.png" Id="R515f7cd0f37b4181" /><Relationship Type="http://schemas.openxmlformats.org/officeDocument/2006/relationships/notesSlide" Target="/ppt/notesSlides/notesSlide13.xml" Id="R662fad2fba1d4c5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6bce95d38ad4671" /><Relationship Type="http://schemas.openxmlformats.org/officeDocument/2006/relationships/image" Target="/ppt/media/image15.png" Id="Rc56fb4bbad42455f" /><Relationship Type="http://schemas.openxmlformats.org/officeDocument/2006/relationships/notesSlide" Target="/ppt/notesSlides/notesSlide14.xml" Id="R9c4da44604e9498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264781550654646" /><Relationship Type="http://schemas.openxmlformats.org/officeDocument/2006/relationships/image" Target="/ppt/media/image16.png" Id="R0f808025f70a4f13" /><Relationship Type="http://schemas.openxmlformats.org/officeDocument/2006/relationships/notesSlide" Target="/ppt/notesSlides/notesSlide15.xml" Id="R041e838bd5984b3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df555c19fa14c14" /><Relationship Type="http://schemas.openxmlformats.org/officeDocument/2006/relationships/image" Target="/ppt/media/image17.png" Id="Re97a0c8b616145e2" /><Relationship Type="http://schemas.openxmlformats.org/officeDocument/2006/relationships/notesSlide" Target="/ppt/notesSlides/notesSlide16.xml" Id="R6aedad1145154cf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7830aed484d4acf" /><Relationship Type="http://schemas.openxmlformats.org/officeDocument/2006/relationships/image" Target="/ppt/media/image18.png" Id="Racae82d19cbd469c" /><Relationship Type="http://schemas.openxmlformats.org/officeDocument/2006/relationships/notesSlide" Target="/ppt/notesSlides/notesSlide17.xml" Id="R9bc15ab0a54544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80ac20a6ad24497" /><Relationship Type="http://schemas.openxmlformats.org/officeDocument/2006/relationships/image" Target="/ppt/media/image19.png" Id="R63f37cb052e64eb0" /><Relationship Type="http://schemas.openxmlformats.org/officeDocument/2006/relationships/notesSlide" Target="/ppt/notesSlides/notesSlide18.xml" Id="Rf3e6df3da25945a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60088e571e34045" /><Relationship Type="http://schemas.openxmlformats.org/officeDocument/2006/relationships/image" Target="/ppt/media/image20.png" Id="R3074f6283922481f" /><Relationship Type="http://schemas.openxmlformats.org/officeDocument/2006/relationships/notesSlide" Target="/ppt/notesSlides/notesSlide19.xml" Id="Rfd440871e943442e"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bcb7917ca9a44d5a"/><Relationship Type="http://schemas.openxmlformats.org/officeDocument/2006/relationships/image" Target="/ppt/media/image6.jpeg" Id="Rb85b6f72dff14bca"/><Relationship Type="http://schemas.openxmlformats.org/officeDocument/2006/relationships/image" Target="/ppt/media/image21.png" Id="Raaa987cc53a44189"/><Relationship Type="http://schemas.openxmlformats.org/officeDocument/2006/relationships/image" Target="/ppt/media/image22.png" Id="R9005a98d389b49a2"/><Relationship Type="http://schemas.openxmlformats.org/officeDocument/2006/relationships/hyperlink" Target="https://genellipse.com" TargetMode="External" Id="R7df6137e0c6b4f91"/><Relationship Type="http://schemas.openxmlformats.org/officeDocument/2006/relationships/hyperlink" Target="mailto:info@genellipse.com" TargetMode="External" Id="R3ee002846b0b4558"/><Relationship Type="http://schemas.openxmlformats.org/officeDocument/2006/relationships/notesSlide" Target="/ppt/notesSlides/notesSlide20.xml" Id="Rfce91c7933a141b7"/><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43d102742794c1b"/>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1a840ea8044421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c6f188ae0d24a4e"/>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B2BC65-7242-4B99-B9D2-C8446B2091AB}"/>
              </a:ext>
            </a:extLst>
          </p:cNvPr>
          <p:cNvSpPr>
            <a:spLocks xmlns:a="http://schemas.openxmlformats.org/drawingml/2006/main" noGrp="1"/>
          </p:cNvSpPr>
          <p:nvPr/>
        </p:nvSpPr>
        <p:spPr>
          <a:xfrm xmlns:a="http://schemas.openxmlformats.org/drawingml/2006/main">
            <a:off x="685800" y="1657350"/>
            <a:ext cx="61436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Insurance</a:t>
            </a:r>
          </a:p>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that works for people</a:t>
            </a:r>
          </a:p>
        </p:txBody>
      </p:sp>
      <p:sp>
        <p:nvSpPr>
          <p:cNvPr id="5" name="">
            <a:extLst xmlns:a="http://schemas.openxmlformats.org/drawingml/2006/main">
              <a:ext uri="{FF2B5EF4-FFF2-40B4-BE49-F238E27FC236}">
                <a16:creationId xmlns:a16="http://schemas.microsoft.com/office/drawing/2014/main" id="{78937EC9-E120-48D4-A5F8-7FD0A66F52EC}"/>
              </a:ext>
            </a:extLst>
          </p:cNvPr>
          <p:cNvSpPr>
            <a:spLocks xmlns:a="http://schemas.openxmlformats.org/drawingml/2006/main" noGrp="1"/>
          </p:cNvSpPr>
          <p:nvPr/>
        </p:nvSpPr>
        <p:spPr>
          <a:xfrm xmlns:a="http://schemas.openxmlformats.org/drawingml/2006/main">
            <a:off x="685800" y="3952875"/>
            <a:ext cx="5810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AegisNow for Life and P&amp;C operations, supported by Genellipse’s data, AI and modernization expertise.</a:t>
            </a:r>
          </a:p>
        </p:txBody>
      </p:sp>
      <p:sp>
        <p:nvSpPr>
          <p:cNvPr id="6" name="">
            <a:extLst xmlns:a="http://schemas.openxmlformats.org/drawingml/2006/main">
              <a:ext uri="{FF2B5EF4-FFF2-40B4-BE49-F238E27FC236}">
                <a16:creationId xmlns:a16="http://schemas.microsoft.com/office/drawing/2014/main" id="{FB1D8540-8BE1-4D24-A578-AC14AFB2496B}"/>
              </a:ext>
            </a:extLst>
          </p:cNvPr>
          <p:cNvSpPr>
            <a:spLocks xmlns:a="http://schemas.openxmlformats.org/drawingml/2006/main" noGrp="1"/>
          </p:cNvSpPr>
          <p:nvPr/>
        </p:nvSpPr>
        <p:spPr>
          <a:xfrm xmlns:a="http://schemas.openxmlformats.org/drawingml/2006/main">
            <a:off x="685800" y="52197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59E81EB4-BD9F-4C4D-A81E-3D0B107B86AB}"/>
              </a:ext>
            </a:extLst>
          </p:cNvPr>
          <p:cNvSpPr>
            <a:spLocks xmlns:a="http://schemas.openxmlformats.org/drawingml/2006/main" noGrp="1"/>
          </p:cNvSpPr>
          <p:nvPr/>
        </p:nvSpPr>
        <p:spPr>
          <a:xfrm xmlns:a="http://schemas.openxmlformats.org/drawingml/2006/main">
            <a:off x="3286125" y="5219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1="http://schemas.openxmlformats.org/officeDocument/2006/relationships" action="ppaction://hlinksldjump" ns1:id="rIdGenellipseSlide16"/>
              </a:rPr>
              <a:t>Business value →</a:t>
            </a:r>
          </a:p>
        </p:txBody>
      </p:sp>
      <p:sp>
        <p:nvSpPr>
          <p:cNvPr id="8" name="">
            <a:extLst xmlns:a="http://schemas.openxmlformats.org/drawingml/2006/main">
              <a:ext uri="{FF2B5EF4-FFF2-40B4-BE49-F238E27FC236}">
                <a16:creationId xmlns:a16="http://schemas.microsoft.com/office/drawing/2014/main" id="{020C114F-F15A-4B30-A324-A2E38F32CFF6}"/>
              </a:ext>
            </a:extLst>
          </p:cNvPr>
          <p:cNvSpPr>
            <a:spLocks xmlns:a="http://schemas.openxmlformats.org/drawingml/2006/main" noGrp="1"/>
          </p:cNvSpPr>
          <p:nvPr/>
        </p:nvSpPr>
        <p:spPr>
          <a:xfrm xmlns:a="http://schemas.openxmlformats.org/drawingml/2006/main">
            <a:off x="685800" y="5610225"/>
            <a:ext cx="2428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245cabd57a6d4f75"/>
              </a:rPr>
              <a:t>Genellipse.com</a:t>
            </a:r>
          </a:p>
        </p:txBody>
      </p:sp>
      <p:sp>
        <p:nvSpPr>
          <p:cNvPr id="9" name="">
            <a:extLst xmlns:a="http://schemas.openxmlformats.org/drawingml/2006/main">
              <a:ext uri="{FF2B5EF4-FFF2-40B4-BE49-F238E27FC236}">
                <a16:creationId xmlns:a16="http://schemas.microsoft.com/office/drawing/2014/main" id="{CAA270E5-F5C6-4B1C-BA20-B85FD7608DED}"/>
              </a:ext>
            </a:extLst>
          </p:cNvPr>
          <p:cNvSpPr>
            <a:spLocks xmlns:a="http://schemas.openxmlformats.org/drawingml/2006/main" noGrp="1"/>
          </p:cNvSpPr>
          <p:nvPr/>
        </p:nvSpPr>
        <p:spPr>
          <a:xfrm xmlns:a="http://schemas.openxmlformats.org/drawingml/2006/main">
            <a:off x="3286125" y="5610225"/>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87cf5a61d300441b"/>
              </a:rPr>
              <a:t>info@genellipse.com</a:t>
            </a:r>
          </a:p>
        </p:txBody>
      </p:sp>
      <p:sp>
        <p:nvSpPr>
          <p:cNvPr id="10" name="">
            <a:extLst xmlns:a="http://schemas.openxmlformats.org/drawingml/2006/main">
              <a:ext uri="{FF2B5EF4-FFF2-40B4-BE49-F238E27FC236}">
                <a16:creationId xmlns:a16="http://schemas.microsoft.com/office/drawing/2014/main" id="{7F3B4D13-0121-4BA3-A3B0-18136971DB48}"/>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AegisNow and the Genellipse insurance solutions portfolio</a:t>
            </a:r>
          </a:p>
        </p:txBody>
      </p:sp>
      <p:sp>
        <p:nvSpPr>
          <p:cNvPr id="11" name="">
            <a:extLst xmlns:a="http://schemas.openxmlformats.org/drawingml/2006/main">
              <a:ext uri="{FF2B5EF4-FFF2-40B4-BE49-F238E27FC236}">
                <a16:creationId xmlns:a16="http://schemas.microsoft.com/office/drawing/2014/main" id="{F3019001-0096-4F0F-8870-4890489DAA4B}"/>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D1EF3618-011D-4531-81C9-F8A64730C7D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01 / 20</a:t>
            </a:r>
          </a:p>
        </p:txBody>
      </p:sp>
    </p:spTree>
    <p:extLst>
      <p:ext uri="{BB962C8B-B14F-4D97-AF65-F5344CB8AC3E}">
        <p14:creationId xmlns:p14="http://schemas.microsoft.com/office/powerpoint/2010/main" val="1523536364"/>
      </p:ext>
    </p:extLst>
  </p:cSld>
</p:sld>
</file>

<file path=ppt/slides/slide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51c07759b984a3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5bea297a6fa4d76"/>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458228C-4093-48C1-85A8-5953CD6B19B9}"/>
              </a:ext>
            </a:extLst>
          </p:cNvPr>
          <p:cNvSpPr>
            <a:spLocks xmlns:a="http://schemas.openxmlformats.org/drawingml/2006/main" noGrp="1"/>
          </p:cNvSpPr>
          <p:nvPr/>
        </p:nvSpPr>
        <p:spPr>
          <a:xfrm xmlns:a="http://schemas.openxmlformats.org/drawingml/2006/main">
            <a:off x="685800" y="1343025"/>
            <a:ext cx="600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The service and</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claims specialist</a:t>
            </a:r>
          </a:p>
        </p:txBody>
      </p:sp>
      <p:sp>
        <p:nvSpPr>
          <p:cNvPr id="4" name="">
            <a:extLst xmlns:a="http://schemas.openxmlformats.org/drawingml/2006/main">
              <a:ext uri="{FF2B5EF4-FFF2-40B4-BE49-F238E27FC236}">
                <a16:creationId xmlns:a16="http://schemas.microsoft.com/office/drawing/2014/main" id="{E02E66A5-6A00-4044-9D85-EEF5406DF810}"/>
              </a:ext>
            </a:extLst>
          </p:cNvPr>
          <p:cNvSpPr>
            <a:spLocks xmlns:a="http://schemas.openxmlformats.org/drawingml/2006/main" noGrp="1"/>
          </p:cNvSpPr>
          <p:nvPr/>
        </p:nvSpPr>
        <p:spPr>
          <a:xfrm xmlns:a="http://schemas.openxmlformats.org/drawingml/2006/main">
            <a:off x="685800" y="2905125"/>
            <a:ext cx="57340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A customer needs an answer. The specialist needs a reliable record and the authority to act.</a:t>
            </a:r>
          </a:p>
        </p:txBody>
      </p:sp>
      <p:sp>
        <p:nvSpPr>
          <p:cNvPr id="5" name="">
            <a:extLst xmlns:a="http://schemas.openxmlformats.org/drawingml/2006/main">
              <a:ext uri="{FF2B5EF4-FFF2-40B4-BE49-F238E27FC236}">
                <a16:creationId xmlns:a16="http://schemas.microsoft.com/office/drawing/2014/main" id="{B3764D0E-C1A3-4AED-AC09-20F1A9A0545A}"/>
              </a:ext>
            </a:extLst>
          </p:cNvPr>
          <p:cNvSpPr>
            <a:spLocks xmlns:a="http://schemas.openxmlformats.org/drawingml/2006/main" noGrp="1"/>
          </p:cNvSpPr>
          <p:nvPr/>
        </p:nvSpPr>
        <p:spPr>
          <a:xfrm xmlns:a="http://schemas.openxmlformats.org/drawingml/2006/main">
            <a:off x="685800" y="4181475"/>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Today’s friction</a:t>
            </a:r>
          </a:p>
        </p:txBody>
      </p:sp>
      <p:sp>
        <p:nvSpPr>
          <p:cNvPr id="6" name="">
            <a:extLst xmlns:a="http://schemas.openxmlformats.org/drawingml/2006/main">
              <a:ext uri="{FF2B5EF4-FFF2-40B4-BE49-F238E27FC236}">
                <a16:creationId xmlns:a16="http://schemas.microsoft.com/office/drawing/2014/main" id="{17220E1B-6CEF-4AA9-ABBD-3FF7F924C9FF}"/>
              </a:ext>
            </a:extLst>
          </p:cNvPr>
          <p:cNvSpPr>
            <a:spLocks xmlns:a="http://schemas.openxmlformats.org/drawingml/2006/main" noGrp="1"/>
          </p:cNvSpPr>
          <p:nvPr/>
        </p:nvSpPr>
        <p:spPr>
          <a:xfrm xmlns:a="http://schemas.openxmlformats.org/drawingml/2006/main">
            <a:off x="685800" y="4533900"/>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Switching systems, chasing documents and repeating checks.</a:t>
            </a:r>
          </a:p>
        </p:txBody>
      </p:sp>
      <p:sp>
        <p:nvSpPr>
          <p:cNvPr id="7" name="">
            <a:extLst xmlns:a="http://schemas.openxmlformats.org/drawingml/2006/main">
              <a:ext uri="{FF2B5EF4-FFF2-40B4-BE49-F238E27FC236}">
                <a16:creationId xmlns:a16="http://schemas.microsoft.com/office/drawing/2014/main" id="{25A823B5-F808-4407-B8EA-25F3B4291F4B}"/>
              </a:ext>
            </a:extLst>
          </p:cNvPr>
          <p:cNvSpPr>
            <a:spLocks xmlns:a="http://schemas.openxmlformats.org/drawingml/2006/main" noGrp="1"/>
          </p:cNvSpPr>
          <p:nvPr/>
        </p:nvSpPr>
        <p:spPr>
          <a:xfrm xmlns:a="http://schemas.openxmlformats.org/drawingml/2006/main">
            <a:off x="685800" y="50863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The better workflow</a:t>
            </a:r>
          </a:p>
        </p:txBody>
      </p:sp>
      <p:sp>
        <p:nvSpPr>
          <p:cNvPr id="8" name="">
            <a:extLst xmlns:a="http://schemas.openxmlformats.org/drawingml/2006/main">
              <a:ext uri="{FF2B5EF4-FFF2-40B4-BE49-F238E27FC236}">
                <a16:creationId xmlns:a16="http://schemas.microsoft.com/office/drawing/2014/main" id="{DCF2D9CA-D2A5-4DD7-81F9-D272AD976A7C}"/>
              </a:ext>
            </a:extLst>
          </p:cNvPr>
          <p:cNvSpPr>
            <a:spLocks xmlns:a="http://schemas.openxmlformats.org/drawingml/2006/main" noGrp="1"/>
          </p:cNvSpPr>
          <p:nvPr/>
        </p:nvSpPr>
        <p:spPr>
          <a:xfrm xmlns:a="http://schemas.openxmlformats.org/drawingml/2006/main">
            <a:off x="685800" y="5438775"/>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One case context, visible exceptions and a clear next step.</a:t>
            </a:r>
          </a:p>
        </p:txBody>
      </p:sp>
      <p:sp>
        <p:nvSpPr>
          <p:cNvPr id="9" name="">
            <a:extLst xmlns:a="http://schemas.openxmlformats.org/drawingml/2006/main">
              <a:ext uri="{FF2B5EF4-FFF2-40B4-BE49-F238E27FC236}">
                <a16:creationId xmlns:a16="http://schemas.microsoft.com/office/drawing/2014/main" id="{D8FF43C8-7DA9-4DD6-A8E2-CD9A822F0649}"/>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Illustrative role and AI-generated persona. Not a customer or testimonial.</a:t>
            </a:r>
          </a:p>
        </p:txBody>
      </p:sp>
      <p:sp>
        <p:nvSpPr>
          <p:cNvPr id="10" name="">
            <a:extLst xmlns:a="http://schemas.openxmlformats.org/drawingml/2006/main">
              <a:ext uri="{FF2B5EF4-FFF2-40B4-BE49-F238E27FC236}">
                <a16:creationId xmlns:a16="http://schemas.microsoft.com/office/drawing/2014/main" id="{719B63BE-C05D-4A47-B1A8-7A8B07D60A0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7DEC1970-D6AB-41ED-AB46-FA9FC485B4A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02 / 20</a:t>
            </a:r>
          </a:p>
        </p:txBody>
      </p:sp>
    </p:spTree>
    <p:extLst>
      <p:ext uri="{BB962C8B-B14F-4D97-AF65-F5344CB8AC3E}">
        <p14:creationId xmlns:p14="http://schemas.microsoft.com/office/powerpoint/2010/main" val="719240205"/>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40d53495ef8416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9BC25AE-F7CF-42BF-9655-E822B0A2F456}"/>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Life and P&amp;C</a:t>
            </a:r>
          </a:p>
        </p:txBody>
      </p:sp>
      <p:sp>
        <p:nvSpPr>
          <p:cNvPr id="3" name="">
            <a:extLst xmlns:a="http://schemas.openxmlformats.org/drawingml/2006/main">
              <a:ext uri="{FF2B5EF4-FFF2-40B4-BE49-F238E27FC236}">
                <a16:creationId xmlns:a16="http://schemas.microsoft.com/office/drawing/2014/main" id="{938F327A-28CC-477F-A600-36103A6D236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Two business models,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one transformation discipline</a:t>
            </a:r>
          </a:p>
        </p:txBody>
      </p:sp>
      <p:sp>
        <p:nvSpPr>
          <p:cNvPr id="4" name="">
            <a:extLst xmlns:a="http://schemas.openxmlformats.org/drawingml/2006/main">
              <a:ext uri="{FF2B5EF4-FFF2-40B4-BE49-F238E27FC236}">
                <a16:creationId xmlns:a16="http://schemas.microsoft.com/office/drawing/2014/main" id="{8AF60D57-8FF7-41C1-8E2F-E4A3A9253F1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workflow must reflect the risk, contract and customer need.</a:t>
            </a:r>
          </a:p>
        </p:txBody>
      </p:sp>
      <p:sp>
        <p:nvSpPr>
          <p:cNvPr id="5" name="">
            <a:extLst xmlns:a="http://schemas.openxmlformats.org/drawingml/2006/main">
              <a:ext uri="{FF2B5EF4-FFF2-40B4-BE49-F238E27FC236}">
                <a16:creationId xmlns:a16="http://schemas.microsoft.com/office/drawing/2014/main" id="{13EA5DC9-EB72-4882-8BE5-758B3025495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F7A1AF1-4BE4-4F4C-BB89-5BEF9B5DFEC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Life insurance</a:t>
            </a:r>
          </a:p>
        </p:txBody>
      </p:sp>
      <p:sp>
        <p:nvSpPr>
          <p:cNvPr id="7" name="">
            <a:extLst xmlns:a="http://schemas.openxmlformats.org/drawingml/2006/main">
              <a:ext uri="{FF2B5EF4-FFF2-40B4-BE49-F238E27FC236}">
                <a16:creationId xmlns:a16="http://schemas.microsoft.com/office/drawing/2014/main" id="{6F93CDD1-CAC1-443F-BEF4-EBFDE6B8BC7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Evidence-heavy underwriting and long-lived policy servicing.</a:t>
            </a:r>
          </a:p>
        </p:txBody>
      </p:sp>
      <p:sp>
        <p:nvSpPr>
          <p:cNvPr id="8" name="">
            <a:extLst xmlns:a="http://schemas.openxmlformats.org/drawingml/2006/main">
              <a:ext uri="{FF2B5EF4-FFF2-40B4-BE49-F238E27FC236}">
                <a16:creationId xmlns:a16="http://schemas.microsoft.com/office/drawing/2014/main" id="{7D2705B1-AAD0-40DD-8456-11627F5FBC7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A6055C6-7158-4E23-B2D1-E33BD24CB6E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P&amp;C insurance</a:t>
            </a:r>
          </a:p>
        </p:txBody>
      </p:sp>
      <p:sp>
        <p:nvSpPr>
          <p:cNvPr id="10" name="">
            <a:extLst xmlns:a="http://schemas.openxmlformats.org/drawingml/2006/main">
              <a:ext uri="{FF2B5EF4-FFF2-40B4-BE49-F238E27FC236}">
                <a16:creationId xmlns:a16="http://schemas.microsoft.com/office/drawing/2014/main" id="{F4E2891E-B4D0-4141-9B77-A8D16848CCF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Submission triage, changing exposures and loss response.</a:t>
            </a:r>
          </a:p>
        </p:txBody>
      </p:sp>
      <p:sp>
        <p:nvSpPr>
          <p:cNvPr id="11" name="">
            <a:extLst xmlns:a="http://schemas.openxmlformats.org/drawingml/2006/main">
              <a:ext uri="{FF2B5EF4-FFF2-40B4-BE49-F238E27FC236}">
                <a16:creationId xmlns:a16="http://schemas.microsoft.com/office/drawing/2014/main" id="{CE50AF6C-561E-4D29-9D7F-A5348671C69B}"/>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4A04A8C-BFFE-4240-8230-CDD13F707AE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Shared foundation</a:t>
            </a:r>
          </a:p>
        </p:txBody>
      </p:sp>
      <p:sp>
        <p:nvSpPr>
          <p:cNvPr id="13" name="">
            <a:extLst xmlns:a="http://schemas.openxmlformats.org/drawingml/2006/main">
              <a:ext uri="{FF2B5EF4-FFF2-40B4-BE49-F238E27FC236}">
                <a16:creationId xmlns:a16="http://schemas.microsoft.com/office/drawing/2014/main" id="{78C1593C-CDAD-4275-99E7-7F90F8B4F8A8}"/>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Reliable data, controlled decisions and measurable service.</a:t>
            </a:r>
          </a:p>
        </p:txBody>
      </p:sp>
      <p:sp>
        <p:nvSpPr>
          <p:cNvPr id="14" name="">
            <a:extLst xmlns:a="http://schemas.openxmlformats.org/drawingml/2006/main">
              <a:ext uri="{FF2B5EF4-FFF2-40B4-BE49-F238E27FC236}">
                <a16:creationId xmlns:a16="http://schemas.microsoft.com/office/drawing/2014/main" id="{E22F39AC-6D3B-41D3-AE27-78488D7A5C68}"/>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94D225AB-4172-4C35-B4E6-C9283CFAD379}"/>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EE25094-BD6A-4389-8267-84D7E2FE38B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20</a:t>
            </a:r>
          </a:p>
        </p:txBody>
      </p:sp>
    </p:spTree>
    <p:extLst>
      <p:ext uri="{BB962C8B-B14F-4D97-AF65-F5344CB8AC3E}">
        <p14:creationId xmlns:p14="http://schemas.microsoft.com/office/powerpoint/2010/main" val="943044495"/>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1aa061475644b4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8D6DF6C-EDF3-48D7-BE1D-703917DBFAF0}"/>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Life underwriting</a:t>
            </a:r>
          </a:p>
        </p:txBody>
      </p:sp>
      <p:sp>
        <p:nvSpPr>
          <p:cNvPr id="3" name="">
            <a:extLst xmlns:a="http://schemas.openxmlformats.org/drawingml/2006/main">
              <a:ext uri="{FF2B5EF4-FFF2-40B4-BE49-F238E27FC236}">
                <a16:creationId xmlns:a16="http://schemas.microsoft.com/office/drawing/2014/main" id="{72036059-A718-4384-AB43-1DB2E150139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complete file for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underwriter</a:t>
            </a:r>
          </a:p>
        </p:txBody>
      </p:sp>
      <p:sp>
        <p:nvSpPr>
          <p:cNvPr id="4" name="">
            <a:extLst xmlns:a="http://schemas.openxmlformats.org/drawingml/2006/main">
              <a:ext uri="{FF2B5EF4-FFF2-40B4-BE49-F238E27FC236}">
                <a16:creationId xmlns:a16="http://schemas.microsoft.com/office/drawing/2014/main" id="{333AEFF0-ADCF-4CF8-B8B6-8BB76DCA863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Organize application evidence before a person makes the underwriting decision.</a:t>
            </a:r>
          </a:p>
        </p:txBody>
      </p:sp>
      <p:sp>
        <p:nvSpPr>
          <p:cNvPr id="5" name="">
            <a:extLst xmlns:a="http://schemas.openxmlformats.org/drawingml/2006/main">
              <a:ext uri="{FF2B5EF4-FFF2-40B4-BE49-F238E27FC236}">
                <a16:creationId xmlns:a16="http://schemas.microsoft.com/office/drawing/2014/main" id="{83D36896-496B-489C-9E47-9DCC17EF373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1F02CAD-D118-4C71-917A-505AE3C81D86}"/>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Intake</a:t>
            </a:r>
          </a:p>
        </p:txBody>
      </p:sp>
      <p:sp>
        <p:nvSpPr>
          <p:cNvPr id="7" name="">
            <a:extLst xmlns:a="http://schemas.openxmlformats.org/drawingml/2006/main">
              <a:ext uri="{FF2B5EF4-FFF2-40B4-BE49-F238E27FC236}">
                <a16:creationId xmlns:a16="http://schemas.microsoft.com/office/drawing/2014/main" id="{DA85DD5E-BF04-40EE-AAA7-C5B7D85294F3}"/>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Check application completeness and consent requirements.</a:t>
            </a:r>
          </a:p>
        </p:txBody>
      </p:sp>
      <p:sp>
        <p:nvSpPr>
          <p:cNvPr id="8" name="">
            <a:extLst xmlns:a="http://schemas.openxmlformats.org/drawingml/2006/main">
              <a:ext uri="{FF2B5EF4-FFF2-40B4-BE49-F238E27FC236}">
                <a16:creationId xmlns:a16="http://schemas.microsoft.com/office/drawing/2014/main" id="{6A7B7370-7394-44BA-AE7C-E080A0494E6C}"/>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3DBDB74-7489-4615-8B55-5F9F2839FC8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Evidence</a:t>
            </a:r>
          </a:p>
        </p:txBody>
      </p:sp>
      <p:sp>
        <p:nvSpPr>
          <p:cNvPr id="10" name="">
            <a:extLst xmlns:a="http://schemas.openxmlformats.org/drawingml/2006/main">
              <a:ext uri="{FF2B5EF4-FFF2-40B4-BE49-F238E27FC236}">
                <a16:creationId xmlns:a16="http://schemas.microsoft.com/office/drawing/2014/main" id="{EA08F36F-523A-4B6D-96F0-FE1CDF1ACFB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Assemble permitted sources with provenance.</a:t>
            </a:r>
          </a:p>
        </p:txBody>
      </p:sp>
      <p:sp>
        <p:nvSpPr>
          <p:cNvPr id="11" name="">
            <a:extLst xmlns:a="http://schemas.openxmlformats.org/drawingml/2006/main">
              <a:ext uri="{FF2B5EF4-FFF2-40B4-BE49-F238E27FC236}">
                <a16:creationId xmlns:a16="http://schemas.microsoft.com/office/drawing/2014/main" id="{E022EB91-3E1A-437D-B3EB-AA412E072CBB}"/>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A8F3053-21E7-4B18-AFCC-C976BF334344}"/>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Referral</a:t>
            </a:r>
          </a:p>
        </p:txBody>
      </p:sp>
      <p:sp>
        <p:nvSpPr>
          <p:cNvPr id="13" name="">
            <a:extLst xmlns:a="http://schemas.openxmlformats.org/drawingml/2006/main">
              <a:ext uri="{FF2B5EF4-FFF2-40B4-BE49-F238E27FC236}">
                <a16:creationId xmlns:a16="http://schemas.microsoft.com/office/drawing/2014/main" id="{84BD63B8-9681-48D3-865D-97F36B5CE9AD}"/>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Route unusual cases to authorized underwriters.</a:t>
            </a:r>
          </a:p>
        </p:txBody>
      </p:sp>
      <p:sp>
        <p:nvSpPr>
          <p:cNvPr id="14" name="">
            <a:extLst xmlns:a="http://schemas.openxmlformats.org/drawingml/2006/main">
              <a:ext uri="{FF2B5EF4-FFF2-40B4-BE49-F238E27FC236}">
                <a16:creationId xmlns:a16="http://schemas.microsoft.com/office/drawing/2014/main" id="{351BCFBE-D436-4A24-8837-4A6B9FA556D9}"/>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B5384113-9D36-4003-97CE-74C7A7B12C42}"/>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761937E-FCB0-4CD4-A196-93815659B01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20</a:t>
            </a:r>
          </a:p>
        </p:txBody>
      </p:sp>
    </p:spTree>
    <p:extLst>
      <p:ext uri="{BB962C8B-B14F-4D97-AF65-F5344CB8AC3E}">
        <p14:creationId xmlns:p14="http://schemas.microsoft.com/office/powerpoint/2010/main" val="1232134582"/>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380e5a25eb74c3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413C50A-9BB7-4E5D-B84C-5BAEE589B74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P&amp;C submissions</a:t>
            </a:r>
          </a:p>
        </p:txBody>
      </p:sp>
      <p:sp>
        <p:nvSpPr>
          <p:cNvPr id="3" name="">
            <a:extLst xmlns:a="http://schemas.openxmlformats.org/drawingml/2006/main">
              <a:ext uri="{FF2B5EF4-FFF2-40B4-BE49-F238E27FC236}">
                <a16:creationId xmlns:a16="http://schemas.microsoft.com/office/drawing/2014/main" id="{C0950C52-3FAF-478F-97F9-7C5951865156}"/>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Less effort between</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submission and decision</a:t>
            </a:r>
          </a:p>
        </p:txBody>
      </p:sp>
      <p:sp>
        <p:nvSpPr>
          <p:cNvPr id="4" name="">
            <a:extLst xmlns:a="http://schemas.openxmlformats.org/drawingml/2006/main">
              <a:ext uri="{FF2B5EF4-FFF2-40B4-BE49-F238E27FC236}">
                <a16:creationId xmlns:a16="http://schemas.microsoft.com/office/drawing/2014/main" id="{DF6DC805-290D-49A4-B21C-37B8FDE5AFC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structured submission lets the underwriter spend time on the actual risk.</a:t>
            </a:r>
          </a:p>
        </p:txBody>
      </p:sp>
      <p:sp>
        <p:nvSpPr>
          <p:cNvPr id="5" name="">
            <a:extLst xmlns:a="http://schemas.openxmlformats.org/drawingml/2006/main">
              <a:ext uri="{FF2B5EF4-FFF2-40B4-BE49-F238E27FC236}">
                <a16:creationId xmlns:a16="http://schemas.microsoft.com/office/drawing/2014/main" id="{D7C5E4D3-ECD6-421E-9ADC-3774D01866F7}"/>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2775822-780B-4DFB-88EB-DEBF534352F3}"/>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Normalize</a:t>
            </a:r>
          </a:p>
        </p:txBody>
      </p:sp>
      <p:sp>
        <p:nvSpPr>
          <p:cNvPr id="7" name="">
            <a:extLst xmlns:a="http://schemas.openxmlformats.org/drawingml/2006/main">
              <a:ext uri="{FF2B5EF4-FFF2-40B4-BE49-F238E27FC236}">
                <a16:creationId xmlns:a16="http://schemas.microsoft.com/office/drawing/2014/main" id="{F0327D12-24E3-434E-B7A8-90593206213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Organize broker documents and exposure schedules.</a:t>
            </a:r>
          </a:p>
        </p:txBody>
      </p:sp>
      <p:sp>
        <p:nvSpPr>
          <p:cNvPr id="8" name="">
            <a:extLst xmlns:a="http://schemas.openxmlformats.org/drawingml/2006/main">
              <a:ext uri="{FF2B5EF4-FFF2-40B4-BE49-F238E27FC236}">
                <a16:creationId xmlns:a16="http://schemas.microsoft.com/office/drawing/2014/main" id="{1C93B873-715E-4E51-98DD-2C1F17DA9F2A}"/>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AE73881-DBDB-42DA-AED0-55CF02AF6BC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Check appetite</a:t>
            </a:r>
          </a:p>
        </p:txBody>
      </p:sp>
      <p:sp>
        <p:nvSpPr>
          <p:cNvPr id="10" name="">
            <a:extLst xmlns:a="http://schemas.openxmlformats.org/drawingml/2006/main">
              <a:ext uri="{FF2B5EF4-FFF2-40B4-BE49-F238E27FC236}">
                <a16:creationId xmlns:a16="http://schemas.microsoft.com/office/drawing/2014/main" id="{5ABA8E5A-777D-4E47-97CC-4D8D1B90202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Compare the submission with approved business rules.</a:t>
            </a:r>
          </a:p>
        </p:txBody>
      </p:sp>
      <p:sp>
        <p:nvSpPr>
          <p:cNvPr id="11" name="">
            <a:extLst xmlns:a="http://schemas.openxmlformats.org/drawingml/2006/main">
              <a:ext uri="{FF2B5EF4-FFF2-40B4-BE49-F238E27FC236}">
                <a16:creationId xmlns:a16="http://schemas.microsoft.com/office/drawing/2014/main" id="{F30ED7EC-5057-4AA9-BB2F-5932D7E07DD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1761ECF-104D-4173-B5C1-77B933583B8C}"/>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Prepare the decision</a:t>
            </a:r>
          </a:p>
        </p:txBody>
      </p:sp>
      <p:sp>
        <p:nvSpPr>
          <p:cNvPr id="13" name="">
            <a:extLst xmlns:a="http://schemas.openxmlformats.org/drawingml/2006/main">
              <a:ext uri="{FF2B5EF4-FFF2-40B4-BE49-F238E27FC236}">
                <a16:creationId xmlns:a16="http://schemas.microsoft.com/office/drawing/2014/main" id="{D4E7A215-4433-42DC-A7A6-F2940E83AA31}"/>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missing information, sources and referral reasons.</a:t>
            </a:r>
          </a:p>
        </p:txBody>
      </p:sp>
      <p:sp>
        <p:nvSpPr>
          <p:cNvPr id="14" name="">
            <a:extLst xmlns:a="http://schemas.openxmlformats.org/drawingml/2006/main">
              <a:ext uri="{FF2B5EF4-FFF2-40B4-BE49-F238E27FC236}">
                <a16:creationId xmlns:a16="http://schemas.microsoft.com/office/drawing/2014/main" id="{B338BC82-BAAB-4BAA-8EBA-50D97C74EE3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6213DBF7-1373-4183-8E67-CB95E2B33F1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685FB2A-820B-4740-A340-5EEE72E1E2F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20</a:t>
            </a:r>
          </a:p>
        </p:txBody>
      </p:sp>
    </p:spTree>
    <p:extLst>
      <p:ext uri="{BB962C8B-B14F-4D97-AF65-F5344CB8AC3E}">
        <p14:creationId xmlns:p14="http://schemas.microsoft.com/office/powerpoint/2010/main" val="1117861479"/>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143e1c63dd64a9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8CF64BD-96A3-4B79-97FD-84BEC1EEBE0F}"/>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Policy administration</a:t>
            </a:r>
          </a:p>
        </p:txBody>
      </p:sp>
      <p:sp>
        <p:nvSpPr>
          <p:cNvPr id="3" name="">
            <a:extLst xmlns:a="http://schemas.openxmlformats.org/drawingml/2006/main">
              <a:ext uri="{FF2B5EF4-FFF2-40B4-BE49-F238E27FC236}">
                <a16:creationId xmlns:a16="http://schemas.microsoft.com/office/drawing/2014/main" id="{D6ED37A2-8975-4EBB-B0BB-63EC6E085713}"/>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Servicing with</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clear transaction state</a:t>
            </a:r>
          </a:p>
        </p:txBody>
      </p:sp>
      <p:sp>
        <p:nvSpPr>
          <p:cNvPr id="4" name="">
            <a:extLst xmlns:a="http://schemas.openxmlformats.org/drawingml/2006/main">
              <a:ext uri="{FF2B5EF4-FFF2-40B4-BE49-F238E27FC236}">
                <a16:creationId xmlns:a16="http://schemas.microsoft.com/office/drawing/2014/main" id="{EC519CA9-5F8E-46EA-B3A7-BB404697B84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Policy changes should finish with an acknowledged result, not an uncertain screen.</a:t>
            </a:r>
          </a:p>
        </p:txBody>
      </p:sp>
      <p:sp>
        <p:nvSpPr>
          <p:cNvPr id="5" name="">
            <a:extLst xmlns:a="http://schemas.openxmlformats.org/drawingml/2006/main">
              <a:ext uri="{FF2B5EF4-FFF2-40B4-BE49-F238E27FC236}">
                <a16:creationId xmlns:a16="http://schemas.microsoft.com/office/drawing/2014/main" id="{72501783-9971-4FFD-9341-D0959DBC883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FE276B1-A45B-44F8-80F0-6A39C2E9C97D}"/>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Prepare</a:t>
            </a:r>
          </a:p>
        </p:txBody>
      </p:sp>
      <p:sp>
        <p:nvSpPr>
          <p:cNvPr id="7" name="">
            <a:extLst xmlns:a="http://schemas.openxmlformats.org/drawingml/2006/main">
              <a:ext uri="{FF2B5EF4-FFF2-40B4-BE49-F238E27FC236}">
                <a16:creationId xmlns:a16="http://schemas.microsoft.com/office/drawing/2014/main" id="{E02256E9-9701-4BC0-BD07-92879CCF415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the requested change and authority.</a:t>
            </a:r>
          </a:p>
        </p:txBody>
      </p:sp>
      <p:sp>
        <p:nvSpPr>
          <p:cNvPr id="8" name="">
            <a:extLst xmlns:a="http://schemas.openxmlformats.org/drawingml/2006/main">
              <a:ext uri="{FF2B5EF4-FFF2-40B4-BE49-F238E27FC236}">
                <a16:creationId xmlns:a16="http://schemas.microsoft.com/office/drawing/2014/main" id="{86CFB9F0-CC34-4033-950F-3AA31320FBB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8071607-8D13-422E-8FE9-C083F4DBF80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Execute</a:t>
            </a:r>
          </a:p>
        </p:txBody>
      </p:sp>
      <p:sp>
        <p:nvSpPr>
          <p:cNvPr id="10" name="">
            <a:extLst xmlns:a="http://schemas.openxmlformats.org/drawingml/2006/main">
              <a:ext uri="{FF2B5EF4-FFF2-40B4-BE49-F238E27FC236}">
                <a16:creationId xmlns:a16="http://schemas.microsoft.com/office/drawing/2014/main" id="{585FF2E9-19D8-457B-94F0-D35C5CBC04B8}"/>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the supported policy-system interface.</a:t>
            </a:r>
          </a:p>
        </p:txBody>
      </p:sp>
      <p:sp>
        <p:nvSpPr>
          <p:cNvPr id="11" name="">
            <a:extLst xmlns:a="http://schemas.openxmlformats.org/drawingml/2006/main">
              <a:ext uri="{FF2B5EF4-FFF2-40B4-BE49-F238E27FC236}">
                <a16:creationId xmlns:a16="http://schemas.microsoft.com/office/drawing/2014/main" id="{3D50DE2C-B464-4B43-B27F-75B2FAC35D1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4EB9E2D-1326-4F36-BF28-7D3FC7213802}"/>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a:t>
            </a:r>
          </a:p>
        </p:txBody>
      </p:sp>
      <p:sp>
        <p:nvSpPr>
          <p:cNvPr id="13" name="">
            <a:extLst xmlns:a="http://schemas.openxmlformats.org/drawingml/2006/main">
              <a:ext uri="{FF2B5EF4-FFF2-40B4-BE49-F238E27FC236}">
                <a16:creationId xmlns:a16="http://schemas.microsoft.com/office/drawing/2014/main" id="{DD7F12B0-92AE-4C1C-95FA-F7DDC8DA68E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confirmed, pending or rejected outcomes.</a:t>
            </a:r>
          </a:p>
        </p:txBody>
      </p:sp>
      <p:sp>
        <p:nvSpPr>
          <p:cNvPr id="14" name="">
            <a:extLst xmlns:a="http://schemas.openxmlformats.org/drawingml/2006/main">
              <a:ext uri="{FF2B5EF4-FFF2-40B4-BE49-F238E27FC236}">
                <a16:creationId xmlns:a16="http://schemas.microsoft.com/office/drawing/2014/main" id="{F254A692-8497-44C6-8E02-E3CEA6505814}"/>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20875E30-4501-459B-9BAB-63EB4F697BF5}"/>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9B2CAE8-D2BD-4963-81CE-640F05626A7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20</a:t>
            </a:r>
          </a:p>
        </p:txBody>
      </p:sp>
    </p:spTree>
    <p:extLst>
      <p:ext uri="{BB962C8B-B14F-4D97-AF65-F5344CB8AC3E}">
        <p14:creationId xmlns:p14="http://schemas.microsoft.com/office/powerpoint/2010/main" val="1050289514"/>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07b28801a634d1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529318A-A130-45EF-931B-A2295AE6FEE4}"/>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Life servicing</a:t>
            </a:r>
          </a:p>
        </p:txBody>
      </p:sp>
      <p:sp>
        <p:nvSpPr>
          <p:cNvPr id="3" name="">
            <a:extLst xmlns:a="http://schemas.openxmlformats.org/drawingml/2006/main">
              <a:ext uri="{FF2B5EF4-FFF2-40B4-BE49-F238E27FC236}">
                <a16:creationId xmlns:a16="http://schemas.microsoft.com/office/drawing/2014/main" id="{EF097212-2AAF-4AB2-A80A-593979CC2D7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Long-lived policies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need consistent context</a:t>
            </a:r>
          </a:p>
        </p:txBody>
      </p:sp>
      <p:sp>
        <p:nvSpPr>
          <p:cNvPr id="4" name="">
            <a:extLst xmlns:a="http://schemas.openxmlformats.org/drawingml/2006/main">
              <a:ext uri="{FF2B5EF4-FFF2-40B4-BE49-F238E27FC236}">
                <a16:creationId xmlns:a16="http://schemas.microsoft.com/office/drawing/2014/main" id="{E0EB67A1-0511-4013-9C50-3ABE9E2021F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Help service teams handle life events with accurate policy and customer information.</a:t>
            </a:r>
          </a:p>
        </p:txBody>
      </p:sp>
      <p:sp>
        <p:nvSpPr>
          <p:cNvPr id="5" name="">
            <a:extLst xmlns:a="http://schemas.openxmlformats.org/drawingml/2006/main">
              <a:ext uri="{FF2B5EF4-FFF2-40B4-BE49-F238E27FC236}">
                <a16:creationId xmlns:a16="http://schemas.microsoft.com/office/drawing/2014/main" id="{A2BF3DBB-B1B0-48D2-8245-453F04D6372D}"/>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A689435-B0B8-410A-86B1-7BAC353BF0F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Policy context</a:t>
            </a:r>
          </a:p>
        </p:txBody>
      </p:sp>
      <p:sp>
        <p:nvSpPr>
          <p:cNvPr id="7" name="">
            <a:extLst xmlns:a="http://schemas.openxmlformats.org/drawingml/2006/main">
              <a:ext uri="{FF2B5EF4-FFF2-40B4-BE49-F238E27FC236}">
                <a16:creationId xmlns:a16="http://schemas.microsoft.com/office/drawing/2014/main" id="{742A5377-FB35-4CFC-BDE3-EDBB42D97410}"/>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Current status, ownership and permitted changes.</a:t>
            </a:r>
          </a:p>
        </p:txBody>
      </p:sp>
      <p:sp>
        <p:nvSpPr>
          <p:cNvPr id="8" name="">
            <a:extLst xmlns:a="http://schemas.openxmlformats.org/drawingml/2006/main">
              <a:ext uri="{FF2B5EF4-FFF2-40B4-BE49-F238E27FC236}">
                <a16:creationId xmlns:a16="http://schemas.microsoft.com/office/drawing/2014/main" id="{7CAF8178-1D06-4D44-8E5F-82AB47812ECB}"/>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99C8508-8B0F-4B73-AEF5-74394A4A2F9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Customer continuity</a:t>
            </a:r>
          </a:p>
        </p:txBody>
      </p:sp>
      <p:sp>
        <p:nvSpPr>
          <p:cNvPr id="10" name="">
            <a:extLst xmlns:a="http://schemas.openxmlformats.org/drawingml/2006/main">
              <a:ext uri="{FF2B5EF4-FFF2-40B4-BE49-F238E27FC236}">
                <a16:creationId xmlns:a16="http://schemas.microsoft.com/office/drawing/2014/main" id="{FACCB86F-4B0C-4EB3-A385-DD32791BDDAD}"/>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Prior contacts, documents and outstanding requests.</a:t>
            </a:r>
          </a:p>
        </p:txBody>
      </p:sp>
      <p:sp>
        <p:nvSpPr>
          <p:cNvPr id="11" name="">
            <a:extLst xmlns:a="http://schemas.openxmlformats.org/drawingml/2006/main">
              <a:ext uri="{FF2B5EF4-FFF2-40B4-BE49-F238E27FC236}">
                <a16:creationId xmlns:a16="http://schemas.microsoft.com/office/drawing/2014/main" id="{7AD69897-6B7F-487A-A280-68DACA8D8E47}"/>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DDCDB47-6A63-4D51-A86A-12DB1DE6ED2F}"/>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Specialist handoff</a:t>
            </a:r>
          </a:p>
        </p:txBody>
      </p:sp>
      <p:sp>
        <p:nvSpPr>
          <p:cNvPr id="13" name="">
            <a:extLst xmlns:a="http://schemas.openxmlformats.org/drawingml/2006/main">
              <a:ext uri="{FF2B5EF4-FFF2-40B4-BE49-F238E27FC236}">
                <a16:creationId xmlns:a16="http://schemas.microsoft.com/office/drawing/2014/main" id="{450BD002-20F0-4EA7-A0D9-F5F8910E64A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Clear handling for sensitive or exceptional cases.</a:t>
            </a:r>
          </a:p>
        </p:txBody>
      </p:sp>
      <p:sp>
        <p:nvSpPr>
          <p:cNvPr id="14" name="">
            <a:extLst xmlns:a="http://schemas.openxmlformats.org/drawingml/2006/main">
              <a:ext uri="{FF2B5EF4-FFF2-40B4-BE49-F238E27FC236}">
                <a16:creationId xmlns:a16="http://schemas.microsoft.com/office/drawing/2014/main" id="{2D6B0DA0-C005-4213-8344-950FB23206C4}"/>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E12A25E-90D3-463D-81F6-17BA4DA0D57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5368AF4-120D-4EC5-8B01-4E0EABAB8AC1}"/>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20</a:t>
            </a:r>
          </a:p>
        </p:txBody>
      </p:sp>
    </p:spTree>
    <p:extLst>
      <p:ext uri="{BB962C8B-B14F-4D97-AF65-F5344CB8AC3E}">
        <p14:creationId xmlns:p14="http://schemas.microsoft.com/office/powerpoint/2010/main" val="301220315"/>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cec537990604804"/>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653dff34806483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41BDD75-CA6A-46C4-A507-CCC4EEEB021B}"/>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P&amp;C claims</a:t>
            </a:r>
          </a:p>
        </p:txBody>
      </p:sp>
      <p:sp>
        <p:nvSpPr>
          <p:cNvPr id="4" name="">
            <a:extLst xmlns:a="http://schemas.openxmlformats.org/drawingml/2006/main">
              <a:ext uri="{FF2B5EF4-FFF2-40B4-BE49-F238E27FC236}">
                <a16:creationId xmlns:a16="http://schemas.microsoft.com/office/drawing/2014/main" id="{98E26634-767B-4A6A-A072-0A681157A4E5}"/>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 stronger claim file</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starts at first notice</a:t>
            </a:r>
          </a:p>
        </p:txBody>
      </p:sp>
      <p:sp>
        <p:nvSpPr>
          <p:cNvPr id="5" name="">
            <a:extLst xmlns:a="http://schemas.openxmlformats.org/drawingml/2006/main">
              <a:ext uri="{FF2B5EF4-FFF2-40B4-BE49-F238E27FC236}">
                <a16:creationId xmlns:a16="http://schemas.microsoft.com/office/drawing/2014/main" id="{834671E6-90F2-4C2E-9779-44327565896A}"/>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AegisNow can connect intake, evidence and claims-authority controls.</a:t>
            </a:r>
          </a:p>
        </p:txBody>
      </p:sp>
      <p:sp>
        <p:nvSpPr>
          <p:cNvPr id="6" name="">
            <a:extLst xmlns:a="http://schemas.openxmlformats.org/drawingml/2006/main">
              <a:ext uri="{FF2B5EF4-FFF2-40B4-BE49-F238E27FC236}">
                <a16:creationId xmlns:a16="http://schemas.microsoft.com/office/drawing/2014/main" id="{7D4D4671-EF1B-4D07-A25D-E382DD8D336E}"/>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Capture the loss</a:t>
            </a:r>
          </a:p>
        </p:txBody>
      </p:sp>
      <p:sp>
        <p:nvSpPr>
          <p:cNvPr id="7" name="">
            <a:extLst xmlns:a="http://schemas.openxmlformats.org/drawingml/2006/main">
              <a:ext uri="{FF2B5EF4-FFF2-40B4-BE49-F238E27FC236}">
                <a16:creationId xmlns:a16="http://schemas.microsoft.com/office/drawing/2014/main" id="{8236E77E-7D30-409A-A7F1-F20A1602A571}"/>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Organize first notice and supporting documents.</a:t>
            </a:r>
          </a:p>
        </p:txBody>
      </p:sp>
      <p:sp>
        <p:nvSpPr>
          <p:cNvPr id="8" name="">
            <a:extLst xmlns:a="http://schemas.openxmlformats.org/drawingml/2006/main">
              <a:ext uri="{FF2B5EF4-FFF2-40B4-BE49-F238E27FC236}">
                <a16:creationId xmlns:a16="http://schemas.microsoft.com/office/drawing/2014/main" id="{3877087A-6E6B-4529-931E-BF1D73542467}"/>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Prepare review and record the decision</a:t>
            </a:r>
          </a:p>
        </p:txBody>
      </p:sp>
      <p:sp>
        <p:nvSpPr>
          <p:cNvPr id="9" name="">
            <a:extLst xmlns:a="http://schemas.openxmlformats.org/drawingml/2006/main">
              <a:ext uri="{FF2B5EF4-FFF2-40B4-BE49-F238E27FC236}">
                <a16:creationId xmlns:a16="http://schemas.microsoft.com/office/drawing/2014/main" id="{2418ACB4-B47A-4C6C-AE8F-54116D6F51A7}"/>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Surface coverage questions and missing evidence. Retain reviewer rationale and payment authority.</a:t>
            </a:r>
          </a:p>
        </p:txBody>
      </p:sp>
      <p:sp>
        <p:nvSpPr>
          <p:cNvPr id="10" name="">
            <a:extLst xmlns:a="http://schemas.openxmlformats.org/drawingml/2006/main">
              <a:ext uri="{FF2B5EF4-FFF2-40B4-BE49-F238E27FC236}">
                <a16:creationId xmlns:a16="http://schemas.microsoft.com/office/drawing/2014/main" id="{020808D6-5A92-4BD7-9CBE-C6B7B7BB0238}"/>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717504BE-F196-4E6B-A8D4-5BDD2B9EB43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3A583581-62CF-45EA-8E5A-63B0648C70E9}"/>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08 / 20</a:t>
            </a:r>
          </a:p>
        </p:txBody>
      </p:sp>
    </p:spTree>
    <p:extLst>
      <p:ext uri="{BB962C8B-B14F-4D97-AF65-F5344CB8AC3E}">
        <p14:creationId xmlns:p14="http://schemas.microsoft.com/office/powerpoint/2010/main" val="959029292"/>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c89e6fda5054305"/>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bda1f61582a4e0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81EF379-4927-45E2-8A0C-BCFA039BC6E0}"/>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Life claims</a:t>
            </a:r>
          </a:p>
        </p:txBody>
      </p:sp>
      <p:sp>
        <p:nvSpPr>
          <p:cNvPr id="4" name="">
            <a:extLst xmlns:a="http://schemas.openxmlformats.org/drawingml/2006/main">
              <a:ext uri="{FF2B5EF4-FFF2-40B4-BE49-F238E27FC236}">
                <a16:creationId xmlns:a16="http://schemas.microsoft.com/office/drawing/2014/main" id="{9E3E1A13-7B36-4F5A-81DC-2422D2959177}"/>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Compassionate service</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with disciplined review</a:t>
            </a:r>
          </a:p>
        </p:txBody>
      </p:sp>
      <p:sp>
        <p:nvSpPr>
          <p:cNvPr id="5" name="">
            <a:extLst xmlns:a="http://schemas.openxmlformats.org/drawingml/2006/main">
              <a:ext uri="{FF2B5EF4-FFF2-40B4-BE49-F238E27FC236}">
                <a16:creationId xmlns:a16="http://schemas.microsoft.com/office/drawing/2014/main" id="{117CD6EC-BE03-48D7-8113-A668A503906E}"/>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Beneficiaries need clarity at a difficult time.</a:t>
            </a:r>
          </a:p>
        </p:txBody>
      </p:sp>
      <p:sp>
        <p:nvSpPr>
          <p:cNvPr id="6" name="">
            <a:extLst xmlns:a="http://schemas.openxmlformats.org/drawingml/2006/main">
              <a:ext uri="{FF2B5EF4-FFF2-40B4-BE49-F238E27FC236}">
                <a16:creationId xmlns:a16="http://schemas.microsoft.com/office/drawing/2014/main" id="{EE8872AD-6442-47DA-BDB7-BCCABDCAF322}"/>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Support the claimant</a:t>
            </a:r>
          </a:p>
        </p:txBody>
      </p:sp>
      <p:sp>
        <p:nvSpPr>
          <p:cNvPr id="7" name="">
            <a:extLst xmlns:a="http://schemas.openxmlformats.org/drawingml/2006/main">
              <a:ext uri="{FF2B5EF4-FFF2-40B4-BE49-F238E27FC236}">
                <a16:creationId xmlns:a16="http://schemas.microsoft.com/office/drawing/2014/main" id="{7794A707-A21B-474A-B557-B858BC04EA38}"/>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Give a clear document checklist and case status.</a:t>
            </a:r>
          </a:p>
        </p:txBody>
      </p:sp>
      <p:sp>
        <p:nvSpPr>
          <p:cNvPr id="8" name="">
            <a:extLst xmlns:a="http://schemas.openxmlformats.org/drawingml/2006/main">
              <a:ext uri="{FF2B5EF4-FFF2-40B4-BE49-F238E27FC236}">
                <a16:creationId xmlns:a16="http://schemas.microsoft.com/office/drawing/2014/main" id="{206A27EF-83B5-414D-845B-AEDAAB1A25F1}"/>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Support the specialist</a:t>
            </a:r>
          </a:p>
        </p:txBody>
      </p:sp>
      <p:sp>
        <p:nvSpPr>
          <p:cNvPr id="9" name="">
            <a:extLst xmlns:a="http://schemas.openxmlformats.org/drawingml/2006/main">
              <a:ext uri="{FF2B5EF4-FFF2-40B4-BE49-F238E27FC236}">
                <a16:creationId xmlns:a16="http://schemas.microsoft.com/office/drawing/2014/main" id="{53FED3BF-68B3-4B22-A860-3E296D55CD1F}"/>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policy evidence, beneficiary details and review notes.</a:t>
            </a:r>
          </a:p>
        </p:txBody>
      </p:sp>
      <p:sp>
        <p:nvSpPr>
          <p:cNvPr id="10" name="">
            <a:extLst xmlns:a="http://schemas.openxmlformats.org/drawingml/2006/main">
              <a:ext uri="{FF2B5EF4-FFF2-40B4-BE49-F238E27FC236}">
                <a16:creationId xmlns:a16="http://schemas.microsoft.com/office/drawing/2014/main" id="{B1A66016-2A5C-4E05-AF55-A777437DAACF}"/>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B7A14910-E23F-4CD0-B469-0906C4B4579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6526C824-F455-45C6-BCB2-11CED9FCD18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09 / 20</a:t>
            </a:r>
          </a:p>
        </p:txBody>
      </p:sp>
    </p:spTree>
    <p:extLst>
      <p:ext uri="{BB962C8B-B14F-4D97-AF65-F5344CB8AC3E}">
        <p14:creationId xmlns:p14="http://schemas.microsoft.com/office/powerpoint/2010/main" val="1625799567"/>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2eeda427b314ee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8DCA1A2-4C13-4326-B46B-3F4E6CFE88B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Billing and distribution</a:t>
            </a:r>
          </a:p>
        </p:txBody>
      </p:sp>
      <p:sp>
        <p:nvSpPr>
          <p:cNvPr id="3" name="">
            <a:extLst xmlns:a="http://schemas.openxmlformats.org/drawingml/2006/main">
              <a:ext uri="{FF2B5EF4-FFF2-40B4-BE49-F238E27FC236}">
                <a16:creationId xmlns:a16="http://schemas.microsoft.com/office/drawing/2014/main" id="{351AEBEA-3676-47A2-A497-9FD5F8E0EC0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Premium and producer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workflows affect service</a:t>
            </a:r>
          </a:p>
        </p:txBody>
      </p:sp>
      <p:sp>
        <p:nvSpPr>
          <p:cNvPr id="4" name="">
            <a:extLst xmlns:a="http://schemas.openxmlformats.org/drawingml/2006/main">
              <a:ext uri="{FF2B5EF4-FFF2-40B4-BE49-F238E27FC236}">
                <a16:creationId xmlns:a16="http://schemas.microsoft.com/office/drawing/2014/main" id="{91AE4FDE-1524-4E62-BDF3-8EF85BCD213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Operational transformation extends beyond underwriting and claims.</a:t>
            </a:r>
          </a:p>
        </p:txBody>
      </p:sp>
      <p:sp>
        <p:nvSpPr>
          <p:cNvPr id="5" name="">
            <a:extLst xmlns:a="http://schemas.openxmlformats.org/drawingml/2006/main">
              <a:ext uri="{FF2B5EF4-FFF2-40B4-BE49-F238E27FC236}">
                <a16:creationId xmlns:a16="http://schemas.microsoft.com/office/drawing/2014/main" id="{585DBB6B-7F25-406B-9D6C-DC99C700ACF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F4BD235-C3AA-4FD9-A839-0C7BB18F3056}"/>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Billing</a:t>
            </a:r>
          </a:p>
        </p:txBody>
      </p:sp>
      <p:sp>
        <p:nvSpPr>
          <p:cNvPr id="7" name="">
            <a:extLst xmlns:a="http://schemas.openxmlformats.org/drawingml/2006/main">
              <a:ext uri="{FF2B5EF4-FFF2-40B4-BE49-F238E27FC236}">
                <a16:creationId xmlns:a16="http://schemas.microsoft.com/office/drawing/2014/main" id="{74B835A2-0F6E-43D1-8AA9-EE00A0B21D98}"/>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 premium activity and collection exceptions.</a:t>
            </a:r>
          </a:p>
        </p:txBody>
      </p:sp>
      <p:sp>
        <p:nvSpPr>
          <p:cNvPr id="8" name="">
            <a:extLst xmlns:a="http://schemas.openxmlformats.org/drawingml/2006/main">
              <a:ext uri="{FF2B5EF4-FFF2-40B4-BE49-F238E27FC236}">
                <a16:creationId xmlns:a16="http://schemas.microsoft.com/office/drawing/2014/main" id="{996BEA0F-4D6A-4CC8-BEA7-04AF3EE6477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1322904-20E6-4E8A-A070-2E64BC08465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Distribution</a:t>
            </a:r>
          </a:p>
        </p:txBody>
      </p:sp>
      <p:sp>
        <p:nvSpPr>
          <p:cNvPr id="10" name="">
            <a:extLst xmlns:a="http://schemas.openxmlformats.org/drawingml/2006/main">
              <a:ext uri="{FF2B5EF4-FFF2-40B4-BE49-F238E27FC236}">
                <a16:creationId xmlns:a16="http://schemas.microsoft.com/office/drawing/2014/main" id="{B029D4FA-46CF-4743-9407-1D6B7A97B46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Organize onboarding, licensing and compensation review.</a:t>
            </a:r>
          </a:p>
        </p:txBody>
      </p:sp>
      <p:sp>
        <p:nvSpPr>
          <p:cNvPr id="11" name="">
            <a:extLst xmlns:a="http://schemas.openxmlformats.org/drawingml/2006/main">
              <a:ext uri="{FF2B5EF4-FFF2-40B4-BE49-F238E27FC236}">
                <a16:creationId xmlns:a16="http://schemas.microsoft.com/office/drawing/2014/main" id="{64561FC0-B270-438B-BDE8-1B81BFD52F8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230A2A0-1435-41B5-B7E4-C5C3AAB88A9C}"/>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Customer 360</a:t>
            </a:r>
          </a:p>
        </p:txBody>
      </p:sp>
      <p:sp>
        <p:nvSpPr>
          <p:cNvPr id="13" name="">
            <a:extLst xmlns:a="http://schemas.openxmlformats.org/drawingml/2006/main">
              <a:ext uri="{FF2B5EF4-FFF2-40B4-BE49-F238E27FC236}">
                <a16:creationId xmlns:a16="http://schemas.microsoft.com/office/drawing/2014/main" id="{968B2DAF-711D-4E2B-9659-55AA9F357F2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Connect policy and interaction context for authorized users.</a:t>
            </a:r>
          </a:p>
        </p:txBody>
      </p:sp>
      <p:sp>
        <p:nvSpPr>
          <p:cNvPr id="14" name="">
            <a:extLst xmlns:a="http://schemas.openxmlformats.org/drawingml/2006/main">
              <a:ext uri="{FF2B5EF4-FFF2-40B4-BE49-F238E27FC236}">
                <a16:creationId xmlns:a16="http://schemas.microsoft.com/office/drawing/2014/main" id="{C55B83E6-FA94-4792-A75D-54D6D2091D5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3F6E88E0-2B34-43F6-A193-6C4C01F0D48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3DFF2EF-1C48-4D4C-8EB5-547C900D08D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20</a:t>
            </a:r>
          </a:p>
        </p:txBody>
      </p:sp>
    </p:spTree>
    <p:extLst>
      <p:ext uri="{BB962C8B-B14F-4D97-AF65-F5344CB8AC3E}">
        <p14:creationId xmlns:p14="http://schemas.microsoft.com/office/powerpoint/2010/main" val="780193262"/>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46fe6e8e75c4dd5"/>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a260370a1594dd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A925951-7E4A-44CC-9966-F9A066989B4C}"/>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Legacy API enablement</a:t>
            </a:r>
          </a:p>
        </p:txBody>
      </p:sp>
      <p:sp>
        <p:nvSpPr>
          <p:cNvPr id="4" name="">
            <a:extLst xmlns:a="http://schemas.openxmlformats.org/drawingml/2006/main">
              <a:ext uri="{FF2B5EF4-FFF2-40B4-BE49-F238E27FC236}">
                <a16:creationId xmlns:a16="http://schemas.microsoft.com/office/drawing/2014/main" id="{7A018103-C063-42CB-AA3A-6439347D1ECE}"/>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An old core can support</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 better service journey</a:t>
            </a:r>
          </a:p>
        </p:txBody>
      </p:sp>
      <p:sp>
        <p:nvSpPr>
          <p:cNvPr id="5" name="">
            <a:extLst xmlns:a="http://schemas.openxmlformats.org/drawingml/2006/main">
              <a:ext uri="{FF2B5EF4-FFF2-40B4-BE49-F238E27FC236}">
                <a16:creationId xmlns:a16="http://schemas.microsoft.com/office/drawing/2014/main" id="{32BC1106-B9B9-4F73-8403-AC01CA99D2E4}"/>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Genellipse assesses mainframe and IBM i dependencies before designing the integration.</a:t>
            </a:r>
          </a:p>
        </p:txBody>
      </p:sp>
      <p:sp>
        <p:nvSpPr>
          <p:cNvPr id="6" name="">
            <a:extLst xmlns:a="http://schemas.openxmlformats.org/drawingml/2006/main">
              <a:ext uri="{FF2B5EF4-FFF2-40B4-BE49-F238E27FC236}">
                <a16:creationId xmlns:a16="http://schemas.microsoft.com/office/drawing/2014/main" id="{8B5BDE0F-49F0-4FE7-9201-79B5DB92EEB8}"/>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Supported access</a:t>
            </a:r>
          </a:p>
        </p:txBody>
      </p:sp>
      <p:sp>
        <p:nvSpPr>
          <p:cNvPr id="7" name="">
            <a:extLst xmlns:a="http://schemas.openxmlformats.org/drawingml/2006/main">
              <a:ext uri="{FF2B5EF4-FFF2-40B4-BE49-F238E27FC236}">
                <a16:creationId xmlns:a16="http://schemas.microsoft.com/office/drawing/2014/main" id="{78B2A0F5-DF45-43B2-8290-6D79518636DD}"/>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available APIs, events or controlled batch interfaces.</a:t>
            </a:r>
          </a:p>
        </p:txBody>
      </p:sp>
      <p:sp>
        <p:nvSpPr>
          <p:cNvPr id="8" name="">
            <a:extLst xmlns:a="http://schemas.openxmlformats.org/drawingml/2006/main">
              <a:ext uri="{FF2B5EF4-FFF2-40B4-BE49-F238E27FC236}">
                <a16:creationId xmlns:a16="http://schemas.microsoft.com/office/drawing/2014/main" id="{A4654CAC-9143-47D0-AB50-54CE1C85CF5F}"/>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Operational resilience</a:t>
            </a:r>
          </a:p>
        </p:txBody>
      </p:sp>
      <p:sp>
        <p:nvSpPr>
          <p:cNvPr id="9" name="">
            <a:extLst xmlns:a="http://schemas.openxmlformats.org/drawingml/2006/main">
              <a:ext uri="{FF2B5EF4-FFF2-40B4-BE49-F238E27FC236}">
                <a16:creationId xmlns:a16="http://schemas.microsoft.com/office/drawing/2014/main" id="{1C65B181-658B-40C7-BD82-ADFCC0F6DB89}"/>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replay handling, reconciliation and failure recovery.</a:t>
            </a:r>
          </a:p>
        </p:txBody>
      </p:sp>
      <p:sp>
        <p:nvSpPr>
          <p:cNvPr id="10" name="">
            <a:extLst xmlns:a="http://schemas.openxmlformats.org/drawingml/2006/main">
              <a:ext uri="{FF2B5EF4-FFF2-40B4-BE49-F238E27FC236}">
                <a16:creationId xmlns:a16="http://schemas.microsoft.com/office/drawing/2014/main" id="{81513B8D-2941-4C29-B6C0-3118274FEAE0}"/>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C2AB1F78-4154-4B69-BC5F-85103BADEC8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A8D5E0E5-53C2-4AD1-A3B0-D5E41809887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11 / 20</a:t>
            </a:r>
          </a:p>
        </p:txBody>
      </p:sp>
    </p:spTree>
    <p:extLst>
      <p:ext uri="{BB962C8B-B14F-4D97-AF65-F5344CB8AC3E}">
        <p14:creationId xmlns:p14="http://schemas.microsoft.com/office/powerpoint/2010/main" val="982101481"/>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4b1f70270fe49f4"/>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BB4F7A0-6DA1-48BE-8FF8-22D45AFC22E8}"/>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Worked service example</a:t>
            </a:r>
          </a:p>
        </p:txBody>
      </p:sp>
      <p:sp>
        <p:nvSpPr>
          <p:cNvPr id="3" name="">
            <a:extLst xmlns:a="http://schemas.openxmlformats.org/drawingml/2006/main">
              <a:ext uri="{FF2B5EF4-FFF2-40B4-BE49-F238E27FC236}">
                <a16:creationId xmlns:a16="http://schemas.microsoft.com/office/drawing/2014/main" id="{C72CCA0A-A79D-4D8C-BCFA-9CE1449083F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policy change</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that times out</a:t>
            </a:r>
          </a:p>
        </p:txBody>
      </p:sp>
      <p:sp>
        <p:nvSpPr>
          <p:cNvPr id="4" name="">
            <a:extLst xmlns:a="http://schemas.openxmlformats.org/drawingml/2006/main">
              <a:ext uri="{FF2B5EF4-FFF2-40B4-BE49-F238E27FC236}">
                <a16:creationId xmlns:a16="http://schemas.microsoft.com/office/drawing/2014/main" id="{4F50386D-DC4F-4208-8CF9-E2CECD3D2481}"/>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customer should not receive a false success message or a duplicated transaction.</a:t>
            </a:r>
          </a:p>
        </p:txBody>
      </p:sp>
      <p:sp>
        <p:nvSpPr>
          <p:cNvPr id="5" name="">
            <a:extLst xmlns:a="http://schemas.openxmlformats.org/drawingml/2006/main">
              <a:ext uri="{FF2B5EF4-FFF2-40B4-BE49-F238E27FC236}">
                <a16:creationId xmlns:a16="http://schemas.microsoft.com/office/drawing/2014/main" id="{34285AC6-8BFD-4151-9295-E6EC9B3C920B}"/>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766B678-CB50-4147-851F-5F10972385F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Identify the request</a:t>
            </a:r>
          </a:p>
        </p:txBody>
      </p:sp>
      <p:sp>
        <p:nvSpPr>
          <p:cNvPr id="7" name="">
            <a:extLst xmlns:a="http://schemas.openxmlformats.org/drawingml/2006/main">
              <a:ext uri="{FF2B5EF4-FFF2-40B4-BE49-F238E27FC236}">
                <a16:creationId xmlns:a16="http://schemas.microsoft.com/office/drawing/2014/main" id="{5EB88A04-9DDB-4C54-888D-BA126E3382D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Assign a stable transaction identifier.</a:t>
            </a:r>
          </a:p>
        </p:txBody>
      </p:sp>
      <p:sp>
        <p:nvSpPr>
          <p:cNvPr id="8" name="">
            <a:extLst xmlns:a="http://schemas.openxmlformats.org/drawingml/2006/main">
              <a:ext uri="{FF2B5EF4-FFF2-40B4-BE49-F238E27FC236}">
                <a16:creationId xmlns:a16="http://schemas.microsoft.com/office/drawing/2014/main" id="{8B3CABBA-C583-4195-BB58-2CC8D451085D}"/>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7559D28-428E-414A-966D-F9163F557BF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Check the outcome</a:t>
            </a:r>
          </a:p>
        </p:txBody>
      </p:sp>
      <p:sp>
        <p:nvSpPr>
          <p:cNvPr id="10" name="">
            <a:extLst xmlns:a="http://schemas.openxmlformats.org/drawingml/2006/main">
              <a:ext uri="{FF2B5EF4-FFF2-40B4-BE49-F238E27FC236}">
                <a16:creationId xmlns:a16="http://schemas.microsoft.com/office/drawing/2014/main" id="{7AADDE0B-F0C7-457B-A36E-92537500C852}"/>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Read the authoritative record before retrying.</a:t>
            </a:r>
          </a:p>
        </p:txBody>
      </p:sp>
      <p:sp>
        <p:nvSpPr>
          <p:cNvPr id="11" name="">
            <a:extLst xmlns:a="http://schemas.openxmlformats.org/drawingml/2006/main">
              <a:ext uri="{FF2B5EF4-FFF2-40B4-BE49-F238E27FC236}">
                <a16:creationId xmlns:a16="http://schemas.microsoft.com/office/drawing/2014/main" id="{C08562B9-69E8-404D-8329-69D5020F95BB}"/>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46E532E-F0E7-4A78-AD94-E3C7736B0692}"/>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Resolve the exception</a:t>
            </a:r>
          </a:p>
        </p:txBody>
      </p:sp>
      <p:sp>
        <p:nvSpPr>
          <p:cNvPr id="13" name="">
            <a:extLst xmlns:a="http://schemas.openxmlformats.org/drawingml/2006/main">
              <a:ext uri="{FF2B5EF4-FFF2-40B4-BE49-F238E27FC236}">
                <a16:creationId xmlns:a16="http://schemas.microsoft.com/office/drawing/2014/main" id="{05F812EE-A424-4698-B9DD-1C989B04A1D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Route an uncertain result to a service owner.</a:t>
            </a:r>
          </a:p>
        </p:txBody>
      </p:sp>
      <p:sp>
        <p:nvSpPr>
          <p:cNvPr id="14" name="">
            <a:extLst xmlns:a="http://schemas.openxmlformats.org/drawingml/2006/main">
              <a:ext uri="{FF2B5EF4-FFF2-40B4-BE49-F238E27FC236}">
                <a16:creationId xmlns:a16="http://schemas.microsoft.com/office/drawing/2014/main" id="{D23B8DAA-79C5-445C-BC4D-A37F8083082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exception scenario.</a:t>
            </a:r>
          </a:p>
        </p:txBody>
      </p:sp>
      <p:sp>
        <p:nvSpPr>
          <p:cNvPr id="15" name="">
            <a:extLst xmlns:a="http://schemas.openxmlformats.org/drawingml/2006/main">
              <a:ext uri="{FF2B5EF4-FFF2-40B4-BE49-F238E27FC236}">
                <a16:creationId xmlns:a16="http://schemas.microsoft.com/office/drawing/2014/main" id="{873CB8CC-6751-4A42-B534-47BE1E7098C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1B7126E-260B-489B-9BDD-8FCBC9DADF8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20</a:t>
            </a:r>
          </a:p>
        </p:txBody>
      </p:sp>
    </p:spTree>
    <p:extLst>
      <p:ext uri="{BB962C8B-B14F-4D97-AF65-F5344CB8AC3E}">
        <p14:creationId xmlns:p14="http://schemas.microsoft.com/office/powerpoint/2010/main" val="1743747814"/>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15f7cd0f37b418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77EB4C4-95F6-431E-BC72-D2863B8FFF78}"/>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Migration and coexistence</a:t>
            </a:r>
          </a:p>
        </p:txBody>
      </p:sp>
      <p:sp>
        <p:nvSpPr>
          <p:cNvPr id="3" name="">
            <a:extLst xmlns:a="http://schemas.openxmlformats.org/drawingml/2006/main">
              <a:ext uri="{FF2B5EF4-FFF2-40B4-BE49-F238E27FC236}">
                <a16:creationId xmlns:a16="http://schemas.microsoft.com/office/drawing/2014/main" id="{6A1FC7C7-1181-46EE-876F-D29F4B9074A8}"/>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Each release has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system of record</a:t>
            </a:r>
          </a:p>
        </p:txBody>
      </p:sp>
      <p:sp>
        <p:nvSpPr>
          <p:cNvPr id="4" name="">
            <a:extLst xmlns:a="http://schemas.openxmlformats.org/drawingml/2006/main">
              <a:ext uri="{FF2B5EF4-FFF2-40B4-BE49-F238E27FC236}">
                <a16:creationId xmlns:a16="http://schemas.microsoft.com/office/drawing/2014/main" id="{90378F36-5779-42C2-B49F-025D47D50C8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phased migration needs explicit boundaries and a tested return path.</a:t>
            </a:r>
          </a:p>
        </p:txBody>
      </p:sp>
      <p:sp>
        <p:nvSpPr>
          <p:cNvPr id="5" name="">
            <a:extLst xmlns:a="http://schemas.openxmlformats.org/drawingml/2006/main">
              <a:ext uri="{FF2B5EF4-FFF2-40B4-BE49-F238E27FC236}">
                <a16:creationId xmlns:a16="http://schemas.microsoft.com/office/drawing/2014/main" id="{14819A65-D81C-4467-AA22-DBB123DDBEA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807C34A-0E82-4ECB-8804-8882FD63D910}"/>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Partition the scope</a:t>
            </a:r>
          </a:p>
        </p:txBody>
      </p:sp>
      <p:sp>
        <p:nvSpPr>
          <p:cNvPr id="7" name="">
            <a:extLst xmlns:a="http://schemas.openxmlformats.org/drawingml/2006/main">
              <a:ext uri="{FF2B5EF4-FFF2-40B4-BE49-F238E27FC236}">
                <a16:creationId xmlns:a16="http://schemas.microsoft.com/office/drawing/2014/main" id="{5688432E-0EFD-4984-8F1A-D75EAB19B46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Choose a transaction, portfolio or product.</a:t>
            </a:r>
          </a:p>
        </p:txBody>
      </p:sp>
      <p:sp>
        <p:nvSpPr>
          <p:cNvPr id="8" name="">
            <a:extLst xmlns:a="http://schemas.openxmlformats.org/drawingml/2006/main">
              <a:ext uri="{FF2B5EF4-FFF2-40B4-BE49-F238E27FC236}">
                <a16:creationId xmlns:a16="http://schemas.microsoft.com/office/drawing/2014/main" id="{DF7ADC2A-104D-4C3B-BDA1-B7242F055AEB}"/>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BDF001C-7D98-4A27-8DCC-1422066E3473}"/>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 in parallel</a:t>
            </a:r>
          </a:p>
        </p:txBody>
      </p:sp>
      <p:sp>
        <p:nvSpPr>
          <p:cNvPr id="10" name="">
            <a:extLst xmlns:a="http://schemas.openxmlformats.org/drawingml/2006/main">
              <a:ext uri="{FF2B5EF4-FFF2-40B4-BE49-F238E27FC236}">
                <a16:creationId xmlns:a16="http://schemas.microsoft.com/office/drawing/2014/main" id="{9BA804BE-8EC2-4CD3-8B3F-C053991B2D91}"/>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Compare data and business results before cutover.</a:t>
            </a:r>
          </a:p>
        </p:txBody>
      </p:sp>
      <p:sp>
        <p:nvSpPr>
          <p:cNvPr id="11" name="">
            <a:extLst xmlns:a="http://schemas.openxmlformats.org/drawingml/2006/main">
              <a:ext uri="{FF2B5EF4-FFF2-40B4-BE49-F238E27FC236}">
                <a16:creationId xmlns:a16="http://schemas.microsoft.com/office/drawing/2014/main" id="{134F336B-81D8-4D76-B1F9-831D14DC080F}"/>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3769485-D6F5-480F-AC95-C030B4DABBB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Retain recovery options</a:t>
            </a:r>
          </a:p>
        </p:txBody>
      </p:sp>
      <p:sp>
        <p:nvSpPr>
          <p:cNvPr id="13" name="">
            <a:extLst xmlns:a="http://schemas.openxmlformats.org/drawingml/2006/main">
              <a:ext uri="{FF2B5EF4-FFF2-40B4-BE49-F238E27FC236}">
                <a16:creationId xmlns:a16="http://schemas.microsoft.com/office/drawing/2014/main" id="{82AE16B5-758E-4FB9-993A-0E5B4507CDF5}"/>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Agree rollback and support ownership.</a:t>
            </a:r>
          </a:p>
        </p:txBody>
      </p:sp>
      <p:sp>
        <p:nvSpPr>
          <p:cNvPr id="14" name="">
            <a:extLst xmlns:a="http://schemas.openxmlformats.org/drawingml/2006/main">
              <a:ext uri="{FF2B5EF4-FFF2-40B4-BE49-F238E27FC236}">
                <a16:creationId xmlns:a16="http://schemas.microsoft.com/office/drawing/2014/main" id="{9940759C-4435-459F-A4AF-569ECDE6BF0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C8B5D257-3CF7-4AA3-9B5F-BC23EE992BA3}"/>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F8ECBC8-0E77-4C80-BE6E-0A9F97990AF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20</a:t>
            </a:r>
          </a:p>
        </p:txBody>
      </p:sp>
    </p:spTree>
    <p:extLst>
      <p:ext uri="{BB962C8B-B14F-4D97-AF65-F5344CB8AC3E}">
        <p14:creationId xmlns:p14="http://schemas.microsoft.com/office/powerpoint/2010/main" val="291009432"/>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56fb4bbad42455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E5FC4C0-2884-42D1-B28E-11FB4C7A37C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AI and customer protection</a:t>
            </a:r>
          </a:p>
        </p:txBody>
      </p:sp>
      <p:sp>
        <p:nvSpPr>
          <p:cNvPr id="3" name="">
            <a:extLst xmlns:a="http://schemas.openxmlformats.org/drawingml/2006/main">
              <a:ext uri="{FF2B5EF4-FFF2-40B4-BE49-F238E27FC236}">
                <a16:creationId xmlns:a16="http://schemas.microsoft.com/office/drawing/2014/main" id="{EAEF0F02-A098-4CC8-95DC-9DA097A6DBE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Automation needs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observable boundaries</a:t>
            </a:r>
          </a:p>
        </p:txBody>
      </p:sp>
      <p:sp>
        <p:nvSpPr>
          <p:cNvPr id="4" name="">
            <a:extLst xmlns:a="http://schemas.openxmlformats.org/drawingml/2006/main">
              <a:ext uri="{FF2B5EF4-FFF2-40B4-BE49-F238E27FC236}">
                <a16:creationId xmlns:a16="http://schemas.microsoft.com/office/drawing/2014/main" id="{7B3CA2F9-10DE-4DC7-933B-1FC8B5EB406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Use Cortex AI inside a process the insurer can inspect and govern.</a:t>
            </a:r>
          </a:p>
        </p:txBody>
      </p:sp>
      <p:sp>
        <p:nvSpPr>
          <p:cNvPr id="5" name="">
            <a:extLst xmlns:a="http://schemas.openxmlformats.org/drawingml/2006/main">
              <a:ext uri="{FF2B5EF4-FFF2-40B4-BE49-F238E27FC236}">
                <a16:creationId xmlns:a16="http://schemas.microsoft.com/office/drawing/2014/main" id="{89D930BB-A7A6-4655-B8A9-320F2667BAF3}"/>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3DEFC39-9A25-4A3C-8F2F-2D94F8768EC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Permission</a:t>
            </a:r>
          </a:p>
        </p:txBody>
      </p:sp>
      <p:sp>
        <p:nvSpPr>
          <p:cNvPr id="7" name="">
            <a:extLst xmlns:a="http://schemas.openxmlformats.org/drawingml/2006/main">
              <a:ext uri="{FF2B5EF4-FFF2-40B4-BE49-F238E27FC236}">
                <a16:creationId xmlns:a16="http://schemas.microsoft.com/office/drawing/2014/main" id="{51D212D3-396E-4A64-9FF8-CF7031CA768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Limit data access and permitted tools.</a:t>
            </a:r>
          </a:p>
        </p:txBody>
      </p:sp>
      <p:sp>
        <p:nvSpPr>
          <p:cNvPr id="8" name="">
            <a:extLst xmlns:a="http://schemas.openxmlformats.org/drawingml/2006/main">
              <a:ext uri="{FF2B5EF4-FFF2-40B4-BE49-F238E27FC236}">
                <a16:creationId xmlns:a16="http://schemas.microsoft.com/office/drawing/2014/main" id="{F9C004DD-2B48-4BEE-9223-9EF9EA99AEB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D5C0CA8-1121-47E3-8797-081747357EB8}"/>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Evaluation</a:t>
            </a:r>
          </a:p>
        </p:txBody>
      </p:sp>
      <p:sp>
        <p:nvSpPr>
          <p:cNvPr id="10" name="">
            <a:extLst xmlns:a="http://schemas.openxmlformats.org/drawingml/2006/main">
              <a:ext uri="{FF2B5EF4-FFF2-40B4-BE49-F238E27FC236}">
                <a16:creationId xmlns:a16="http://schemas.microsoft.com/office/drawing/2014/main" id="{F6D4E4AD-11A2-4C05-B48C-5B420839C5AF}"/>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Test accuracy, unsupported answers and unfair outcomes.</a:t>
            </a:r>
          </a:p>
        </p:txBody>
      </p:sp>
      <p:sp>
        <p:nvSpPr>
          <p:cNvPr id="11" name="">
            <a:extLst xmlns:a="http://schemas.openxmlformats.org/drawingml/2006/main">
              <a:ext uri="{FF2B5EF4-FFF2-40B4-BE49-F238E27FC236}">
                <a16:creationId xmlns:a16="http://schemas.microsoft.com/office/drawing/2014/main" id="{71E3AD8A-BC1D-4E21-8E11-F511F3130CF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356A581-425D-42CB-8DF3-4A56A08871B0}"/>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Accountability</a:t>
            </a:r>
          </a:p>
        </p:txBody>
      </p:sp>
      <p:sp>
        <p:nvSpPr>
          <p:cNvPr id="13" name="">
            <a:extLst xmlns:a="http://schemas.openxmlformats.org/drawingml/2006/main">
              <a:ext uri="{FF2B5EF4-FFF2-40B4-BE49-F238E27FC236}">
                <a16:creationId xmlns:a16="http://schemas.microsoft.com/office/drawing/2014/main" id="{75745ACE-7B0B-43AF-8AE9-C87BDA8A370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evidence and route consequential decisions.</a:t>
            </a:r>
          </a:p>
        </p:txBody>
      </p:sp>
      <p:sp>
        <p:nvSpPr>
          <p:cNvPr id="14" name="">
            <a:extLst xmlns:a="http://schemas.openxmlformats.org/drawingml/2006/main">
              <a:ext uri="{FF2B5EF4-FFF2-40B4-BE49-F238E27FC236}">
                <a16:creationId xmlns:a16="http://schemas.microsoft.com/office/drawing/2014/main" id="{585FFFD0-A768-46F3-B076-87A271BADE8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61B896D9-1D73-42D7-8FF5-F3C2393E40A2}"/>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FD3B231-6203-464E-8FDC-F26FBD1E6B4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20</a:t>
            </a:r>
          </a:p>
        </p:txBody>
      </p:sp>
    </p:spTree>
    <p:extLst>
      <p:ext uri="{BB962C8B-B14F-4D97-AF65-F5344CB8AC3E}">
        <p14:creationId xmlns:p14="http://schemas.microsoft.com/office/powerpoint/2010/main" val="1005620890"/>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f808025f70a4f1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B3A12C5-D563-4F5B-8AD3-1B788B44596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Operational intelligence</a:t>
            </a:r>
          </a:p>
        </p:txBody>
      </p:sp>
      <p:sp>
        <p:nvSpPr>
          <p:cNvPr id="3" name="">
            <a:extLst xmlns:a="http://schemas.openxmlformats.org/drawingml/2006/main">
              <a:ext uri="{FF2B5EF4-FFF2-40B4-BE49-F238E27FC236}">
                <a16:creationId xmlns:a16="http://schemas.microsoft.com/office/drawing/2014/main" id="{234A2C2E-7E4B-4E55-93DD-40CD3B851F71}"/>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shared view of</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service performance</a:t>
            </a:r>
          </a:p>
        </p:txBody>
      </p:sp>
      <p:sp>
        <p:nvSpPr>
          <p:cNvPr id="4" name="">
            <a:extLst xmlns:a="http://schemas.openxmlformats.org/drawingml/2006/main">
              <a:ext uri="{FF2B5EF4-FFF2-40B4-BE49-F238E27FC236}">
                <a16:creationId xmlns:a16="http://schemas.microsoft.com/office/drawing/2014/main" id="{E40163A5-CFAA-4525-9626-29EEC7E805D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GeneData and GeneAnalytics can connect operational measures with their source records.</a:t>
            </a:r>
          </a:p>
        </p:txBody>
      </p:sp>
      <p:sp>
        <p:nvSpPr>
          <p:cNvPr id="5" name="">
            <a:extLst xmlns:a="http://schemas.openxmlformats.org/drawingml/2006/main">
              <a:ext uri="{FF2B5EF4-FFF2-40B4-BE49-F238E27FC236}">
                <a16:creationId xmlns:a16="http://schemas.microsoft.com/office/drawing/2014/main" id="{C9DDC5F4-A03A-4A21-9732-6517FEA67AA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36A1EE7-C532-4A4B-BDC1-7F3796455C7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Work queues</a:t>
            </a:r>
          </a:p>
        </p:txBody>
      </p:sp>
      <p:sp>
        <p:nvSpPr>
          <p:cNvPr id="7" name="">
            <a:extLst xmlns:a="http://schemas.openxmlformats.org/drawingml/2006/main">
              <a:ext uri="{FF2B5EF4-FFF2-40B4-BE49-F238E27FC236}">
                <a16:creationId xmlns:a16="http://schemas.microsoft.com/office/drawing/2014/main" id="{A16EC216-D4AB-45D9-9C0D-03BB3CB9C168}"/>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Age, volume and reasons for delay.</a:t>
            </a:r>
          </a:p>
        </p:txBody>
      </p:sp>
      <p:sp>
        <p:nvSpPr>
          <p:cNvPr id="8" name="">
            <a:extLst xmlns:a="http://schemas.openxmlformats.org/drawingml/2006/main">
              <a:ext uri="{FF2B5EF4-FFF2-40B4-BE49-F238E27FC236}">
                <a16:creationId xmlns:a16="http://schemas.microsoft.com/office/drawing/2014/main" id="{ED0B7703-9A1B-4822-B2B5-7D3F844731B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81DABA5-E5E1-4A99-9EFD-219806312EB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Quality</a:t>
            </a:r>
          </a:p>
        </p:txBody>
      </p:sp>
      <p:sp>
        <p:nvSpPr>
          <p:cNvPr id="10" name="">
            <a:extLst xmlns:a="http://schemas.openxmlformats.org/drawingml/2006/main">
              <a:ext uri="{FF2B5EF4-FFF2-40B4-BE49-F238E27FC236}">
                <a16:creationId xmlns:a16="http://schemas.microsoft.com/office/drawing/2014/main" id="{957EFA42-0E21-4075-A387-B5E285A2F37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Rework, exceptions and repeated customer contacts.</a:t>
            </a:r>
          </a:p>
        </p:txBody>
      </p:sp>
      <p:sp>
        <p:nvSpPr>
          <p:cNvPr id="11" name="">
            <a:extLst xmlns:a="http://schemas.openxmlformats.org/drawingml/2006/main">
              <a:ext uri="{FF2B5EF4-FFF2-40B4-BE49-F238E27FC236}">
                <a16:creationId xmlns:a16="http://schemas.microsoft.com/office/drawing/2014/main" id="{38CB15D7-AA35-4C60-B500-919EF6D70220}"/>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8BB2454-FC97-4847-AC38-F2FAF284DC1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Portfolio insight</a:t>
            </a:r>
          </a:p>
        </p:txBody>
      </p:sp>
      <p:sp>
        <p:nvSpPr>
          <p:cNvPr id="13" name="">
            <a:extLst xmlns:a="http://schemas.openxmlformats.org/drawingml/2006/main">
              <a:ext uri="{FF2B5EF4-FFF2-40B4-BE49-F238E27FC236}">
                <a16:creationId xmlns:a16="http://schemas.microsoft.com/office/drawing/2014/main" id="{10E5219A-D83E-49FB-B4EB-71A5E8A1163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Trends reviewed in the right product and period context.</a:t>
            </a:r>
          </a:p>
        </p:txBody>
      </p:sp>
      <p:sp>
        <p:nvSpPr>
          <p:cNvPr id="14" name="">
            <a:extLst xmlns:a="http://schemas.openxmlformats.org/drawingml/2006/main">
              <a:ext uri="{FF2B5EF4-FFF2-40B4-BE49-F238E27FC236}">
                <a16:creationId xmlns:a16="http://schemas.microsoft.com/office/drawing/2014/main" id="{0D5A9813-4D86-44A6-BC7F-042380BC768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592E3CF9-C2C2-4F7B-8EAF-AEECB291297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D372924-9DAB-42FD-913C-418A8A435DF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20</a:t>
            </a:r>
          </a:p>
        </p:txBody>
      </p:sp>
    </p:spTree>
    <p:extLst>
      <p:ext uri="{BB962C8B-B14F-4D97-AF65-F5344CB8AC3E}">
        <p14:creationId xmlns:p14="http://schemas.microsoft.com/office/powerpoint/2010/main" val="595343635"/>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97a0c8b616145e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9DB85D5-D51A-45D2-B58B-A0E45A8BCA6A}"/>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Business value</a:t>
            </a:r>
          </a:p>
        </p:txBody>
      </p:sp>
      <p:sp>
        <p:nvSpPr>
          <p:cNvPr id="3" name="">
            <a:extLst xmlns:a="http://schemas.openxmlformats.org/drawingml/2006/main">
              <a:ext uri="{FF2B5EF4-FFF2-40B4-BE49-F238E27FC236}">
                <a16:creationId xmlns:a16="http://schemas.microsoft.com/office/drawing/2014/main" id="{828A2064-38FD-44B5-A92E-FA825E895AB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business case your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team can measure</a:t>
            </a:r>
          </a:p>
        </p:txBody>
      </p:sp>
      <p:sp>
        <p:nvSpPr>
          <p:cNvPr id="4" name="">
            <a:extLst xmlns:a="http://schemas.openxmlformats.org/drawingml/2006/main">
              <a:ext uri="{FF2B5EF4-FFF2-40B4-BE49-F238E27FC236}">
                <a16:creationId xmlns:a16="http://schemas.microsoft.com/office/drawing/2014/main" id="{78785031-C7CE-4EF3-AD8A-C63DE2BECD3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Illustrative monthly service improvement: 10,000 cases, with total handling reduced from 18 to 12 minutes.</a:t>
            </a:r>
          </a:p>
        </p:txBody>
      </p:sp>
      <p:sp>
        <p:nvSpPr>
          <p:cNvPr id="5" name="">
            <a:extLst xmlns:a="http://schemas.openxmlformats.org/drawingml/2006/main">
              <a:ext uri="{FF2B5EF4-FFF2-40B4-BE49-F238E27FC236}">
                <a16:creationId xmlns:a16="http://schemas.microsoft.com/office/drawing/2014/main" id="{F29F9438-962E-412D-9076-FCD6BDEB945D}"/>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8679C63-94C1-4EF7-9A9E-18E7C3D4859D}"/>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1,000 hours released</a:t>
            </a:r>
          </a:p>
        </p:txBody>
      </p:sp>
      <p:sp>
        <p:nvSpPr>
          <p:cNvPr id="7" name="">
            <a:extLst xmlns:a="http://schemas.openxmlformats.org/drawingml/2006/main">
              <a:ext uri="{FF2B5EF4-FFF2-40B4-BE49-F238E27FC236}">
                <a16:creationId xmlns:a16="http://schemas.microsoft.com/office/drawing/2014/main" id="{8808FE84-D526-4C32-ADC7-14CFB7E653C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Six minutes × 10,000 cases ÷ 60.</a:t>
            </a:r>
          </a:p>
        </p:txBody>
      </p:sp>
      <p:sp>
        <p:nvSpPr>
          <p:cNvPr id="8" name="">
            <a:extLst xmlns:a="http://schemas.openxmlformats.org/drawingml/2006/main">
              <a:ext uri="{FF2B5EF4-FFF2-40B4-BE49-F238E27FC236}">
                <a16:creationId xmlns:a16="http://schemas.microsoft.com/office/drawing/2014/main" id="{7419ADA7-4750-48F4-AAFC-E0188859F4CB}"/>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B9DC492-123A-4770-A762-AD64CAB9B53C}"/>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Quality threshold</a:t>
            </a:r>
          </a:p>
        </p:txBody>
      </p:sp>
      <p:sp>
        <p:nvSpPr>
          <p:cNvPr id="10" name="">
            <a:extLst xmlns:a="http://schemas.openxmlformats.org/drawingml/2006/main">
              <a:ext uri="{FF2B5EF4-FFF2-40B4-BE49-F238E27FC236}">
                <a16:creationId xmlns:a16="http://schemas.microsoft.com/office/drawing/2014/main" id="{3833C844-E660-4FAE-B1C6-762456886764}"/>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Stable accuracy, complaint handling and control outcomes.</a:t>
            </a:r>
          </a:p>
        </p:txBody>
      </p:sp>
      <p:sp>
        <p:nvSpPr>
          <p:cNvPr id="11" name="">
            <a:extLst xmlns:a="http://schemas.openxmlformats.org/drawingml/2006/main">
              <a:ext uri="{FF2B5EF4-FFF2-40B4-BE49-F238E27FC236}">
                <a16:creationId xmlns:a16="http://schemas.microsoft.com/office/drawing/2014/main" id="{91A0860A-7B44-4913-8914-48C040F25447}"/>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875D830-B412-49B2-9B73-BADFEE111370}"/>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Net value</a:t>
            </a:r>
          </a:p>
        </p:txBody>
      </p:sp>
      <p:sp>
        <p:nvSpPr>
          <p:cNvPr id="13" name="">
            <a:extLst xmlns:a="http://schemas.openxmlformats.org/drawingml/2006/main">
              <a:ext uri="{FF2B5EF4-FFF2-40B4-BE49-F238E27FC236}">
                <a16:creationId xmlns:a16="http://schemas.microsoft.com/office/drawing/2014/main" id="{524D8AF2-274D-4176-8986-BCBA8C73AA4A}"/>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Subtract review, licensing, integration and support costs.</a:t>
            </a:r>
          </a:p>
        </p:txBody>
      </p:sp>
      <p:sp>
        <p:nvSpPr>
          <p:cNvPr id="14" name="">
            <a:extLst xmlns:a="http://schemas.openxmlformats.org/drawingml/2006/main">
              <a:ext uri="{FF2B5EF4-FFF2-40B4-BE49-F238E27FC236}">
                <a16:creationId xmlns:a16="http://schemas.microsoft.com/office/drawing/2014/main" id="{051BF66C-83AB-40C7-9373-49E2876B410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planning. Released capacity becomes cash savings only when costs actually reduce.</a:t>
            </a:r>
          </a:p>
        </p:txBody>
      </p:sp>
      <p:sp>
        <p:nvSpPr>
          <p:cNvPr id="15" name="">
            <a:extLst xmlns:a="http://schemas.openxmlformats.org/drawingml/2006/main">
              <a:ext uri="{FF2B5EF4-FFF2-40B4-BE49-F238E27FC236}">
                <a16:creationId xmlns:a16="http://schemas.microsoft.com/office/drawing/2014/main" id="{9AB8DC3C-87F6-46FF-B5C9-6A31D2BAF12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F1CBC46-F121-4E71-BEB1-F2C7A3E59F19}"/>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20</a:t>
            </a:r>
          </a:p>
        </p:txBody>
      </p:sp>
    </p:spTree>
    <p:extLst>
      <p:ext uri="{BB962C8B-B14F-4D97-AF65-F5344CB8AC3E}">
        <p14:creationId xmlns:p14="http://schemas.microsoft.com/office/powerpoint/2010/main" val="1912395250"/>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cae82d19cbd469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BBC990-122C-4362-AAE2-EBF89BB8A18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first workflow</a:t>
            </a:r>
          </a:p>
        </p:txBody>
      </p:sp>
      <p:sp>
        <p:nvSpPr>
          <p:cNvPr id="3" name="">
            <a:extLst xmlns:a="http://schemas.openxmlformats.org/drawingml/2006/main">
              <a:ext uri="{FF2B5EF4-FFF2-40B4-BE49-F238E27FC236}">
                <a16:creationId xmlns:a16="http://schemas.microsoft.com/office/drawing/2014/main" id="{22772D11-0D01-4C60-8409-47B53B448065}"/>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useful starting point</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has a visible bottleneck</a:t>
            </a:r>
          </a:p>
        </p:txBody>
      </p:sp>
      <p:sp>
        <p:nvSpPr>
          <p:cNvPr id="4" name="">
            <a:extLst xmlns:a="http://schemas.openxmlformats.org/drawingml/2006/main">
              <a:ext uri="{FF2B5EF4-FFF2-40B4-BE49-F238E27FC236}">
                <a16:creationId xmlns:a16="http://schemas.microsoft.com/office/drawing/2014/main" id="{322130C3-9988-42BE-9FCE-B533AB4EE5A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Select the problem with your operations and technology owners.</a:t>
            </a:r>
          </a:p>
        </p:txBody>
      </p:sp>
      <p:sp>
        <p:nvSpPr>
          <p:cNvPr id="5" name="">
            <a:extLst xmlns:a="http://schemas.openxmlformats.org/drawingml/2006/main">
              <a:ext uri="{FF2B5EF4-FFF2-40B4-BE49-F238E27FC236}">
                <a16:creationId xmlns:a16="http://schemas.microsoft.com/office/drawing/2014/main" id="{76B74682-C053-4DAB-8492-45A6DDA39C88}"/>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DD4240A-1C68-495F-B64A-32F21DAB351F}"/>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Life starting point</a:t>
            </a:r>
          </a:p>
        </p:txBody>
      </p:sp>
      <p:sp>
        <p:nvSpPr>
          <p:cNvPr id="7" name="">
            <a:extLst xmlns:a="http://schemas.openxmlformats.org/drawingml/2006/main">
              <a:ext uri="{FF2B5EF4-FFF2-40B4-BE49-F238E27FC236}">
                <a16:creationId xmlns:a16="http://schemas.microsoft.com/office/drawing/2014/main" id="{4D4DB072-4ABC-4501-80C2-5E2B28CD2972}"/>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Application evidence or policy-service preparation.</a:t>
            </a:r>
          </a:p>
        </p:txBody>
      </p:sp>
      <p:sp>
        <p:nvSpPr>
          <p:cNvPr id="8" name="">
            <a:extLst xmlns:a="http://schemas.openxmlformats.org/drawingml/2006/main">
              <a:ext uri="{FF2B5EF4-FFF2-40B4-BE49-F238E27FC236}">
                <a16:creationId xmlns:a16="http://schemas.microsoft.com/office/drawing/2014/main" id="{88640990-16CB-4A9C-BEE0-7EC603A4AE2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6C2940B-36F8-47E7-BB01-E1EAA6C30A23}"/>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P&amp;C starting point</a:t>
            </a:r>
          </a:p>
        </p:txBody>
      </p:sp>
      <p:sp>
        <p:nvSpPr>
          <p:cNvPr id="10" name="">
            <a:extLst xmlns:a="http://schemas.openxmlformats.org/drawingml/2006/main">
              <a:ext uri="{FF2B5EF4-FFF2-40B4-BE49-F238E27FC236}">
                <a16:creationId xmlns:a16="http://schemas.microsoft.com/office/drawing/2014/main" id="{01295DB2-D972-4F02-B9AF-EB179F424C2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Commercial submission intake or claim-file preparation.</a:t>
            </a:r>
          </a:p>
        </p:txBody>
      </p:sp>
      <p:sp>
        <p:nvSpPr>
          <p:cNvPr id="11" name="">
            <a:extLst xmlns:a="http://schemas.openxmlformats.org/drawingml/2006/main">
              <a:ext uri="{FF2B5EF4-FFF2-40B4-BE49-F238E27FC236}">
                <a16:creationId xmlns:a16="http://schemas.microsoft.com/office/drawing/2014/main" id="{86FEF409-45B1-414C-A980-983CB28C28BE}"/>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45B855B-DE01-431E-8DA9-4542E566E41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Legacy starting point</a:t>
            </a:r>
          </a:p>
        </p:txBody>
      </p:sp>
      <p:sp>
        <p:nvSpPr>
          <p:cNvPr id="13" name="">
            <a:extLst xmlns:a="http://schemas.openxmlformats.org/drawingml/2006/main">
              <a:ext uri="{FF2B5EF4-FFF2-40B4-BE49-F238E27FC236}">
                <a16:creationId xmlns:a16="http://schemas.microsoft.com/office/drawing/2014/main" id="{5D257D15-33FE-4338-BEA2-1A742D412E38}"/>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supported policy lookup with reconciliation.</a:t>
            </a:r>
          </a:p>
        </p:txBody>
      </p:sp>
      <p:sp>
        <p:nvSpPr>
          <p:cNvPr id="14" name="">
            <a:extLst xmlns:a="http://schemas.openxmlformats.org/drawingml/2006/main">
              <a:ext uri="{FF2B5EF4-FFF2-40B4-BE49-F238E27FC236}">
                <a16:creationId xmlns:a16="http://schemas.microsoft.com/office/drawing/2014/main" id="{0A654CF7-87BF-46ED-B43E-C279117E1D0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F8FF8323-BB3A-45FB-81D9-F8B1C4CC25D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7664000-1D86-46DE-A3AF-3C196E99A2F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20</a:t>
            </a:r>
          </a:p>
        </p:txBody>
      </p:sp>
    </p:spTree>
    <p:extLst>
      <p:ext uri="{BB962C8B-B14F-4D97-AF65-F5344CB8AC3E}">
        <p14:creationId xmlns:p14="http://schemas.microsoft.com/office/powerpoint/2010/main" val="1501617339"/>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3f37cb052e64eb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7C512E-74DE-4A89-8023-737866AD7A7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Six-week MVP</a:t>
            </a:r>
          </a:p>
        </p:txBody>
      </p:sp>
      <p:sp>
        <p:nvSpPr>
          <p:cNvPr id="3" name="">
            <a:extLst xmlns:a="http://schemas.openxmlformats.org/drawingml/2006/main">
              <a:ext uri="{FF2B5EF4-FFF2-40B4-BE49-F238E27FC236}">
                <a16:creationId xmlns:a16="http://schemas.microsoft.com/office/drawing/2014/main" id="{4203CBFC-13BB-4274-90E6-406FE5F40D0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focused MVP</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within six weeks</a:t>
            </a:r>
          </a:p>
        </p:txBody>
      </p:sp>
      <p:sp>
        <p:nvSpPr>
          <p:cNvPr id="4" name="">
            <a:extLst xmlns:a="http://schemas.openxmlformats.org/drawingml/2006/main">
              <a:ext uri="{FF2B5EF4-FFF2-40B4-BE49-F238E27FC236}">
                <a16:creationId xmlns:a16="http://schemas.microsoft.com/office/drawing/2014/main" id="{140363CD-8950-454C-8801-CFC43D2AC4C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Limit the first release to one workflow, one data boundary and an agreed set of exceptions.</a:t>
            </a:r>
          </a:p>
        </p:txBody>
      </p:sp>
      <p:sp>
        <p:nvSpPr>
          <p:cNvPr id="5" name="">
            <a:extLst xmlns:a="http://schemas.openxmlformats.org/drawingml/2006/main">
              <a:ext uri="{FF2B5EF4-FFF2-40B4-BE49-F238E27FC236}">
                <a16:creationId xmlns:a16="http://schemas.microsoft.com/office/drawing/2014/main" id="{B85032AF-E67D-4D6F-94E6-57FBF46BCD61}"/>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598788F-78B1-4FC6-A653-8A13270EE281}"/>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F8D6FF2A-DC2B-4768-AE99-0AC7585C814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Agree scope, baseline and data access.</a:t>
            </a:r>
          </a:p>
        </p:txBody>
      </p:sp>
      <p:sp>
        <p:nvSpPr>
          <p:cNvPr id="8" name="">
            <a:extLst xmlns:a="http://schemas.openxmlformats.org/drawingml/2006/main">
              <a:ext uri="{FF2B5EF4-FFF2-40B4-BE49-F238E27FC236}">
                <a16:creationId xmlns:a16="http://schemas.microsoft.com/office/drawing/2014/main" id="{E8D87857-C289-49A3-BCC2-731DCCC668D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4DCF1D2-9003-40EE-B41A-27598B980E10}"/>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3–4</a:t>
            </a:r>
          </a:p>
        </p:txBody>
      </p:sp>
      <p:sp>
        <p:nvSpPr>
          <p:cNvPr id="10" name="">
            <a:extLst xmlns:a="http://schemas.openxmlformats.org/drawingml/2006/main">
              <a:ext uri="{FF2B5EF4-FFF2-40B4-BE49-F238E27FC236}">
                <a16:creationId xmlns:a16="http://schemas.microsoft.com/office/drawing/2014/main" id="{85CA35E6-51AF-4AD2-8A31-DEF43DD2180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Configure, connect and test the workflow.</a:t>
            </a:r>
          </a:p>
        </p:txBody>
      </p:sp>
      <p:sp>
        <p:nvSpPr>
          <p:cNvPr id="11" name="">
            <a:extLst xmlns:a="http://schemas.openxmlformats.org/drawingml/2006/main">
              <a:ext uri="{FF2B5EF4-FFF2-40B4-BE49-F238E27FC236}">
                <a16:creationId xmlns:a16="http://schemas.microsoft.com/office/drawing/2014/main" id="{04393D38-CD96-4045-B64D-FC534FB0486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9459C98-EAE0-48D4-91A4-6ED7E081977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5–6</a:t>
            </a:r>
          </a:p>
        </p:txBody>
      </p:sp>
      <p:sp>
        <p:nvSpPr>
          <p:cNvPr id="13" name="">
            <a:extLst xmlns:a="http://schemas.openxmlformats.org/drawingml/2006/main">
              <a:ext uri="{FF2B5EF4-FFF2-40B4-BE49-F238E27FC236}">
                <a16:creationId xmlns:a16="http://schemas.microsoft.com/office/drawing/2014/main" id="{32F1C713-5CF4-4F28-AFD6-B148E9DDDA66}"/>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with users and decide the next release.</a:t>
            </a:r>
          </a:p>
        </p:txBody>
      </p:sp>
      <p:sp>
        <p:nvSpPr>
          <p:cNvPr id="14" name="">
            <a:extLst xmlns:a="http://schemas.openxmlformats.org/drawingml/2006/main">
              <a:ext uri="{FF2B5EF4-FFF2-40B4-BE49-F238E27FC236}">
                <a16:creationId xmlns:a16="http://schemas.microsoft.com/office/drawing/2014/main" id="{37FF7EAC-8459-4DD3-A8F9-9990C6F7D54F}"/>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Defined scope and readiness gates apply. Enterprise rollout follows the accepted MVP.</a:t>
            </a:r>
          </a:p>
        </p:txBody>
      </p:sp>
      <p:sp>
        <p:nvSpPr>
          <p:cNvPr id="15" name="">
            <a:extLst xmlns:a="http://schemas.openxmlformats.org/drawingml/2006/main">
              <a:ext uri="{FF2B5EF4-FFF2-40B4-BE49-F238E27FC236}">
                <a16:creationId xmlns:a16="http://schemas.microsoft.com/office/drawing/2014/main" id="{1F652685-1DD2-4EE9-A1CA-B8AC895A22B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6CD36DF-9E9B-4CE2-8A70-4EA86544825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20</a:t>
            </a:r>
          </a:p>
        </p:txBody>
      </p:sp>
    </p:spTree>
    <p:extLst>
      <p:ext uri="{BB962C8B-B14F-4D97-AF65-F5344CB8AC3E}">
        <p14:creationId xmlns:p14="http://schemas.microsoft.com/office/powerpoint/2010/main" val="1302622923"/>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074f6283922481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D8119C0-9F59-4579-8CCD-A95444AFC6D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operating handover</a:t>
            </a:r>
          </a:p>
        </p:txBody>
      </p:sp>
      <p:sp>
        <p:nvSpPr>
          <p:cNvPr id="3" name="">
            <a:extLst xmlns:a="http://schemas.openxmlformats.org/drawingml/2006/main">
              <a:ext uri="{FF2B5EF4-FFF2-40B4-BE49-F238E27FC236}">
                <a16:creationId xmlns:a16="http://schemas.microsoft.com/office/drawing/2014/main" id="{B1C61911-E709-4A9C-B6DC-3F750BB89F65}"/>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usable workflow</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needs a prepared team</a:t>
            </a:r>
          </a:p>
        </p:txBody>
      </p:sp>
      <p:sp>
        <p:nvSpPr>
          <p:cNvPr id="4" name="">
            <a:extLst xmlns:a="http://schemas.openxmlformats.org/drawingml/2006/main">
              <a:ext uri="{FF2B5EF4-FFF2-40B4-BE49-F238E27FC236}">
                <a16:creationId xmlns:a16="http://schemas.microsoft.com/office/drawing/2014/main" id="{046A7D31-2E24-4E55-8199-EAA8030EDABC}"/>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Genellipse includes process ownership and adoption in the delivery discussion.</a:t>
            </a:r>
          </a:p>
        </p:txBody>
      </p:sp>
      <p:sp>
        <p:nvSpPr>
          <p:cNvPr id="5" name="">
            <a:extLst xmlns:a="http://schemas.openxmlformats.org/drawingml/2006/main">
              <a:ext uri="{FF2B5EF4-FFF2-40B4-BE49-F238E27FC236}">
                <a16:creationId xmlns:a16="http://schemas.microsoft.com/office/drawing/2014/main" id="{1D5E9D92-A86F-4D86-8332-741BCC47A8F8}"/>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B5A9C32-016C-4F52-BD38-02CC6BDF0BF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Train</a:t>
            </a:r>
          </a:p>
        </p:txBody>
      </p:sp>
      <p:sp>
        <p:nvSpPr>
          <p:cNvPr id="7" name="">
            <a:extLst xmlns:a="http://schemas.openxmlformats.org/drawingml/2006/main">
              <a:ext uri="{FF2B5EF4-FFF2-40B4-BE49-F238E27FC236}">
                <a16:creationId xmlns:a16="http://schemas.microsoft.com/office/drawing/2014/main" id="{2F4DE68F-9A17-4BA3-AD3C-7586B6C4D05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representative cases and exception exercises.</a:t>
            </a:r>
          </a:p>
        </p:txBody>
      </p:sp>
      <p:sp>
        <p:nvSpPr>
          <p:cNvPr id="8" name="">
            <a:extLst xmlns:a="http://schemas.openxmlformats.org/drawingml/2006/main">
              <a:ext uri="{FF2B5EF4-FFF2-40B4-BE49-F238E27FC236}">
                <a16:creationId xmlns:a16="http://schemas.microsoft.com/office/drawing/2014/main" id="{C7BD8CAE-8E5C-43EB-8199-558B7C824CE9}"/>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940FAE6-D61F-4440-AE29-2EA89A8BEEC8}"/>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Operate</a:t>
            </a:r>
          </a:p>
        </p:txBody>
      </p:sp>
      <p:sp>
        <p:nvSpPr>
          <p:cNvPr id="10" name="">
            <a:extLst xmlns:a="http://schemas.openxmlformats.org/drawingml/2006/main">
              <a:ext uri="{FF2B5EF4-FFF2-40B4-BE49-F238E27FC236}">
                <a16:creationId xmlns:a16="http://schemas.microsoft.com/office/drawing/2014/main" id="{B558B8EA-2FE9-4FA0-8CDD-C1A263D62418}"/>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Name support, incident and business owners.</a:t>
            </a:r>
          </a:p>
        </p:txBody>
      </p:sp>
      <p:sp>
        <p:nvSpPr>
          <p:cNvPr id="11" name="">
            <a:extLst xmlns:a="http://schemas.openxmlformats.org/drawingml/2006/main">
              <a:ext uri="{FF2B5EF4-FFF2-40B4-BE49-F238E27FC236}">
                <a16:creationId xmlns:a16="http://schemas.microsoft.com/office/drawing/2014/main" id="{8EB97ADE-7683-411A-9981-11E23FCA364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90F5F39-9015-4CA5-995A-76D8EA1670B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C550BD4A-3D30-4410-9707-53FD3411D898}"/>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outcomes and prioritize the next release.</a:t>
            </a:r>
          </a:p>
        </p:txBody>
      </p:sp>
      <p:sp>
        <p:nvSpPr>
          <p:cNvPr id="14" name="">
            <a:extLst xmlns:a="http://schemas.openxmlformats.org/drawingml/2006/main">
              <a:ext uri="{FF2B5EF4-FFF2-40B4-BE49-F238E27FC236}">
                <a16:creationId xmlns:a16="http://schemas.microsoft.com/office/drawing/2014/main" id="{85BF267B-EF1C-4BAF-88DF-4D69222EC1C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4EBEC95B-BC8B-4DF9-9EBE-D3E47EA7EBCF}"/>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E27CB52-2BB9-49A5-A954-FF8C3566FCE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20</a:t>
            </a:r>
          </a:p>
        </p:txBody>
      </p:sp>
    </p:spTree>
    <p:extLst>
      <p:ext uri="{BB962C8B-B14F-4D97-AF65-F5344CB8AC3E}">
        <p14:creationId xmlns:p14="http://schemas.microsoft.com/office/powerpoint/2010/main" val="1846403059"/>
      </p:ext>
    </p:extLst>
  </p:cSld>
</p:sld>
</file>

<file path=ppt/slides/slide2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85b6f72dff14bc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aa987cc53a44189"/>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005a98d389b49a2"/>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F7D4B4-D09C-48B5-857A-8F9E95B94D74}"/>
              </a:ext>
            </a:extLst>
          </p:cNvPr>
          <p:cNvSpPr>
            <a:spLocks xmlns:a="http://schemas.openxmlformats.org/drawingml/2006/main" noGrp="1"/>
          </p:cNvSpPr>
          <p:nvPr/>
        </p:nvSpPr>
        <p:spPr>
          <a:xfrm xmlns:a="http://schemas.openxmlformats.org/drawingml/2006/main">
            <a:off x="685800" y="1390650"/>
            <a:ext cx="6762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Your next transformation</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starts with one workflow</a:t>
            </a:r>
          </a:p>
        </p:txBody>
      </p:sp>
      <p:sp>
        <p:nvSpPr>
          <p:cNvPr id="5" name="">
            <a:extLst xmlns:a="http://schemas.openxmlformats.org/drawingml/2006/main">
              <a:ext uri="{FF2B5EF4-FFF2-40B4-BE49-F238E27FC236}">
                <a16:creationId xmlns:a16="http://schemas.microsoft.com/office/drawing/2014/main" id="{F93585F3-C111-41EB-A621-DE5D8D1978B3}"/>
              </a:ext>
            </a:extLst>
          </p:cNvPr>
          <p:cNvSpPr>
            <a:spLocks xmlns:a="http://schemas.openxmlformats.org/drawingml/2006/main" noGrp="1"/>
          </p:cNvSpPr>
          <p:nvPr/>
        </p:nvSpPr>
        <p:spPr>
          <a:xfrm xmlns:a="http://schemas.openxmlformats.org/drawingml/2006/main">
            <a:off x="685800" y="3181350"/>
            <a:ext cx="60388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Let’s choose the Life or P&amp;C workflow where your teams and customers will feel the improvement first.</a:t>
            </a:r>
          </a:p>
        </p:txBody>
      </p:sp>
      <p:sp>
        <p:nvSpPr>
          <p:cNvPr id="6" name="">
            <a:extLst xmlns:a="http://schemas.openxmlformats.org/drawingml/2006/main">
              <a:ext uri="{FF2B5EF4-FFF2-40B4-BE49-F238E27FC236}">
                <a16:creationId xmlns:a16="http://schemas.microsoft.com/office/drawing/2014/main" id="{292441AB-55DD-4D41-994A-B0297107AAB9}"/>
              </a:ext>
            </a:extLst>
          </p:cNvPr>
          <p:cNvSpPr>
            <a:spLocks xmlns:a="http://schemas.openxmlformats.org/drawingml/2006/main" noGrp="1"/>
          </p:cNvSpPr>
          <p:nvPr/>
        </p:nvSpPr>
        <p:spPr>
          <a:xfrm xmlns:a="http://schemas.openxmlformats.org/drawingml/2006/main">
            <a:off x="685800" y="4610100"/>
            <a:ext cx="6477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Genellipse + your team</a:t>
            </a:r>
          </a:p>
        </p:txBody>
      </p:sp>
      <p:sp>
        <p:nvSpPr>
          <p:cNvPr id="7" name="">
            <a:extLst xmlns:a="http://schemas.openxmlformats.org/drawingml/2006/main">
              <a:ext uri="{FF2B5EF4-FFF2-40B4-BE49-F238E27FC236}">
                <a16:creationId xmlns:a16="http://schemas.microsoft.com/office/drawing/2014/main" id="{B61D0B59-4E9B-4EA6-95A8-AA168A44F38D}"/>
              </a:ext>
            </a:extLst>
          </p:cNvPr>
          <p:cNvSpPr>
            <a:spLocks xmlns:a="http://schemas.openxmlformats.org/drawingml/2006/main" noGrp="1"/>
          </p:cNvSpPr>
          <p:nvPr/>
        </p:nvSpPr>
        <p:spPr>
          <a:xfrm xmlns:a="http://schemas.openxmlformats.org/drawingml/2006/main">
            <a:off x="685800" y="5038725"/>
            <a:ext cx="62388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EE7EE"/>
                </a:solidFill>
                <a:latin typeface="Liberation Sans"/>
                <a:ea typeface="Liberation Sans"/>
                <a:cs typeface="Liberation Sans"/>
              </a:defRPr>
            </a:pPr>
            <a:r>
              <a:rPr sz="1875" b="0">
                <a:solidFill>
                  <a:srgbClr val="DEE7EE"/>
                </a:solidFill>
                <a:latin typeface="Liberation Sans"/>
                <a:ea typeface="Liberation Sans"/>
                <a:cs typeface="Liberation Sans"/>
              </a:rPr>
              <a:t>A shared roadmap, named owners and accountable delivery.</a:t>
            </a:r>
          </a:p>
        </p:txBody>
      </p:sp>
      <p:sp>
        <p:nvSpPr>
          <p:cNvPr id="8" name="">
            <a:extLst xmlns:a="http://schemas.openxmlformats.org/drawingml/2006/main">
              <a:ext uri="{FF2B5EF4-FFF2-40B4-BE49-F238E27FC236}">
                <a16:creationId xmlns:a16="http://schemas.microsoft.com/office/drawing/2014/main" id="{A5956B61-FA98-4849-9897-0D66A93F2841}"/>
              </a:ext>
            </a:extLst>
          </p:cNvPr>
          <p:cNvSpPr>
            <a:spLocks xmlns:a="http://schemas.openxmlformats.org/drawingml/2006/main" noGrp="1"/>
          </p:cNvSpPr>
          <p:nvPr/>
        </p:nvSpPr>
        <p:spPr>
          <a:xfrm xmlns:a="http://schemas.openxmlformats.org/drawingml/2006/main">
            <a:off x="685800" y="5972175"/>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D2B577"/>
                </a:solidFill>
                <a:latin typeface="Liberation Sans"/>
                <a:ea typeface="Liberation Sans"/>
                <a:cs typeface="Liberation Sans"/>
              </a:defRPr>
            </a:pPr>
            <a:r>
              <a:rPr sz="1950" b="1">
                <a:solidFill>
                  <a:srgbClr val="D2B577"/>
                </a:solidFill>
                <a:latin typeface="Liberation Sans"/>
                <a:ea typeface="Liberation Sans"/>
                <a:cs typeface="Liberation Sans"/>
                <a:hlinkClick xmlns:r="http://schemas.openxmlformats.org/officeDocument/2006/relationships" r:id="R7df6137e0c6b4f91"/>
              </a:rPr>
              <a:t>Genellipse.com</a:t>
            </a:r>
          </a:p>
        </p:txBody>
      </p:sp>
      <p:sp>
        <p:nvSpPr>
          <p:cNvPr id="9" name="">
            <a:extLst xmlns:a="http://schemas.openxmlformats.org/drawingml/2006/main">
              <a:ext uri="{FF2B5EF4-FFF2-40B4-BE49-F238E27FC236}">
                <a16:creationId xmlns:a16="http://schemas.microsoft.com/office/drawing/2014/main" id="{024D0E8F-DA4B-4082-9F30-565AF0CD4761}"/>
              </a:ext>
            </a:extLst>
          </p:cNvPr>
          <p:cNvSpPr>
            <a:spLocks xmlns:a="http://schemas.openxmlformats.org/drawingml/2006/main" noGrp="1"/>
          </p:cNvSpPr>
          <p:nvPr/>
        </p:nvSpPr>
        <p:spPr>
          <a:xfrm xmlns:a="http://schemas.openxmlformats.org/drawingml/2006/main">
            <a:off x="3619500" y="59721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D2B577"/>
                </a:solidFill>
                <a:latin typeface="Liberation Sans"/>
                <a:ea typeface="Liberation Sans"/>
                <a:cs typeface="Liberation Sans"/>
              </a:defRPr>
            </a:pPr>
            <a:r>
              <a:rPr sz="1950" b="0">
                <a:solidFill>
                  <a:srgbClr val="D2B577"/>
                </a:solidFill>
                <a:latin typeface="Liberation Sans"/>
                <a:ea typeface="Liberation Sans"/>
                <a:cs typeface="Liberation Sans"/>
                <a:hlinkClick xmlns:r="http://schemas.openxmlformats.org/officeDocument/2006/relationships" r:id="R3ee002846b0b4558"/>
              </a:rPr>
              <a:t>info@genellipse.com</a:t>
            </a:r>
          </a:p>
        </p:txBody>
      </p:sp>
      <p:sp>
        <p:nvSpPr>
          <p:cNvPr id="10" name="">
            <a:extLst xmlns:a="http://schemas.openxmlformats.org/drawingml/2006/main">
              <a:ext uri="{FF2B5EF4-FFF2-40B4-BE49-F238E27FC236}">
                <a16:creationId xmlns:a16="http://schemas.microsoft.com/office/drawing/2014/main" id="{DF94799C-A780-4CB5-B220-F5AD2DF7124A}"/>
              </a:ext>
            </a:extLst>
          </p:cNvPr>
          <p:cNvSpPr>
            <a:spLocks xmlns:a="http://schemas.openxmlformats.org/drawingml/2006/main" noGrp="1"/>
          </p:cNvSpPr>
          <p:nvPr/>
        </p:nvSpPr>
        <p:spPr>
          <a:xfrm xmlns:a="http://schemas.openxmlformats.org/drawingml/2006/main">
            <a:off x="9286875" y="5991225"/>
            <a:ext cx="252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D2B577"/>
                </a:solidFill>
                <a:latin typeface="Liberation Sans"/>
                <a:ea typeface="Liberation Sans"/>
                <a:cs typeface="Liberation Sans"/>
              </a:defRPr>
            </a:pPr>
            <a:r>
              <a:rPr sz="1350" b="0">
                <a:solidFill>
                  <a:srgbClr val="D2B577"/>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11" name="">
            <a:extLst xmlns:a="http://schemas.openxmlformats.org/drawingml/2006/main">
              <a:ext uri="{FF2B5EF4-FFF2-40B4-BE49-F238E27FC236}">
                <a16:creationId xmlns:a16="http://schemas.microsoft.com/office/drawing/2014/main" id="{2CDB956E-EFF6-492D-9550-9C58C19CF5DF}"/>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4287B401-DBB6-4156-A7F4-841454F0A41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20 / 20</a:t>
            </a:r>
          </a:p>
        </p:txBody>
      </p:sp>
    </p:spTree>
    <p:extLst>
      <p:ext uri="{BB962C8B-B14F-4D97-AF65-F5344CB8AC3E}">
        <p14:creationId xmlns:p14="http://schemas.microsoft.com/office/powerpoint/2010/main" val="6041065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2026-09-27T14:54:17.7220000Z</dcterms:created>
  <dcterms:modified xsi:type="dcterms:W3CDTF">2026-09-27T14:54:17.7220000Z</dcterms:modified>
</coreProperties>
</file>