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1bb07dd5e844fbe" /><Relationship Type="http://schemas.openxmlformats.org/officeDocument/2006/relationships/extended-properties" Target="/docProps/app.xml" Id="R095cdb92a4ad4709" /><Relationship Type="http://schemas.openxmlformats.org/officeDocument/2006/relationships/officeDocument" Target="/ppt/presentation.xml" Id="R29e41679513e47df" /></Relationships>
</file>

<file path=ppt/presentation.xml><?xml version="1.0" encoding="utf-8"?>
<p:presentation xmlns:p="http://schemas.openxmlformats.org/presentationml/2006/main">
  <p:sldMasterIdLst>
    <p:sldMasterId xmlns:r="http://schemas.openxmlformats.org/officeDocument/2006/relationships" id="2147483648" r:id="Re5ad2f8321f44566"/>
  </p:sldMasterIdLst>
  <p:notesMasterIdLst>
    <p:notesMasterId xmlns:r="http://schemas.openxmlformats.org/officeDocument/2006/relationships" r:id="Rf195120a96fd439c"/>
  </p:notesMasterIdLst>
  <p:sldIdLst>
    <p:sldId xmlns:r="http://schemas.openxmlformats.org/officeDocument/2006/relationships" id="256" r:id="R5d046c99f6f8407c"/>
    <p:sldId xmlns:r="http://schemas.openxmlformats.org/officeDocument/2006/relationships" id="257" r:id="Rd9ed943d216440dd"/>
    <p:sldId xmlns:r="http://schemas.openxmlformats.org/officeDocument/2006/relationships" id="258" r:id="Rf9ffb1baf9534893"/>
    <p:sldId xmlns:r="http://schemas.openxmlformats.org/officeDocument/2006/relationships" id="259" r:id="R46f62d1491eb40b1"/>
    <p:sldId xmlns:r="http://schemas.openxmlformats.org/officeDocument/2006/relationships" id="260" r:id="R38fb0acad1b84944"/>
    <p:sldId xmlns:r="http://schemas.openxmlformats.org/officeDocument/2006/relationships" id="261" r:id="Rac95ee2cd22c4b9b"/>
    <p:sldId xmlns:r="http://schemas.openxmlformats.org/officeDocument/2006/relationships" id="262" r:id="Rb48540ad3b9d465d"/>
    <p:sldId xmlns:r="http://schemas.openxmlformats.org/officeDocument/2006/relationships" id="263" r:id="Rd535cc134d6340b2"/>
    <p:sldId xmlns:r="http://schemas.openxmlformats.org/officeDocument/2006/relationships" id="264" r:id="R763b581e8fa64938"/>
    <p:sldId xmlns:r="http://schemas.openxmlformats.org/officeDocument/2006/relationships" id="265" r:id="R5c7943de1e8b4597"/>
    <p:sldId xmlns:r="http://schemas.openxmlformats.org/officeDocument/2006/relationships" id="266" r:id="Re749e34d3c06472b"/>
    <p:sldId xmlns:r="http://schemas.openxmlformats.org/officeDocument/2006/relationships" id="267" r:id="R53c42db253ee445b"/>
    <p:sldId xmlns:r="http://schemas.openxmlformats.org/officeDocument/2006/relationships" id="268" r:id="Ra24100f414de4a6c"/>
    <p:sldId xmlns:r="http://schemas.openxmlformats.org/officeDocument/2006/relationships" id="269" r:id="R4a5050e6668e4807"/>
    <p:sldId xmlns:r="http://schemas.openxmlformats.org/officeDocument/2006/relationships" id="270" r:id="R53d3a5604fdb4d7b"/>
    <p:sldId xmlns:r="http://schemas.openxmlformats.org/officeDocument/2006/relationships" id="271" r:id="R3d3b4031d4df454a"/>
    <p:sldId xmlns:r="http://schemas.openxmlformats.org/officeDocument/2006/relationships" id="272" r:id="R237f8ba14ced452e"/>
    <p:sldId xmlns:r="http://schemas.openxmlformats.org/officeDocument/2006/relationships" id="273" r:id="R8c8597dc5f82476b"/>
    <p:sldId xmlns:r="http://schemas.openxmlformats.org/officeDocument/2006/relationships" id="274" r:id="R42c582e9ba944832"/>
    <p:sldId xmlns:r="http://schemas.openxmlformats.org/officeDocument/2006/relationships" id="275" r:id="R228779cfaa6c46a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a7d238382904e2f" /><Relationship Type="http://schemas.openxmlformats.org/officeDocument/2006/relationships/slideMaster" Target="/ppt/slideMasters/slideMaster1.xml" Id="Re5ad2f8321f44566" /><Relationship Type="http://schemas.openxmlformats.org/officeDocument/2006/relationships/notesMaster" Target="/ppt/notesMasters/notesMaster1.xml" Id="Rf195120a96fd439c" /><Relationship Type="http://schemas.openxmlformats.org/officeDocument/2006/relationships/presProps" Target="/ppt/presProps.xml" Id="R0746e54716a1412f" /><Relationship Type="http://schemas.openxmlformats.org/officeDocument/2006/relationships/tableStyles" Target="/ppt/tableStyles.xml" Id="R4833f3ce9c8244e6" /><Relationship Type="http://schemas.openxmlformats.org/officeDocument/2006/relationships/slide" Target="/ppt/slides/slide1.xml" Id="R5d046c99f6f8407c" /><Relationship Type="http://schemas.openxmlformats.org/officeDocument/2006/relationships/slide" Target="/ppt/slides/slide2.xml" Id="Rd9ed943d216440dd" /><Relationship Type="http://schemas.openxmlformats.org/officeDocument/2006/relationships/slide" Target="/ppt/slides/slide3.xml" Id="Rf9ffb1baf9534893" /><Relationship Type="http://schemas.openxmlformats.org/officeDocument/2006/relationships/slide" Target="/ppt/slides/slide4.xml" Id="R46f62d1491eb40b1" /><Relationship Type="http://schemas.openxmlformats.org/officeDocument/2006/relationships/slide" Target="/ppt/slides/slide5.xml" Id="R38fb0acad1b84944" /><Relationship Type="http://schemas.openxmlformats.org/officeDocument/2006/relationships/slide" Target="/ppt/slides/slide6.xml" Id="Rac95ee2cd22c4b9b" /><Relationship Type="http://schemas.openxmlformats.org/officeDocument/2006/relationships/slide" Target="/ppt/slides/slide7.xml" Id="Rb48540ad3b9d465d" /><Relationship Type="http://schemas.openxmlformats.org/officeDocument/2006/relationships/slide" Target="/ppt/slides/slide8.xml" Id="Rd535cc134d6340b2" /><Relationship Type="http://schemas.openxmlformats.org/officeDocument/2006/relationships/slide" Target="/ppt/slides/slide9.xml" Id="R763b581e8fa64938" /><Relationship Type="http://schemas.openxmlformats.org/officeDocument/2006/relationships/slide" Target="/ppt/slides/slide10.xml" Id="R5c7943de1e8b4597" /><Relationship Type="http://schemas.openxmlformats.org/officeDocument/2006/relationships/slide" Target="/ppt/slides/slide11.xml" Id="Re749e34d3c06472b" /><Relationship Type="http://schemas.openxmlformats.org/officeDocument/2006/relationships/slide" Target="/ppt/slides/slide12.xml" Id="R53c42db253ee445b" /><Relationship Type="http://schemas.openxmlformats.org/officeDocument/2006/relationships/slide" Target="/ppt/slides/slide13.xml" Id="Ra24100f414de4a6c" /><Relationship Type="http://schemas.openxmlformats.org/officeDocument/2006/relationships/slide" Target="/ppt/slides/slide14.xml" Id="R4a5050e6668e4807" /><Relationship Type="http://schemas.openxmlformats.org/officeDocument/2006/relationships/slide" Target="/ppt/slides/slide15.xml" Id="R53d3a5604fdb4d7b" /><Relationship Type="http://schemas.openxmlformats.org/officeDocument/2006/relationships/slide" Target="/ppt/slides/slide16.xml" Id="R3d3b4031d4df454a" /><Relationship Type="http://schemas.openxmlformats.org/officeDocument/2006/relationships/slide" Target="/ppt/slides/slide17.xml" Id="R237f8ba14ced452e" /><Relationship Type="http://schemas.openxmlformats.org/officeDocument/2006/relationships/slide" Target="/ppt/slides/slide18.xml" Id="R8c8597dc5f82476b" /><Relationship Type="http://schemas.openxmlformats.org/officeDocument/2006/relationships/slide" Target="/ppt/slides/slide19.xml" Id="R42c582e9ba944832" /><Relationship Type="http://schemas.openxmlformats.org/officeDocument/2006/relationships/slide" Target="/ppt/slides/slide20.xml" Id="R228779cfaa6c46a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43149d6c4f34e1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D2B577"/>
      </a:hlink>
      <a:folHlink>
        <a:srgbClr val="D2B577"/>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ee3bd969f7c4d2a" /><Relationship Type="http://schemas.openxmlformats.org/officeDocument/2006/relationships/notesMaster" Target="/ppt/notesMasters/notesMaster1.xml" Id="R82a2b968a8f440e6" /></Relationships>
</file>

<file path=ppt/notesSlides/_rels/notesSlide2.xml.rels>&#65279;<?xml version="1.0" encoding="utf-8"?><Relationships xmlns="http://schemas.openxmlformats.org/package/2006/relationships"><Relationship Type="http://schemas.openxmlformats.org/officeDocument/2006/relationships/slide" Target="/ppt/slides/slide2.xml" Id="Rc6b0c82cca584821" /><Relationship Type="http://schemas.openxmlformats.org/officeDocument/2006/relationships/notesMaster" Target="/ppt/notesMasters/notesMaster1.xml" Id="Re5055e1dc2b44f06" /></Relationships>
</file>

<file path=ppt/notesSlides/_rels/notesSlide3.xml.rels>&#65279;<?xml version="1.0" encoding="utf-8"?><Relationships xmlns="http://schemas.openxmlformats.org/package/2006/relationships"><Relationship Type="http://schemas.openxmlformats.org/officeDocument/2006/relationships/slide" Target="/ppt/slides/slide3.xml" Id="R339d4505ceaa40a1" /><Relationship Type="http://schemas.openxmlformats.org/officeDocument/2006/relationships/notesMaster" Target="/ppt/notesMasters/notesMaster1.xml" Id="R187ebab06120409d" /></Relationships>
</file>

<file path=ppt/notesSlides/_rels/notesSlide4.xml.rels>&#65279;<?xml version="1.0" encoding="utf-8"?><Relationships xmlns="http://schemas.openxmlformats.org/package/2006/relationships"><Relationship Type="http://schemas.openxmlformats.org/officeDocument/2006/relationships/slide" Target="/ppt/slides/slide4.xml" Id="Rf5c47325371b4422" /><Relationship Type="http://schemas.openxmlformats.org/officeDocument/2006/relationships/notesMaster" Target="/ppt/notesMasters/notesMaster1.xml" Id="Ref292967356c4eb1" /></Relationships>
</file>

<file path=ppt/notesSlides/_rels/notesSlide5.xml.rels>&#65279;<?xml version="1.0" encoding="utf-8"?><Relationships xmlns="http://schemas.openxmlformats.org/package/2006/relationships"><Relationship Type="http://schemas.openxmlformats.org/officeDocument/2006/relationships/slide" Target="/ppt/slides/slide5.xml" Id="Ra81c4c67e9764676" /><Relationship Type="http://schemas.openxmlformats.org/officeDocument/2006/relationships/notesMaster" Target="/ppt/notesMasters/notesMaster1.xml" Id="R44fdbf914fbe4bb9" /></Relationships>
</file>

<file path=ppt/notesSlides/_rels/notesSlide6.xml.rels>&#65279;<?xml version="1.0" encoding="utf-8"?><Relationships xmlns="http://schemas.openxmlformats.org/package/2006/relationships"><Relationship Type="http://schemas.openxmlformats.org/officeDocument/2006/relationships/slide" Target="/ppt/slides/slide6.xml" Id="Rb4edbd7aee4742ba" /><Relationship Type="http://schemas.openxmlformats.org/officeDocument/2006/relationships/notesMaster" Target="/ppt/notesMasters/notesMaster1.xml" Id="Ra44e7bc4d97d4b4c" /></Relationships>
</file>

<file path=ppt/notesSlides/_rels/notesSlide7.xml.rels>&#65279;<?xml version="1.0" encoding="utf-8"?><Relationships xmlns="http://schemas.openxmlformats.org/package/2006/relationships"><Relationship Type="http://schemas.openxmlformats.org/officeDocument/2006/relationships/slide" Target="/ppt/slides/slide7.xml" Id="Re146b602dfb241f3" /><Relationship Type="http://schemas.openxmlformats.org/officeDocument/2006/relationships/notesMaster" Target="/ppt/notesMasters/notesMaster1.xml" Id="Rfe9584ec0c24462b" /></Relationships>
</file>

<file path=ppt/notesSlides/_rels/notesSlide8.xml.rels>&#65279;<?xml version="1.0" encoding="utf-8"?><Relationships xmlns="http://schemas.openxmlformats.org/package/2006/relationships"><Relationship Type="http://schemas.openxmlformats.org/officeDocument/2006/relationships/slide" Target="/ppt/slides/slide8.xml" Id="Ra863753a04684cb1" /><Relationship Type="http://schemas.openxmlformats.org/officeDocument/2006/relationships/notesMaster" Target="/ppt/notesMasters/notesMaster1.xml" Id="Ra20ef3c733b94f5d" /></Relationships>
</file>

<file path=ppt/notesSlides/_rels/notesSlide9.xml.rels>&#65279;<?xml version="1.0" encoding="utf-8"?><Relationships xmlns="http://schemas.openxmlformats.org/package/2006/relationships"><Relationship Type="http://schemas.openxmlformats.org/officeDocument/2006/relationships/slide" Target="/ppt/slides/slide9.xml" Id="Rf41eb36386194d66" /><Relationship Type="http://schemas.openxmlformats.org/officeDocument/2006/relationships/notesMaster" Target="/ppt/notesMasters/notesMaster1.xml" Id="R6534ffe521024cb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c8ab0fb49e94f40" /><Relationship Type="http://schemas.openxmlformats.org/officeDocument/2006/relationships/notesMaster" Target="/ppt/notesMasters/notesMaster1.xml" Id="R00d955e0629f46b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588381901e147d1" /><Relationship Type="http://schemas.openxmlformats.org/officeDocument/2006/relationships/notesMaster" Target="/ppt/notesMasters/notesMaster1.xml" Id="R9b1e1728a98a465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d4c388894da44ed" /><Relationship Type="http://schemas.openxmlformats.org/officeDocument/2006/relationships/notesMaster" Target="/ppt/notesMasters/notesMaster1.xml" Id="Rff79c98253f4436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9eb3fa6f3df4aa8" /><Relationship Type="http://schemas.openxmlformats.org/officeDocument/2006/relationships/notesMaster" Target="/ppt/notesMasters/notesMaster1.xml" Id="R2607211f07a7482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d7d99d0a35f4a8f" /><Relationship Type="http://schemas.openxmlformats.org/officeDocument/2006/relationships/notesMaster" Target="/ppt/notesMasters/notesMaster1.xml" Id="R3d2013f52149486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8a0ca292211429d" /><Relationship Type="http://schemas.openxmlformats.org/officeDocument/2006/relationships/notesMaster" Target="/ppt/notesMasters/notesMaster1.xml" Id="R3f846efb3521458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4b94e08b4674bc3" /><Relationship Type="http://schemas.openxmlformats.org/officeDocument/2006/relationships/notesMaster" Target="/ppt/notesMasters/notesMaster1.xml" Id="R5f4ef14329a9476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ff4be24e31947dd" /><Relationship Type="http://schemas.openxmlformats.org/officeDocument/2006/relationships/notesMaster" Target="/ppt/notesMasters/notesMaster1.xml" Id="Raf125f89925a44e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87b576510cd4e35" /><Relationship Type="http://schemas.openxmlformats.org/officeDocument/2006/relationships/notesMaster" Target="/ppt/notesMasters/notesMaster1.xml" Id="Rcc0cdece78b54cb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7f96617c4614862" /><Relationship Type="http://schemas.openxmlformats.org/officeDocument/2006/relationships/notesMaster" Target="/ppt/notesMasters/notesMaster1.xml" Id="R4e1534becb68486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743df0461a646d5" /><Relationship Type="http://schemas.openxmlformats.org/officeDocument/2006/relationships/notesMaster" Target="/ppt/notesMasters/notesMaster1.xml" Id="R28d046dd73004c1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executive guide to insurance operations, reinsurance and actuarial transformation. </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credible transformation improves the daily work of people who own customer outcomes and risk. The operating challenge. Teams reconcile the same policy, claim and financial facts. The leadership decision. Choose the first workflow with measurable friction and a clear owner.</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Treat these as discovery hypotheses, not statistics about every insurer. Genellipse maps real handoffs, exception queues and source systems with operations and technology owners. A baseline should include elapsed time, staff effort, rework and the experience of the policyholder.</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roles are complementary. They do not imply that every module or integration is preconfigured for a particular insurer. Genellipse confirms deployed capabilities, access boundaries and licensing in the engagement design. The live AegisNow site is a demonstration, so its illustrative customers and percentage outcomes are not repeated here.</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publicly describes underwriting, claims, policy administration, billing, distribution and customer 360. Select the line of business and transaction type first. Binding decisions, coverage decisions and payment authority remain subject to the insurer’s approved operating controls.</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describes quota share, per-claim excess of loss and aggregate stop loss as distinct calculation forms. Genellipse maps signed treaty terms and evaluates the supported form against representative losses. Placement is recorded, not brokered through the current module.</a:t>
            </a:r>
          </a:p>
          <a:p xmlns:a="http://schemas.openxmlformats.org/drawingml/2006/main">
            <a:r>
              <a:t/>
            </a:r>
          </a:p>
          <a:p xmlns:a="http://schemas.openxmlformats.org/drawingml/2006/main">
            <a:r>
              <a:t>Sources reviewed 27 September 2026:</a:t>
            </a:r>
          </a:p>
          <a:p xmlns:a="http://schemas.openxmlformats.org/drawingml/2006/main">
            <a:r>
              <a:t>https://aegisnow.ai/platform/reinsurance</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role of AI is to assist preparation and evidence-based drafting. Qualified actuaries remain responsible for method selection, assumptions, validation, interpretation and sign-off. A faster cycle does not by itself demonstrate more adequate reserves or suitable pricing.</a:t>
            </a:r>
          </a:p>
          <a:p xmlns:a="http://schemas.openxmlformats.org/drawingml/2006/main">
            <a:r>
              <a:t/>
            </a:r>
          </a:p>
          <a:p xmlns:a="http://schemas.openxmlformats.org/drawingml/2006/main">
            <a:r>
              <a:t>Sources reviewed 27 September 2026:</a:t>
            </a:r>
          </a:p>
          <a:p xmlns:a="http://schemas.openxmlformats.org/drawingml/2006/main">
            <a:r>
              <a:t>https://aegisnow.ai/platform/actuarial</a:t>
            </a:r>
          </a:p>
          <a:p xmlns:a="http://schemas.openxmlformats.org/drawingml/2006/main">
            <a:r>
              <a:t>https://www.actuarialstandardsboard.org/asops/modeling-3/</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Assess mainframe, IBM i / AS/400, packaged policy systems and surrounding batch processes. Use supported interfaces, not an assumed universal connector. AegisNow can coordinate a scoped workflow while the legacy platform remains authoritative. Change-data capture, batch or API patterns depend on source-system support.</a:t>
            </a:r>
          </a:p>
          <a:p xmlns:a="http://schemas.openxmlformats.org/drawingml/2006/main">
            <a:r>
              <a:t/>
            </a:r>
          </a:p>
          <a:p xmlns:a="http://schemas.openxmlformats.org/drawingml/2006/main">
            <a:r>
              <a:t>Sources reviewed 27 September 2026:</a:t>
            </a:r>
          </a:p>
          <a:p xmlns:a="http://schemas.openxmlformats.org/drawingml/2006/main">
            <a:r>
              <a:t>https://genellipse.com/workflows/legacy-insurance-api</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Map policy identifiers, claimant relationships, dates, currencies and accounting periods. Data quality rules should capture completeness and validity as well as reconciliation. Genellipse establishes an owner for each material exception instead of silently filling missing values.</a:t>
            </a:r>
          </a:p>
          <a:p xmlns:a="http://schemas.openxmlformats.org/drawingml/2006/main">
            <a:r>
              <a:t/>
            </a:r>
          </a:p>
          <a:p xmlns:a="http://schemas.openxmlformats.org/drawingml/2006/main">
            <a:r>
              <a:t>Sources reviewed 27 September 2026:</a:t>
            </a:r>
          </a:p>
          <a:p xmlns:a="http://schemas.openxmlformats.org/drawingml/2006/main">
            <a:r>
              <a:t>https://genellipse.com/products/ai/data</a:t>
            </a:r>
          </a:p>
          <a:p xmlns:a="http://schemas.openxmlformats.org/drawingml/2006/main">
            <a:r>
              <a:t>https://genellipse.com/workflows/actuarial-reserving</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Agree permitted data, tools, users and actions. Evaluate unsupported answers, sensitive-data exposure and adverse customer outcomes. Record the evidence supporting a draft. Any automatic processing must remain within the insurer’s approved scope and escalation rules.</a:t>
            </a:r>
          </a:p>
          <a:p xmlns:a="http://schemas.openxmlformats.org/drawingml/2006/main">
            <a:r>
              <a:t/>
            </a:r>
          </a:p>
          <a:p xmlns:a="http://schemas.openxmlformats.org/drawingml/2006/main">
            <a:r>
              <a:t>Sources reviewed 27 September 2026:</a:t>
            </a:r>
          </a:p>
          <a:p xmlns:a="http://schemas.openxmlformats.org/drawingml/2006/main">
            <a:r>
              <a:t>https://aegisnow.ai/platform/aegisnow-cortex</a:t>
            </a:r>
          </a:p>
          <a:p xmlns:a="http://schemas.openxmlformats.org/drawingml/2006/main">
            <a:r>
              <a:t>https://content.naic.org/insurance-topics/artificial-intelligence</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well-designed workflow gives people a clear status and a useful next action. Policyholders. Fewer requests to resend the same information. Frontline teams. A consistent view of the case and open exceptions. Specialists. Time for unusual risks and complex decisions.</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proposed workflow, not a customer result. AegisNow supplies insurance context, GeneData reconciles records and Cortex AI can assemble draft supporting material. Human owners approve the consequential decisions. The same claim identifier and source evidence should remain traceable across functions.</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counts describe the website’s use-case catalog, not the number of production deployments or packaged modules. Each case connects a problem to product fit, control requirements and possible value measures. Prioritize by business need, data readiness and integration feasibility.</a:t>
            </a:r>
          </a:p>
          <a:p xmlns:a="http://schemas.openxmlformats.org/drawingml/2006/main">
            <a:r>
              <a:t/>
            </a:r>
          </a:p>
          <a:p xmlns:a="http://schemas.openxmlformats.org/drawingml/2006/main">
            <a:r>
              <a:t>Sources reviewed 27 September 2026:</a:t>
            </a:r>
          </a:p>
          <a:p xmlns:a="http://schemas.openxmlformats.org/drawingml/2006/main">
            <a:r>
              <a:t>https://genellipse.com/use-cases?industry=Insurance</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engagement descriptions come from Genellipse’s company-provided website history and owner statements. Resolution Life work began in 2018, with architecture leadership to build a modern platform using low code. These are historical service engagements and do not establish that AegisNow or the current product suite ran on those projects. No attributable testimonial or independently audited savings figure is presented.</a:t>
            </a:r>
          </a:p>
          <a:p xmlns:a="http://schemas.openxmlformats.org/drawingml/2006/main">
            <a:r>
              <a:t/>
            </a:r>
          </a:p>
          <a:p xmlns:a="http://schemas.openxmlformats.org/drawingml/2006/main">
            <a:r>
              <a:t>Sources reviewed 27 September 2026:</a:t>
            </a:r>
          </a:p>
          <a:p xmlns:a="http://schemas.openxmlformats.org/drawingml/2006/main">
            <a:r>
              <a:t>https://genellipse.com/company/why-genellipse</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Define success before configuration starts. Operational measures. Handling time, queue age and first-time completion. Control measures. Reconciliation differences and unresolved exceptions. Commercial measures. Adoption, total cost and realized business benefit.</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example assumes six minutes of net handling time released per completed request, including the review steps that remain. It produces capacity, not a guaranteed staff reduction. Value it using an agreed loaded cost, then subtract recurring platform, operating and implementation costs. Count cash savings only where the cost base actually changes.</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Genellipse’s role includes enterprise architecture, engineering, data transformation, AI enablement and organizational adoption within the agreed scope. Establish an executive sponsor and working owners. Maintain accountability through acceptance evidence, operational handover and a measured improvement backlog.</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six-week commitment is for a bounded minimum viable product with agreed data, access, integration readiness and named reviewers. It is not a commitment to replace an enterprise core or complete a regulatory program in six weeks. Deliver a working workflow, test evidence, measured results and a prioritized rollout plan.</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Scale when the evidence supports broader use. Prove the workflow. Users complete representative cases and exceptions. Prove the controls. Permissions, reconciliation and recovery work. Prove the economics. Measured effort and operating cost support the investment.</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Bring your most expensive handoff, oldest integration constraint or hardest reporting cycle. We will map a practical starting point. Genellipse + your team. A shared roadmap, named owners and accountable delivery.</a:t>
            </a:r>
          </a:p>
          <a:p xmlns:a="http://schemas.openxmlformats.org/drawingml/2006/main">
            <a:r>
              <a:t/>
            </a:r>
          </a:p>
          <a:p xmlns:a="http://schemas.openxmlformats.org/drawingml/2006/main">
            <a:r>
              <a:t>Sources reviewed 27 September 2026:</a:t>
            </a:r>
          </a:p>
          <a:p xmlns:a="http://schemas.openxmlformats.org/drawingml/2006/main">
            <a:r>
              <a:t>https://aegisnow.ai/</a:t>
            </a:r>
          </a:p>
          <a:p xmlns:a="http://schemas.openxmlformats.org/drawingml/2006/main">
            <a:r>
              <a:t>https://genellipse.com/products/aegisnow</a:t>
            </a:r>
          </a:p>
          <a:p xmlns:a="http://schemas.openxmlformats.org/drawingml/2006/main">
            <a:r>
              <a:t>Brand source: Genellipse.com Varino wordmark.</a:t>
            </a:r>
          </a:p>
          <a:p xmlns:a="http://schemas.openxmlformats.org/drawingml/2006/main">
            <a:r>
              <a:t>Visual: original AI-generated editorial illustration. People are fictional, not customers or testimonials. Capability fit requires demonstration and agreement on scope.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0eb3f5a3d2e41a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eecfb2b0ecd4e1b" /><Relationship Type="http://schemas.openxmlformats.org/officeDocument/2006/relationships/slideLayout" Target="/ppt/slideLayouts/slideLayout1.xml" Id="R367a55ab99a44b9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67a55ab99a44b9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D2B577"/>
      </a:hlink>
      <a:folHlink>
        <a:srgbClr val="D2B577"/>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1.xml" Id="R02ce7b4670214fbb"/><Relationship Type="http://schemas.openxmlformats.org/officeDocument/2006/relationships/image" Target="/ppt/media/image.jpeg" Id="Rac45f5331bb046f3"/><Relationship Type="http://schemas.openxmlformats.org/officeDocument/2006/relationships/image" Target="/ppt/media/image.png" Id="R115eed97d44647a2"/><Relationship Type="http://schemas.openxmlformats.org/officeDocument/2006/relationships/image" Target="/ppt/media/image2.png" Id="Rcf5f13ef3aa945fc"/><Relationship Type="http://schemas.openxmlformats.org/officeDocument/2006/relationships/hyperlink" Target="https://genellipse.com" TargetMode="External" Id="R0e625aa7a5d8455d"/><Relationship Type="http://schemas.openxmlformats.org/officeDocument/2006/relationships/hyperlink" Target="mailto:info@genellipse.com" TargetMode="External" Id="R59e9d6886f874d82"/><Relationship Type="http://schemas.openxmlformats.org/officeDocument/2006/relationships/notesSlide" Target="/ppt/notesSlides/notesSlide1.xml" Id="R7e008a68faf24598"/><Relationship Id="rIdGenellipseSlide3" Type="http://schemas.openxmlformats.org/officeDocument/2006/relationships/slide" Target="slide3.xml"/><Relationship Id="rIdGenellipseSlide16" Type="http://schemas.openxmlformats.org/officeDocument/2006/relationships/slide" Target="slide16.xml"/></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c3d818961ea4799" /><Relationship Type="http://schemas.openxmlformats.org/officeDocument/2006/relationships/image" Target="/ppt/media/image2.jpeg" Id="Rf8195e5c2e294170" /><Relationship Type="http://schemas.openxmlformats.org/officeDocument/2006/relationships/image" Target="/ppt/media/image3.png" Id="R3a9f212810f34be7" /><Relationship Type="http://schemas.openxmlformats.org/officeDocument/2006/relationships/notesSlide" Target="/ppt/notesSlides/notesSlide2.xml" Id="Rdd2732ce4f00470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52935e1497ca4f09" /><Relationship Type="http://schemas.openxmlformats.org/officeDocument/2006/relationships/image" Target="/ppt/media/image4.png" Id="R359d7bebbb2b405d" /><Relationship Type="http://schemas.openxmlformats.org/officeDocument/2006/relationships/notesSlide" Target="/ppt/notesSlides/notesSlide3.xml" Id="Rd9b2c62b5210458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27fbe7cf48c492d" /><Relationship Type="http://schemas.openxmlformats.org/officeDocument/2006/relationships/image" Target="/ppt/media/image5.png" Id="Re28fa0af27f14b30" /><Relationship Type="http://schemas.openxmlformats.org/officeDocument/2006/relationships/notesSlide" Target="/ppt/notesSlides/notesSlide4.xml" Id="R33119cc4ed9c4a83"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f393a40ed7c46fa" /><Relationship Type="http://schemas.openxmlformats.org/officeDocument/2006/relationships/image" Target="/ppt/media/image6.png" Id="Re03149ef5bc84c00" /><Relationship Type="http://schemas.openxmlformats.org/officeDocument/2006/relationships/notesSlide" Target="/ppt/notesSlides/notesSlide5.xml" Id="R034b489475234fe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d0f87d79c534f49" /><Relationship Type="http://schemas.openxmlformats.org/officeDocument/2006/relationships/image" Target="/ppt/media/image7.png" Id="R66b0ea09d4a64ec2" /><Relationship Type="http://schemas.openxmlformats.org/officeDocument/2006/relationships/notesSlide" Target="/ppt/notesSlides/notesSlide6.xml" Id="R074d6368c7ab4f3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ebc19a008ae4210" /><Relationship Type="http://schemas.openxmlformats.org/officeDocument/2006/relationships/image" Target="/ppt/media/image8.png" Id="R2e4d8ba980fe409f" /><Relationship Type="http://schemas.openxmlformats.org/officeDocument/2006/relationships/notesSlide" Target="/ppt/notesSlides/notesSlide7.xml" Id="R70b95384e876449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147d0c941239457b" /><Relationship Type="http://schemas.openxmlformats.org/officeDocument/2006/relationships/image" Target="/ppt/media/image3.jpeg" Id="R2761919d6b4948e0" /><Relationship Type="http://schemas.openxmlformats.org/officeDocument/2006/relationships/image" Target="/ppt/media/image9.png" Id="R79bcdd427b884e84" /><Relationship Type="http://schemas.openxmlformats.org/officeDocument/2006/relationships/notesSlide" Target="/ppt/notesSlides/notesSlide8.xml" Id="R3d856d27203a48e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c2a7a1590814719" /><Relationship Type="http://schemas.openxmlformats.org/officeDocument/2006/relationships/image" Target="/ppt/media/image10.png" Id="R9e349db5e4d24faf" /><Relationship Type="http://schemas.openxmlformats.org/officeDocument/2006/relationships/notesSlide" Target="/ppt/notesSlides/notesSlide9.xml" Id="R95f4e1ef61f941c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1a93ea1a4962454a" /><Relationship Type="http://schemas.openxmlformats.org/officeDocument/2006/relationships/image" Target="/ppt/media/image4.jpeg" Id="R4f84ceb87ceb405e" /><Relationship Type="http://schemas.openxmlformats.org/officeDocument/2006/relationships/image" Target="/ppt/media/image11.png" Id="Rdc16489c25fb41f1" /><Relationship Type="http://schemas.openxmlformats.org/officeDocument/2006/relationships/notesSlide" Target="/ppt/notesSlides/notesSlide10.xml" Id="R354d3b9ca10b4db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c019c38260014506" /><Relationship Type="http://schemas.openxmlformats.org/officeDocument/2006/relationships/image" Target="/ppt/media/image12.png" Id="R7d5dac524935493a" /><Relationship Type="http://schemas.openxmlformats.org/officeDocument/2006/relationships/notesSlide" Target="/ppt/notesSlides/notesSlide11.xml" Id="Raff644391bf7450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ffe1e60fefa4321" /><Relationship Type="http://schemas.openxmlformats.org/officeDocument/2006/relationships/image" Target="/ppt/media/image13.png" Id="R7ca75056ed7d4dbd" /><Relationship Type="http://schemas.openxmlformats.org/officeDocument/2006/relationships/notesSlide" Target="/ppt/notesSlides/notesSlide12.xml" Id="R33afe05119d2425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078d5e8abd9d4a37" /><Relationship Type="http://schemas.openxmlformats.org/officeDocument/2006/relationships/image" Target="/ppt/media/image14.png" Id="Ra353eda3584344ce" /><Relationship Type="http://schemas.openxmlformats.org/officeDocument/2006/relationships/notesSlide" Target="/ppt/notesSlides/notesSlide13.xml" Id="R7af82809f07e4d7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828132a95fe04f9a" /><Relationship Type="http://schemas.openxmlformats.org/officeDocument/2006/relationships/image" Target="/ppt/media/image15.png" Id="R6b25b82fe74142d8" /><Relationship Type="http://schemas.openxmlformats.org/officeDocument/2006/relationships/notesSlide" Target="/ppt/notesSlides/notesSlide14.xml" Id="R6f17c4e7f2d049a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29375e27527f41ee" /><Relationship Type="http://schemas.openxmlformats.org/officeDocument/2006/relationships/image" Target="/ppt/media/image16.png" Id="R9b193fb4129545f6" /><Relationship Type="http://schemas.openxmlformats.org/officeDocument/2006/relationships/notesSlide" Target="/ppt/notesSlides/notesSlide15.xml" Id="Rada2cc0846c648f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74059a31dd5248fa" /><Relationship Type="http://schemas.openxmlformats.org/officeDocument/2006/relationships/image" Target="/ppt/media/image17.png" Id="Rdb058d34fccd4788" /><Relationship Type="http://schemas.openxmlformats.org/officeDocument/2006/relationships/notesSlide" Target="/ppt/notesSlides/notesSlide16.xml" Id="R3b0e2b39e01644f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bad07a1d471b4b21" /><Relationship Type="http://schemas.openxmlformats.org/officeDocument/2006/relationships/image" Target="/ppt/media/image18.png" Id="R51333413e0164bd2" /><Relationship Type="http://schemas.openxmlformats.org/officeDocument/2006/relationships/notesSlide" Target="/ppt/notesSlides/notesSlide17.xml" Id="R825e81779abb464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941356a3bb4d4310" /><Relationship Type="http://schemas.openxmlformats.org/officeDocument/2006/relationships/image" Target="/ppt/media/image19.png" Id="R1d67e9c7ab084c8c" /><Relationship Type="http://schemas.openxmlformats.org/officeDocument/2006/relationships/notesSlide" Target="/ppt/notesSlides/notesSlide18.xml" Id="Rb918ce1ac9e8449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9f58c6795c93440a" /><Relationship Type="http://schemas.openxmlformats.org/officeDocument/2006/relationships/image" Target="/ppt/media/image20.png" Id="R3de5e85f59174a64" /><Relationship Type="http://schemas.openxmlformats.org/officeDocument/2006/relationships/notesSlide" Target="/ppt/notesSlides/notesSlide19.xml" Id="Rbdddc71cb8054144"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1.xml" Id="Rb8c8b8e098ae4d68"/><Relationship Type="http://schemas.openxmlformats.org/officeDocument/2006/relationships/image" Target="/ppt/media/image5.jpeg" Id="R2d864773700b4b30"/><Relationship Type="http://schemas.openxmlformats.org/officeDocument/2006/relationships/image" Target="/ppt/media/image21.png" Id="R8aa74f89bf4441d3"/><Relationship Type="http://schemas.openxmlformats.org/officeDocument/2006/relationships/image" Target="/ppt/media/image22.png" Id="Raf5294a8c8bc40d0"/><Relationship Type="http://schemas.openxmlformats.org/officeDocument/2006/relationships/hyperlink" Target="https://genellipse.com" TargetMode="External" Id="R70399bca0a36466d"/><Relationship Type="http://schemas.openxmlformats.org/officeDocument/2006/relationships/hyperlink" Target="mailto:info@genellipse.com" TargetMode="External" Id="R35d42c4451f6489c"/><Relationship Type="http://schemas.openxmlformats.org/officeDocument/2006/relationships/notesSlide" Target="/ppt/notesSlides/notesSlide20.xml" Id="R27b57fe13b1c4ee8"/><Relationship Id="rIdGenellipseSlide1" Type="http://schemas.openxmlformats.org/officeDocument/2006/relationships/slide" Target="slide1.xml"/></Relationships>
</file>

<file path=ppt/slides/slide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ac45f5331bb046f3"/>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115eed97d44647a2"/>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cf5f13ef3aa945fc"/>
          <a:stretch xmlns:a="http://schemas.openxmlformats.org/drawingml/2006/main"/>
        </p:blipFill>
        <p:spPr>
          <a:xfrm xmlns:a="http://schemas.openxmlformats.org/drawingml/2006/main">
            <a:off x="3657600" y="405720"/>
            <a:ext cx="2190750" cy="417286"/>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002DA80-F872-4A24-869E-923B320AC933}"/>
              </a:ext>
            </a:extLst>
          </p:cNvPr>
          <p:cNvSpPr>
            <a:spLocks xmlns:a="http://schemas.openxmlformats.org/drawingml/2006/main" noGrp="1"/>
          </p:cNvSpPr>
          <p:nvPr/>
        </p:nvSpPr>
        <p:spPr>
          <a:xfrm xmlns:a="http://schemas.openxmlformats.org/drawingml/2006/main">
            <a:off x="685800" y="1657350"/>
            <a:ext cx="6143625" cy="2314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0">
                <a:solidFill>
                  <a:srgbClr val="F8F4EC"/>
                </a:solidFill>
                <a:latin typeface="Liberation Sans"/>
                <a:ea typeface="Liberation Sans"/>
                <a:cs typeface="Liberation Sans"/>
              </a:defRPr>
            </a:pPr>
            <a:r>
              <a:rPr sz="4500" b="0">
                <a:solidFill>
                  <a:srgbClr val="F8F4EC"/>
                </a:solidFill>
                <a:latin typeface="Liberation Sans"/>
                <a:ea typeface="Liberation Sans"/>
                <a:cs typeface="Liberation Sans"/>
              </a:rPr>
              <a:t>Insurance,</a:t>
            </a:r>
          </a:p>
          <a:p xmlns:a="http://schemas.openxmlformats.org/drawingml/2006/main">
            <a:pPr>
              <a:defRPr sz="4500" b="0">
                <a:solidFill>
                  <a:srgbClr val="F8F4EC"/>
                </a:solidFill>
                <a:latin typeface="Liberation Sans"/>
                <a:ea typeface="Liberation Sans"/>
                <a:cs typeface="Liberation Sans"/>
              </a:defRPr>
            </a:pPr>
            <a:r>
              <a:rPr sz="4500" b="0">
                <a:solidFill>
                  <a:srgbClr val="F8F4EC"/>
                </a:solidFill>
                <a:latin typeface="Liberation Sans"/>
                <a:ea typeface="Liberation Sans"/>
                <a:cs typeface="Liberation Sans"/>
              </a:rPr>
              <a:t>connected</a:t>
            </a:r>
          </a:p>
        </p:txBody>
      </p:sp>
      <p:sp>
        <p:nvSpPr>
          <p:cNvPr id="5" name="">
            <a:extLst xmlns:a="http://schemas.openxmlformats.org/drawingml/2006/main">
              <a:ext uri="{FF2B5EF4-FFF2-40B4-BE49-F238E27FC236}">
                <a16:creationId xmlns:a16="http://schemas.microsoft.com/office/drawing/2014/main" id="{374B8EB1-B412-45EF-B91A-B77B638E5D9E}"/>
              </a:ext>
            </a:extLst>
          </p:cNvPr>
          <p:cNvSpPr>
            <a:spLocks xmlns:a="http://schemas.openxmlformats.org/drawingml/2006/main" noGrp="1"/>
          </p:cNvSpPr>
          <p:nvPr/>
        </p:nvSpPr>
        <p:spPr>
          <a:xfrm xmlns:a="http://schemas.openxmlformats.org/drawingml/2006/main">
            <a:off x="685800" y="3952875"/>
            <a:ext cx="5810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DEE7EE"/>
                </a:solidFill>
                <a:latin typeface="Liberation Sans"/>
                <a:ea typeface="Liberation Sans"/>
                <a:cs typeface="Liberation Sans"/>
              </a:defRPr>
            </a:pPr>
            <a:r>
              <a:rPr sz="2100" b="0">
                <a:solidFill>
                  <a:srgbClr val="DEE7EE"/>
                </a:solidFill>
                <a:latin typeface="Liberation Sans"/>
                <a:ea typeface="Liberation Sans"/>
                <a:cs typeface="Liberation Sans"/>
              </a:rPr>
              <a:t>An executive guide to insurance operations, reinsurance and actuarial transformation.</a:t>
            </a:r>
          </a:p>
        </p:txBody>
      </p:sp>
      <p:sp>
        <p:nvSpPr>
          <p:cNvPr id="6" name="">
            <a:extLst xmlns:a="http://schemas.openxmlformats.org/drawingml/2006/main">
              <a:ext uri="{FF2B5EF4-FFF2-40B4-BE49-F238E27FC236}">
                <a16:creationId xmlns:a16="http://schemas.microsoft.com/office/drawing/2014/main" id="{5269712D-B985-42D5-968D-0495D2EECE78}"/>
              </a:ext>
            </a:extLst>
          </p:cNvPr>
          <p:cNvSpPr>
            <a:spLocks xmlns:a="http://schemas.openxmlformats.org/drawingml/2006/main" noGrp="1"/>
          </p:cNvSpPr>
          <p:nvPr/>
        </p:nvSpPr>
        <p:spPr>
          <a:xfrm xmlns:a="http://schemas.openxmlformats.org/drawingml/2006/main">
            <a:off x="685800" y="5219700"/>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2B577"/>
                </a:solidFill>
                <a:latin typeface="Liberation Sans"/>
                <a:ea typeface="Liberation Sans"/>
                <a:cs typeface="Liberation Sans"/>
              </a:defRPr>
            </a:pPr>
            <a:r>
              <a:rPr sz="1425" b="0">
                <a:solidFill>
                  <a:srgbClr val="D2B577"/>
                </a:solidFill>
                <a:latin typeface="Liberation Sans"/>
                <a:ea typeface="Liberation Sans"/>
                <a:cs typeface="Liberation Sans"/>
                <a:hlinkClick xmlns:ns0="http://schemas.openxmlformats.org/officeDocument/2006/relationships" action="ppaction://hlinksldjump" ns0:id="rIdGenellipseSlide3"/>
              </a:rPr>
              <a:t>Explore capabilities →</a:t>
            </a:r>
          </a:p>
        </p:txBody>
      </p:sp>
      <p:sp>
        <p:nvSpPr>
          <p:cNvPr id="7" name="">
            <a:extLst xmlns:a="http://schemas.openxmlformats.org/drawingml/2006/main">
              <a:ext uri="{FF2B5EF4-FFF2-40B4-BE49-F238E27FC236}">
                <a16:creationId xmlns:a16="http://schemas.microsoft.com/office/drawing/2014/main" id="{02D66A86-8FAC-48AC-9F95-83E0F2D10708}"/>
              </a:ext>
            </a:extLst>
          </p:cNvPr>
          <p:cNvSpPr>
            <a:spLocks xmlns:a="http://schemas.openxmlformats.org/drawingml/2006/main" noGrp="1"/>
          </p:cNvSpPr>
          <p:nvPr/>
        </p:nvSpPr>
        <p:spPr>
          <a:xfrm xmlns:a="http://schemas.openxmlformats.org/drawingml/2006/main">
            <a:off x="3286125" y="5219700"/>
            <a:ext cx="2571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D2B577"/>
                </a:solidFill>
                <a:latin typeface="Liberation Sans"/>
                <a:ea typeface="Liberation Sans"/>
                <a:cs typeface="Liberation Sans"/>
              </a:defRPr>
            </a:pPr>
            <a:r>
              <a:rPr sz="1425" b="0">
                <a:solidFill>
                  <a:srgbClr val="D2B577"/>
                </a:solidFill>
                <a:latin typeface="Liberation Sans"/>
                <a:ea typeface="Liberation Sans"/>
                <a:cs typeface="Liberation Sans"/>
                <a:hlinkClick xmlns:ns1="http://schemas.openxmlformats.org/officeDocument/2006/relationships" action="ppaction://hlinksldjump" ns1:id="rIdGenellipseSlide16"/>
              </a:rPr>
              <a:t>Business value →</a:t>
            </a:r>
          </a:p>
        </p:txBody>
      </p:sp>
      <p:sp>
        <p:nvSpPr>
          <p:cNvPr id="8" name="">
            <a:extLst xmlns:a="http://schemas.openxmlformats.org/drawingml/2006/main">
              <a:ext uri="{FF2B5EF4-FFF2-40B4-BE49-F238E27FC236}">
                <a16:creationId xmlns:a16="http://schemas.microsoft.com/office/drawing/2014/main" id="{C804EAB1-C05E-4E9C-8BD7-93D328485527}"/>
              </a:ext>
            </a:extLst>
          </p:cNvPr>
          <p:cNvSpPr>
            <a:spLocks xmlns:a="http://schemas.openxmlformats.org/drawingml/2006/main" noGrp="1"/>
          </p:cNvSpPr>
          <p:nvPr/>
        </p:nvSpPr>
        <p:spPr>
          <a:xfrm xmlns:a="http://schemas.openxmlformats.org/drawingml/2006/main">
            <a:off x="685800" y="5610225"/>
            <a:ext cx="24288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B577"/>
                </a:solidFill>
                <a:latin typeface="Liberation Sans"/>
                <a:ea typeface="Liberation Sans"/>
                <a:cs typeface="Liberation Sans"/>
              </a:defRPr>
            </a:pPr>
            <a:r>
              <a:rPr sz="1725" b="0">
                <a:solidFill>
                  <a:srgbClr val="D2B577"/>
                </a:solidFill>
                <a:latin typeface="Liberation Sans"/>
                <a:ea typeface="Liberation Sans"/>
                <a:cs typeface="Liberation Sans"/>
                <a:hlinkClick xmlns:r="http://schemas.openxmlformats.org/officeDocument/2006/relationships" r:id="R0e625aa7a5d8455d"/>
              </a:rPr>
              <a:t>Genellipse.com</a:t>
            </a:r>
          </a:p>
        </p:txBody>
      </p:sp>
      <p:sp>
        <p:nvSpPr>
          <p:cNvPr id="9" name="">
            <a:extLst xmlns:a="http://schemas.openxmlformats.org/drawingml/2006/main">
              <a:ext uri="{FF2B5EF4-FFF2-40B4-BE49-F238E27FC236}">
                <a16:creationId xmlns:a16="http://schemas.microsoft.com/office/drawing/2014/main" id="{0603ADB9-54F9-4E13-B201-F972718E5E5D}"/>
              </a:ext>
            </a:extLst>
          </p:cNvPr>
          <p:cNvSpPr>
            <a:spLocks xmlns:a="http://schemas.openxmlformats.org/drawingml/2006/main" noGrp="1"/>
          </p:cNvSpPr>
          <p:nvPr/>
        </p:nvSpPr>
        <p:spPr>
          <a:xfrm xmlns:a="http://schemas.openxmlformats.org/drawingml/2006/main">
            <a:off x="3286125" y="5610225"/>
            <a:ext cx="3524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2B577"/>
                </a:solidFill>
                <a:latin typeface="Liberation Sans"/>
                <a:ea typeface="Liberation Sans"/>
                <a:cs typeface="Liberation Sans"/>
              </a:defRPr>
            </a:pPr>
            <a:r>
              <a:rPr sz="1725" b="0">
                <a:solidFill>
                  <a:srgbClr val="D2B577"/>
                </a:solidFill>
                <a:latin typeface="Liberation Sans"/>
                <a:ea typeface="Liberation Sans"/>
                <a:cs typeface="Liberation Sans"/>
                <a:hlinkClick xmlns:r="http://schemas.openxmlformats.org/officeDocument/2006/relationships" r:id="R59e9d6886f874d82"/>
              </a:rPr>
              <a:t>info@genellipse.com</a:t>
            </a:r>
          </a:p>
        </p:txBody>
      </p:sp>
      <p:sp>
        <p:nvSpPr>
          <p:cNvPr id="10" name="">
            <a:extLst xmlns:a="http://schemas.openxmlformats.org/drawingml/2006/main">
              <a:ext uri="{FF2B5EF4-FFF2-40B4-BE49-F238E27FC236}">
                <a16:creationId xmlns:a16="http://schemas.microsoft.com/office/drawing/2014/main" id="{ED63C796-3963-4C4F-BBCE-3C487093273F}"/>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EE7EE"/>
                </a:solidFill>
                <a:latin typeface="Liberation Sans"/>
                <a:ea typeface="Liberation Sans"/>
                <a:cs typeface="Liberation Sans"/>
              </a:defRPr>
            </a:pPr>
            <a:r>
              <a:rPr sz="975" b="0">
                <a:solidFill>
                  <a:srgbClr val="DEE7EE"/>
                </a:solidFill>
                <a:latin typeface="Liberation Sans"/>
                <a:ea typeface="Liberation Sans"/>
                <a:cs typeface="Liberation Sans"/>
              </a:rPr>
              <a:t>AegisNow and the Genellipse insurance solutions portfolio</a:t>
            </a:r>
          </a:p>
        </p:txBody>
      </p:sp>
      <p:sp>
        <p:nvSpPr>
          <p:cNvPr id="11" name="">
            <a:extLst xmlns:a="http://schemas.openxmlformats.org/drawingml/2006/main">
              <a:ext uri="{FF2B5EF4-FFF2-40B4-BE49-F238E27FC236}">
                <a16:creationId xmlns:a16="http://schemas.microsoft.com/office/drawing/2014/main" id="{BFD47E70-D5E4-4697-A13A-705E8426E488}"/>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EE7EE"/>
                </a:solidFill>
                <a:latin typeface="Liberation Sans"/>
                <a:ea typeface="Liberation Sans"/>
                <a:cs typeface="Liberation Sans"/>
              </a:defRPr>
            </a:pPr>
            <a:r>
              <a:rPr sz="825" b="0">
                <a:solidFill>
                  <a:srgbClr val="DEE7EE"/>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0D0974D4-7DB2-45F3-A63D-F10EE9CB6002}"/>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01 / 20</a:t>
            </a:r>
          </a:p>
        </p:txBody>
      </p:sp>
    </p:spTree>
    <p:extLst>
      <p:ext uri="{BB962C8B-B14F-4D97-AF65-F5344CB8AC3E}">
        <p14:creationId xmlns:p14="http://schemas.microsoft.com/office/powerpoint/2010/main" val="806878080"/>
      </p:ext>
    </p:extLst>
  </p:cSld>
</p:sld>
</file>

<file path=ppt/slides/slide2.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f8195e5c2e294170"/>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3a9f212810f34be7"/>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F03FFD87-5804-4336-8043-E48A5CFAEA32}"/>
              </a:ext>
            </a:extLst>
          </p:cNvPr>
          <p:cNvSpPr>
            <a:spLocks xmlns:a="http://schemas.openxmlformats.org/drawingml/2006/main" noGrp="1"/>
          </p:cNvSpPr>
          <p:nvPr/>
        </p:nvSpPr>
        <p:spPr>
          <a:xfrm xmlns:a="http://schemas.openxmlformats.org/drawingml/2006/main">
            <a:off x="685800" y="1343025"/>
            <a:ext cx="6000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F8F4EC"/>
                </a:solidFill>
                <a:latin typeface="Liberation Sans"/>
                <a:ea typeface="Liberation Sans"/>
                <a:cs typeface="Liberation Sans"/>
              </a:defRPr>
            </a:pPr>
            <a:r>
              <a:rPr sz="4125" b="0">
                <a:solidFill>
                  <a:srgbClr val="F8F4EC"/>
                </a:solidFill>
                <a:latin typeface="Liberation Sans"/>
                <a:ea typeface="Liberation Sans"/>
                <a:cs typeface="Liberation Sans"/>
              </a:rPr>
              <a:t>The insurance</a:t>
            </a:r>
          </a:p>
          <a:p xmlns:a="http://schemas.openxmlformats.org/drawingml/2006/main">
            <a:pPr>
              <a:defRPr sz="4125" b="0">
                <a:solidFill>
                  <a:srgbClr val="F8F4EC"/>
                </a:solidFill>
                <a:latin typeface="Liberation Sans"/>
                <a:ea typeface="Liberation Sans"/>
                <a:cs typeface="Liberation Sans"/>
              </a:defRPr>
            </a:pPr>
            <a:r>
              <a:rPr sz="4125" b="0">
                <a:solidFill>
                  <a:srgbClr val="F8F4EC"/>
                </a:solidFill>
                <a:latin typeface="Liberation Sans"/>
                <a:ea typeface="Liberation Sans"/>
                <a:cs typeface="Liberation Sans"/>
              </a:rPr>
              <a:t>transformation leader</a:t>
            </a:r>
          </a:p>
        </p:txBody>
      </p:sp>
      <p:sp>
        <p:nvSpPr>
          <p:cNvPr id="4" name="">
            <a:extLst xmlns:a="http://schemas.openxmlformats.org/drawingml/2006/main">
              <a:ext uri="{FF2B5EF4-FFF2-40B4-BE49-F238E27FC236}">
                <a16:creationId xmlns:a16="http://schemas.microsoft.com/office/drawing/2014/main" id="{FB4EE87D-1477-430B-92B8-6DDD277B48A9}"/>
              </a:ext>
            </a:extLst>
          </p:cNvPr>
          <p:cNvSpPr>
            <a:spLocks xmlns:a="http://schemas.openxmlformats.org/drawingml/2006/main" noGrp="1"/>
          </p:cNvSpPr>
          <p:nvPr/>
        </p:nvSpPr>
        <p:spPr>
          <a:xfrm xmlns:a="http://schemas.openxmlformats.org/drawingml/2006/main">
            <a:off x="685800" y="2905125"/>
            <a:ext cx="57340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DEE7EE"/>
                </a:solidFill>
                <a:latin typeface="Liberation Sans"/>
                <a:ea typeface="Liberation Sans"/>
                <a:cs typeface="Liberation Sans"/>
              </a:defRPr>
            </a:pPr>
            <a:r>
              <a:rPr sz="2100" b="0">
                <a:solidFill>
                  <a:srgbClr val="DEE7EE"/>
                </a:solidFill>
                <a:latin typeface="Liberation Sans"/>
                <a:ea typeface="Liberation Sans"/>
                <a:cs typeface="Liberation Sans"/>
              </a:rPr>
              <a:t>A credible transformation improves the daily work of people who own customer outcomes and risk.</a:t>
            </a:r>
          </a:p>
        </p:txBody>
      </p:sp>
      <p:sp>
        <p:nvSpPr>
          <p:cNvPr id="5" name="">
            <a:extLst xmlns:a="http://schemas.openxmlformats.org/drawingml/2006/main">
              <a:ext uri="{FF2B5EF4-FFF2-40B4-BE49-F238E27FC236}">
                <a16:creationId xmlns:a16="http://schemas.microsoft.com/office/drawing/2014/main" id="{C773AA94-DA46-4276-B590-5F69A4FC2FC5}"/>
              </a:ext>
            </a:extLst>
          </p:cNvPr>
          <p:cNvSpPr>
            <a:spLocks xmlns:a="http://schemas.openxmlformats.org/drawingml/2006/main" noGrp="1"/>
          </p:cNvSpPr>
          <p:nvPr/>
        </p:nvSpPr>
        <p:spPr>
          <a:xfrm xmlns:a="http://schemas.openxmlformats.org/drawingml/2006/main">
            <a:off x="685800" y="4181475"/>
            <a:ext cx="5667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8F4EC"/>
                </a:solidFill>
                <a:latin typeface="Liberation Sans"/>
                <a:ea typeface="Liberation Sans"/>
                <a:cs typeface="Liberation Sans"/>
              </a:defRPr>
            </a:pPr>
            <a:r>
              <a:rPr sz="2025" b="1">
                <a:solidFill>
                  <a:srgbClr val="F8F4EC"/>
                </a:solidFill>
                <a:latin typeface="Liberation Sans"/>
                <a:ea typeface="Liberation Sans"/>
                <a:cs typeface="Liberation Sans"/>
              </a:rPr>
              <a:t>The operating challenge</a:t>
            </a:r>
          </a:p>
        </p:txBody>
      </p:sp>
      <p:sp>
        <p:nvSpPr>
          <p:cNvPr id="6" name="">
            <a:extLst xmlns:a="http://schemas.openxmlformats.org/drawingml/2006/main">
              <a:ext uri="{FF2B5EF4-FFF2-40B4-BE49-F238E27FC236}">
                <a16:creationId xmlns:a16="http://schemas.microsoft.com/office/drawing/2014/main" id="{2B9AD4D7-FC22-4706-9834-F9CA81767084}"/>
              </a:ext>
            </a:extLst>
          </p:cNvPr>
          <p:cNvSpPr>
            <a:spLocks xmlns:a="http://schemas.openxmlformats.org/drawingml/2006/main" noGrp="1"/>
          </p:cNvSpPr>
          <p:nvPr/>
        </p:nvSpPr>
        <p:spPr>
          <a:xfrm xmlns:a="http://schemas.openxmlformats.org/drawingml/2006/main">
            <a:off x="685800" y="4533900"/>
            <a:ext cx="5667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EE7EE"/>
                </a:solidFill>
                <a:latin typeface="Liberation Sans"/>
                <a:ea typeface="Liberation Sans"/>
                <a:cs typeface="Liberation Sans"/>
              </a:defRPr>
            </a:pPr>
            <a:r>
              <a:rPr sz="1800" b="0">
                <a:solidFill>
                  <a:srgbClr val="DEE7EE"/>
                </a:solidFill>
                <a:latin typeface="Liberation Sans"/>
                <a:ea typeface="Liberation Sans"/>
                <a:cs typeface="Liberation Sans"/>
              </a:rPr>
              <a:t>Teams reconcile the same policy, claim and financial facts.</a:t>
            </a:r>
          </a:p>
        </p:txBody>
      </p:sp>
      <p:sp>
        <p:nvSpPr>
          <p:cNvPr id="7" name="">
            <a:extLst xmlns:a="http://schemas.openxmlformats.org/drawingml/2006/main">
              <a:ext uri="{FF2B5EF4-FFF2-40B4-BE49-F238E27FC236}">
                <a16:creationId xmlns:a16="http://schemas.microsoft.com/office/drawing/2014/main" id="{A4656EE6-7519-420B-AAE7-5B008F5D450E}"/>
              </a:ext>
            </a:extLst>
          </p:cNvPr>
          <p:cNvSpPr>
            <a:spLocks xmlns:a="http://schemas.openxmlformats.org/drawingml/2006/main" noGrp="1"/>
          </p:cNvSpPr>
          <p:nvPr/>
        </p:nvSpPr>
        <p:spPr>
          <a:xfrm xmlns:a="http://schemas.openxmlformats.org/drawingml/2006/main">
            <a:off x="685800" y="5086350"/>
            <a:ext cx="566737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8F4EC"/>
                </a:solidFill>
                <a:latin typeface="Liberation Sans"/>
                <a:ea typeface="Liberation Sans"/>
                <a:cs typeface="Liberation Sans"/>
              </a:defRPr>
            </a:pPr>
            <a:r>
              <a:rPr sz="2025" b="1">
                <a:solidFill>
                  <a:srgbClr val="F8F4EC"/>
                </a:solidFill>
                <a:latin typeface="Liberation Sans"/>
                <a:ea typeface="Liberation Sans"/>
                <a:cs typeface="Liberation Sans"/>
              </a:rPr>
              <a:t>The leadership decision</a:t>
            </a:r>
          </a:p>
        </p:txBody>
      </p:sp>
      <p:sp>
        <p:nvSpPr>
          <p:cNvPr id="8" name="">
            <a:extLst xmlns:a="http://schemas.openxmlformats.org/drawingml/2006/main">
              <a:ext uri="{FF2B5EF4-FFF2-40B4-BE49-F238E27FC236}">
                <a16:creationId xmlns:a16="http://schemas.microsoft.com/office/drawing/2014/main" id="{1B7A9F7A-F40C-48E7-A31C-67BB348CED28}"/>
              </a:ext>
            </a:extLst>
          </p:cNvPr>
          <p:cNvSpPr>
            <a:spLocks xmlns:a="http://schemas.openxmlformats.org/drawingml/2006/main" noGrp="1"/>
          </p:cNvSpPr>
          <p:nvPr/>
        </p:nvSpPr>
        <p:spPr>
          <a:xfrm xmlns:a="http://schemas.openxmlformats.org/drawingml/2006/main">
            <a:off x="685800" y="5438775"/>
            <a:ext cx="5667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EE7EE"/>
                </a:solidFill>
                <a:latin typeface="Liberation Sans"/>
                <a:ea typeface="Liberation Sans"/>
                <a:cs typeface="Liberation Sans"/>
              </a:defRPr>
            </a:pPr>
            <a:r>
              <a:rPr sz="1800" b="0">
                <a:solidFill>
                  <a:srgbClr val="DEE7EE"/>
                </a:solidFill>
                <a:latin typeface="Liberation Sans"/>
                <a:ea typeface="Liberation Sans"/>
                <a:cs typeface="Liberation Sans"/>
              </a:rPr>
              <a:t>Choose the first workflow with measurable friction and a clear owner.</a:t>
            </a:r>
          </a:p>
        </p:txBody>
      </p:sp>
      <p:sp>
        <p:nvSpPr>
          <p:cNvPr id="9" name="">
            <a:extLst xmlns:a="http://schemas.openxmlformats.org/drawingml/2006/main">
              <a:ext uri="{FF2B5EF4-FFF2-40B4-BE49-F238E27FC236}">
                <a16:creationId xmlns:a16="http://schemas.microsoft.com/office/drawing/2014/main" id="{FD135EEF-5F68-40C7-B64E-91FF75A71FFB}"/>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EE7EE"/>
                </a:solidFill>
                <a:latin typeface="Liberation Sans"/>
                <a:ea typeface="Liberation Sans"/>
                <a:cs typeface="Liberation Sans"/>
              </a:defRPr>
            </a:pPr>
            <a:r>
              <a:rPr sz="975" b="0">
                <a:solidFill>
                  <a:srgbClr val="DEE7EE"/>
                </a:solidFill>
                <a:latin typeface="Liberation Sans"/>
                <a:ea typeface="Liberation Sans"/>
                <a:cs typeface="Liberation Sans"/>
              </a:rPr>
              <a:t>Illustrative role and AI-generated persona. Not a customer or testimonial.</a:t>
            </a:r>
          </a:p>
        </p:txBody>
      </p:sp>
      <p:sp>
        <p:nvSpPr>
          <p:cNvPr id="10" name="">
            <a:extLst xmlns:a="http://schemas.openxmlformats.org/drawingml/2006/main">
              <a:ext uri="{FF2B5EF4-FFF2-40B4-BE49-F238E27FC236}">
                <a16:creationId xmlns:a16="http://schemas.microsoft.com/office/drawing/2014/main" id="{9775C249-A3F2-4444-BDBE-05F5125A10E0}"/>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EE7EE"/>
                </a:solidFill>
                <a:latin typeface="Liberation Sans"/>
                <a:ea typeface="Liberation Sans"/>
                <a:cs typeface="Liberation Sans"/>
              </a:defRPr>
            </a:pPr>
            <a:r>
              <a:rPr sz="825" b="0">
                <a:solidFill>
                  <a:srgbClr val="DEE7EE"/>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3EF9A844-EBB0-4E1E-AA55-F559E929DC55}"/>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02 / 20</a:t>
            </a:r>
          </a:p>
        </p:txBody>
      </p:sp>
    </p:spTree>
    <p:extLst>
      <p:ext uri="{BB962C8B-B14F-4D97-AF65-F5344CB8AC3E}">
        <p14:creationId xmlns:p14="http://schemas.microsoft.com/office/powerpoint/2010/main" val="1463343236"/>
      </p:ext>
    </p:extLst>
  </p:cSld>
</p:sld>
</file>

<file path=ppt/slides/slide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359d7bebbb2b405d"/>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95C7324-E15B-49D7-9C3C-C89EE7990C51}"/>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The transformation need</a:t>
            </a:r>
          </a:p>
        </p:txBody>
      </p:sp>
      <p:sp>
        <p:nvSpPr>
          <p:cNvPr id="3" name="">
            <a:extLst xmlns:a="http://schemas.openxmlformats.org/drawingml/2006/main">
              <a:ext uri="{FF2B5EF4-FFF2-40B4-BE49-F238E27FC236}">
                <a16:creationId xmlns:a16="http://schemas.microsoft.com/office/drawing/2014/main" id="{A77C0B44-A837-4418-A88F-52BB91BC416F}"/>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Where insurance</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work breaks down</a:t>
            </a:r>
          </a:p>
        </p:txBody>
      </p:sp>
      <p:sp>
        <p:nvSpPr>
          <p:cNvPr id="4" name="">
            <a:extLst xmlns:a="http://schemas.openxmlformats.org/drawingml/2006/main">
              <a:ext uri="{FF2B5EF4-FFF2-40B4-BE49-F238E27FC236}">
                <a16:creationId xmlns:a16="http://schemas.microsoft.com/office/drawing/2014/main" id="{D69DA0D4-7727-447C-9DD8-CE24E45D250D}"/>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Disconnected processes create delay at the handoffs between people and systems.</a:t>
            </a:r>
          </a:p>
        </p:txBody>
      </p:sp>
      <p:sp>
        <p:nvSpPr>
          <p:cNvPr id="5" name="">
            <a:extLst xmlns:a="http://schemas.openxmlformats.org/drawingml/2006/main">
              <a:ext uri="{FF2B5EF4-FFF2-40B4-BE49-F238E27FC236}">
                <a16:creationId xmlns:a16="http://schemas.microsoft.com/office/drawing/2014/main" id="{07C11678-A8A6-482B-9257-710D3F0AD58B}"/>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1CB425A5-E916-4F27-AC4D-84595331C810}"/>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Operational friction</a:t>
            </a:r>
          </a:p>
        </p:txBody>
      </p:sp>
      <p:sp>
        <p:nvSpPr>
          <p:cNvPr id="7" name="">
            <a:extLst xmlns:a="http://schemas.openxmlformats.org/drawingml/2006/main">
              <a:ext uri="{FF2B5EF4-FFF2-40B4-BE49-F238E27FC236}">
                <a16:creationId xmlns:a16="http://schemas.microsoft.com/office/drawing/2014/main" id="{053D2ABB-4CAC-41AD-8AA9-D4281DF5FF8A}"/>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Rekeying, document chasing and repeat contacts.</a:t>
            </a:r>
          </a:p>
        </p:txBody>
      </p:sp>
      <p:sp>
        <p:nvSpPr>
          <p:cNvPr id="8" name="">
            <a:extLst xmlns:a="http://schemas.openxmlformats.org/drawingml/2006/main">
              <a:ext uri="{FF2B5EF4-FFF2-40B4-BE49-F238E27FC236}">
                <a16:creationId xmlns:a16="http://schemas.microsoft.com/office/drawing/2014/main" id="{ADC4F5CE-351E-4B6B-BB6E-744C18150D62}"/>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C3C43CA3-9823-4E52-A448-096347498969}"/>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Data fragmentation</a:t>
            </a:r>
          </a:p>
        </p:txBody>
      </p:sp>
      <p:sp>
        <p:nvSpPr>
          <p:cNvPr id="10" name="">
            <a:extLst xmlns:a="http://schemas.openxmlformats.org/drawingml/2006/main">
              <a:ext uri="{FF2B5EF4-FFF2-40B4-BE49-F238E27FC236}">
                <a16:creationId xmlns:a16="http://schemas.microsoft.com/office/drawing/2014/main" id="{5035BF0D-EE36-465A-8884-55D00380FD44}"/>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Different extracts produce different answers.</a:t>
            </a:r>
          </a:p>
        </p:txBody>
      </p:sp>
      <p:sp>
        <p:nvSpPr>
          <p:cNvPr id="11" name="">
            <a:extLst xmlns:a="http://schemas.openxmlformats.org/drawingml/2006/main">
              <a:ext uri="{FF2B5EF4-FFF2-40B4-BE49-F238E27FC236}">
                <a16:creationId xmlns:a16="http://schemas.microsoft.com/office/drawing/2014/main" id="{99208141-2DF7-401F-9500-09D9A8A8C629}"/>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26C40D4F-F850-4DC0-8954-5AB0438FB0D1}"/>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Change constraints</a:t>
            </a:r>
          </a:p>
        </p:txBody>
      </p:sp>
      <p:sp>
        <p:nvSpPr>
          <p:cNvPr id="13" name="">
            <a:extLst xmlns:a="http://schemas.openxmlformats.org/drawingml/2006/main">
              <a:ext uri="{FF2B5EF4-FFF2-40B4-BE49-F238E27FC236}">
                <a16:creationId xmlns:a16="http://schemas.microsoft.com/office/drawing/2014/main" id="{7395A8CA-D5E4-47E5-8652-1680C3666803}"/>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Legacy dependencies slow product and process changes.</a:t>
            </a:r>
          </a:p>
        </p:txBody>
      </p:sp>
      <p:sp>
        <p:nvSpPr>
          <p:cNvPr id="14" name="">
            <a:extLst xmlns:a="http://schemas.openxmlformats.org/drawingml/2006/main">
              <a:ext uri="{FF2B5EF4-FFF2-40B4-BE49-F238E27FC236}">
                <a16:creationId xmlns:a16="http://schemas.microsoft.com/office/drawing/2014/main" id="{B6A851B6-916E-4722-98CD-29BDB0CC929C}"/>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0812860A-CC64-4C55-8B21-0C0B57D5172E}"/>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7BE88390-3168-4EA6-A5FF-E0BB3D23A46F}"/>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03 / 20</a:t>
            </a:r>
          </a:p>
        </p:txBody>
      </p:sp>
    </p:spTree>
    <p:extLst>
      <p:ext uri="{BB962C8B-B14F-4D97-AF65-F5344CB8AC3E}">
        <p14:creationId xmlns:p14="http://schemas.microsoft.com/office/powerpoint/2010/main" val="1099455820"/>
      </p:ext>
    </p:extLst>
  </p:cSld>
</p:sld>
</file>

<file path=ppt/slides/slide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e28fa0af27f14b30"/>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3D3F40F-625D-45D6-9501-0221D8903071}"/>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One portfolio</a:t>
            </a:r>
          </a:p>
        </p:txBody>
      </p:sp>
      <p:sp>
        <p:nvSpPr>
          <p:cNvPr id="3" name="">
            <a:extLst xmlns:a="http://schemas.openxmlformats.org/drawingml/2006/main">
              <a:ext uri="{FF2B5EF4-FFF2-40B4-BE49-F238E27FC236}">
                <a16:creationId xmlns:a16="http://schemas.microsoft.com/office/drawing/2014/main" id="{27E2638F-B30F-4B0B-95B5-2E580858D457}"/>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AegisNow anchors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the operating workflow</a:t>
            </a:r>
          </a:p>
        </p:txBody>
      </p:sp>
      <p:sp>
        <p:nvSpPr>
          <p:cNvPr id="4" name="">
            <a:extLst xmlns:a="http://schemas.openxmlformats.org/drawingml/2006/main">
              <a:ext uri="{FF2B5EF4-FFF2-40B4-BE49-F238E27FC236}">
                <a16:creationId xmlns:a16="http://schemas.microsoft.com/office/drawing/2014/main" id="{D3B52376-B411-4A55-9906-02D2302551FA}"/>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Genellipse combines an insurance platform with data, governed AI and transformation services.</a:t>
            </a:r>
          </a:p>
        </p:txBody>
      </p:sp>
      <p:sp>
        <p:nvSpPr>
          <p:cNvPr id="5" name="">
            <a:extLst xmlns:a="http://schemas.openxmlformats.org/drawingml/2006/main">
              <a:ext uri="{FF2B5EF4-FFF2-40B4-BE49-F238E27FC236}">
                <a16:creationId xmlns:a16="http://schemas.microsoft.com/office/drawing/2014/main" id="{1DA3050C-D68C-4CB6-8AB0-B49656BA606C}"/>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4397B125-4754-4ABC-A36A-987DBCF6AA82}"/>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AegisNow</a:t>
            </a:r>
          </a:p>
        </p:txBody>
      </p:sp>
      <p:sp>
        <p:nvSpPr>
          <p:cNvPr id="7" name="">
            <a:extLst xmlns:a="http://schemas.openxmlformats.org/drawingml/2006/main">
              <a:ext uri="{FF2B5EF4-FFF2-40B4-BE49-F238E27FC236}">
                <a16:creationId xmlns:a16="http://schemas.microsoft.com/office/drawing/2014/main" id="{A7D05E03-6300-4806-B70A-1A4F9F5AACEE}"/>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Underwriting, claims, servicing, reinsurance and actuarial work.</a:t>
            </a:r>
          </a:p>
        </p:txBody>
      </p:sp>
      <p:sp>
        <p:nvSpPr>
          <p:cNvPr id="8" name="">
            <a:extLst xmlns:a="http://schemas.openxmlformats.org/drawingml/2006/main">
              <a:ext uri="{FF2B5EF4-FFF2-40B4-BE49-F238E27FC236}">
                <a16:creationId xmlns:a16="http://schemas.microsoft.com/office/drawing/2014/main" id="{44DCF108-FC6A-4699-B215-D6F7CA7D719E}"/>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FB07E6B3-33C0-475A-9373-9E9AB1E747CB}"/>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Cortex AI + GeneData</a:t>
            </a:r>
          </a:p>
        </p:txBody>
      </p:sp>
      <p:sp>
        <p:nvSpPr>
          <p:cNvPr id="10" name="">
            <a:extLst xmlns:a="http://schemas.openxmlformats.org/drawingml/2006/main">
              <a:ext uri="{FF2B5EF4-FFF2-40B4-BE49-F238E27FC236}">
                <a16:creationId xmlns:a16="http://schemas.microsoft.com/office/drawing/2014/main" id="{8995085D-8B46-4334-9C89-35D9E4FB574B}"/>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Approved agent tasks and traceable, reconciled inputs.</a:t>
            </a:r>
          </a:p>
        </p:txBody>
      </p:sp>
      <p:sp>
        <p:nvSpPr>
          <p:cNvPr id="11" name="">
            <a:extLst xmlns:a="http://schemas.openxmlformats.org/drawingml/2006/main">
              <a:ext uri="{FF2B5EF4-FFF2-40B4-BE49-F238E27FC236}">
                <a16:creationId xmlns:a16="http://schemas.microsoft.com/office/drawing/2014/main" id="{C2080E79-853E-4A9D-864F-269BA95C54D3}"/>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7ACE8157-05FB-4833-A806-FFD067538F4C}"/>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GeneAnalytics + controls</a:t>
            </a:r>
          </a:p>
        </p:txBody>
      </p:sp>
      <p:sp>
        <p:nvSpPr>
          <p:cNvPr id="13" name="">
            <a:extLst xmlns:a="http://schemas.openxmlformats.org/drawingml/2006/main">
              <a:ext uri="{FF2B5EF4-FFF2-40B4-BE49-F238E27FC236}">
                <a16:creationId xmlns:a16="http://schemas.microsoft.com/office/drawing/2014/main" id="{F3E0AEB6-0146-4DA1-909B-8A1D3D4CEBFB}"/>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Performance insight with GeneComply and GeneSecure where scoped.</a:t>
            </a:r>
          </a:p>
        </p:txBody>
      </p:sp>
      <p:sp>
        <p:nvSpPr>
          <p:cNvPr id="14" name="">
            <a:extLst xmlns:a="http://schemas.openxmlformats.org/drawingml/2006/main">
              <a:ext uri="{FF2B5EF4-FFF2-40B4-BE49-F238E27FC236}">
                <a16:creationId xmlns:a16="http://schemas.microsoft.com/office/drawing/2014/main" id="{E26AC217-93C4-408D-B8D9-2025A7F2D9AA}"/>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E247675C-15CB-4E02-85ED-798AED77BCFA}"/>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FD88538F-C6BF-4EDC-AAB0-B7E71BBA0B74}"/>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04 / 20</a:t>
            </a:r>
          </a:p>
        </p:txBody>
      </p:sp>
    </p:spTree>
    <p:extLst>
      <p:ext uri="{BB962C8B-B14F-4D97-AF65-F5344CB8AC3E}">
        <p14:creationId xmlns:p14="http://schemas.microsoft.com/office/powerpoint/2010/main" val="822128718"/>
      </p:ext>
    </p:extLst>
  </p:cSld>
</p:sld>
</file>

<file path=ppt/slides/slide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e03149ef5bc84c00"/>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B7D6F02-76CE-4E64-A9B6-D42024A9FFFD}"/>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Insurance operations</a:t>
            </a:r>
          </a:p>
        </p:txBody>
      </p:sp>
      <p:sp>
        <p:nvSpPr>
          <p:cNvPr id="3" name="">
            <a:extLst xmlns:a="http://schemas.openxmlformats.org/drawingml/2006/main">
              <a:ext uri="{FF2B5EF4-FFF2-40B4-BE49-F238E27FC236}">
                <a16:creationId xmlns:a16="http://schemas.microsoft.com/office/drawing/2014/main" id="{A46ABC3E-B652-4A18-99A6-2431AFD67EDF}"/>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connected policy lifecycle</a:t>
            </a:r>
          </a:p>
        </p:txBody>
      </p:sp>
      <p:sp>
        <p:nvSpPr>
          <p:cNvPr id="4" name="">
            <a:extLst xmlns:a="http://schemas.openxmlformats.org/drawingml/2006/main">
              <a:ext uri="{FF2B5EF4-FFF2-40B4-BE49-F238E27FC236}">
                <a16:creationId xmlns:a16="http://schemas.microsoft.com/office/drawing/2014/main" id="{3A8BD570-648C-4EC5-AE2E-A48FBD148ECD}"/>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Life and P&amp;C need distinct workflows on a consistent operating foundation.</a:t>
            </a:r>
          </a:p>
        </p:txBody>
      </p:sp>
      <p:sp>
        <p:nvSpPr>
          <p:cNvPr id="5" name="">
            <a:extLst xmlns:a="http://schemas.openxmlformats.org/drawingml/2006/main">
              <a:ext uri="{FF2B5EF4-FFF2-40B4-BE49-F238E27FC236}">
                <a16:creationId xmlns:a16="http://schemas.microsoft.com/office/drawing/2014/main" id="{69FDF902-9477-4224-A643-079AE9DD6ACF}"/>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06F7ABF4-8E0E-4058-970E-FE6DB137E957}"/>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Acquire and underwrite</a:t>
            </a:r>
          </a:p>
        </p:txBody>
      </p:sp>
      <p:sp>
        <p:nvSpPr>
          <p:cNvPr id="7" name="">
            <a:extLst xmlns:a="http://schemas.openxmlformats.org/drawingml/2006/main">
              <a:ext uri="{FF2B5EF4-FFF2-40B4-BE49-F238E27FC236}">
                <a16:creationId xmlns:a16="http://schemas.microsoft.com/office/drawing/2014/main" id="{C9F8B5D4-B809-420C-AB4C-C76979485351}"/>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Validate submissions, gather evidence and route referrals.</a:t>
            </a:r>
          </a:p>
        </p:txBody>
      </p:sp>
      <p:sp>
        <p:nvSpPr>
          <p:cNvPr id="8" name="">
            <a:extLst xmlns:a="http://schemas.openxmlformats.org/drawingml/2006/main">
              <a:ext uri="{FF2B5EF4-FFF2-40B4-BE49-F238E27FC236}">
                <a16:creationId xmlns:a16="http://schemas.microsoft.com/office/drawing/2014/main" id="{E7EEF78F-A8DE-48FE-9654-048172FABBC6}"/>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BAE0D83A-B2E2-4149-BC25-CF1B272549B3}"/>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Issue and service</a:t>
            </a:r>
          </a:p>
        </p:txBody>
      </p:sp>
      <p:sp>
        <p:nvSpPr>
          <p:cNvPr id="10" name="">
            <a:extLst xmlns:a="http://schemas.openxmlformats.org/drawingml/2006/main">
              <a:ext uri="{FF2B5EF4-FFF2-40B4-BE49-F238E27FC236}">
                <a16:creationId xmlns:a16="http://schemas.microsoft.com/office/drawing/2014/main" id="{3ACBA452-E97E-4B2B-B278-DE0230F71D30}"/>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Manage policy changes, premium activity and customer context.</a:t>
            </a:r>
          </a:p>
        </p:txBody>
      </p:sp>
      <p:sp>
        <p:nvSpPr>
          <p:cNvPr id="11" name="">
            <a:extLst xmlns:a="http://schemas.openxmlformats.org/drawingml/2006/main">
              <a:ext uri="{FF2B5EF4-FFF2-40B4-BE49-F238E27FC236}">
                <a16:creationId xmlns:a16="http://schemas.microsoft.com/office/drawing/2014/main" id="{0DF1414F-5037-4F69-9B7E-DB1622A0DB44}"/>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E034354A-23D2-4ED8-89BC-AE444FFCE93B}"/>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Claim and learn</a:t>
            </a:r>
          </a:p>
        </p:txBody>
      </p:sp>
      <p:sp>
        <p:nvSpPr>
          <p:cNvPr id="13" name="">
            <a:extLst xmlns:a="http://schemas.openxmlformats.org/drawingml/2006/main">
              <a:ext uri="{FF2B5EF4-FFF2-40B4-BE49-F238E27FC236}">
                <a16:creationId xmlns:a16="http://schemas.microsoft.com/office/drawing/2014/main" id="{4600D052-61AF-471B-BA5D-9FFD01D9D27F}"/>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Prepare claims for review and feed outcomes back to the business.</a:t>
            </a:r>
          </a:p>
        </p:txBody>
      </p:sp>
      <p:sp>
        <p:nvSpPr>
          <p:cNvPr id="14" name="">
            <a:extLst xmlns:a="http://schemas.openxmlformats.org/drawingml/2006/main">
              <a:ext uri="{FF2B5EF4-FFF2-40B4-BE49-F238E27FC236}">
                <a16:creationId xmlns:a16="http://schemas.microsoft.com/office/drawing/2014/main" id="{D442B63E-1040-46CD-A29C-F7289FCFC449}"/>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FF9DEC8D-EBF4-418D-B5E6-A31A1A94CEDC}"/>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9B3834D9-947D-4F48-B800-C9334A2CA706}"/>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05 / 20</a:t>
            </a:r>
          </a:p>
        </p:txBody>
      </p:sp>
    </p:spTree>
    <p:extLst>
      <p:ext uri="{BB962C8B-B14F-4D97-AF65-F5344CB8AC3E}">
        <p14:creationId xmlns:p14="http://schemas.microsoft.com/office/powerpoint/2010/main" val="335020742"/>
      </p:ext>
    </p:extLst>
  </p:cSld>
</p:sld>
</file>

<file path=ppt/slides/slide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66b0ea09d4a64ec2"/>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3A8F53F-22FD-467B-B408-4003F0E70992}"/>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Reinsurance operations</a:t>
            </a:r>
          </a:p>
        </p:txBody>
      </p:sp>
      <p:sp>
        <p:nvSpPr>
          <p:cNvPr id="3" name="">
            <a:extLst xmlns:a="http://schemas.openxmlformats.org/drawingml/2006/main">
              <a:ext uri="{FF2B5EF4-FFF2-40B4-BE49-F238E27FC236}">
                <a16:creationId xmlns:a16="http://schemas.microsoft.com/office/drawing/2014/main" id="{33CCB28C-0CE8-4978-9F01-54B9A6845666}"/>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Ceded risk belongs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in the operating picture</a:t>
            </a:r>
          </a:p>
        </p:txBody>
      </p:sp>
      <p:sp>
        <p:nvSpPr>
          <p:cNvPr id="4" name="">
            <a:extLst xmlns:a="http://schemas.openxmlformats.org/drawingml/2006/main">
              <a:ext uri="{FF2B5EF4-FFF2-40B4-BE49-F238E27FC236}">
                <a16:creationId xmlns:a16="http://schemas.microsoft.com/office/drawing/2014/main" id="{EDB54455-3BE1-47A1-8C33-F0C4F76EE7E9}"/>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Connect treaty structure with calculations, claims recoveries and finance review.</a:t>
            </a:r>
          </a:p>
        </p:txBody>
      </p:sp>
      <p:sp>
        <p:nvSpPr>
          <p:cNvPr id="5" name="">
            <a:extLst xmlns:a="http://schemas.openxmlformats.org/drawingml/2006/main">
              <a:ext uri="{FF2B5EF4-FFF2-40B4-BE49-F238E27FC236}">
                <a16:creationId xmlns:a16="http://schemas.microsoft.com/office/drawing/2014/main" id="{DFA79E1E-60FE-4D15-8296-BE3905FFB9B4}"/>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88911F8D-E40B-417D-8FAA-56BA40543530}"/>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Contract structure</a:t>
            </a:r>
          </a:p>
        </p:txBody>
      </p:sp>
      <p:sp>
        <p:nvSpPr>
          <p:cNvPr id="7" name="">
            <a:extLst xmlns:a="http://schemas.openxmlformats.org/drawingml/2006/main">
              <a:ext uri="{FF2B5EF4-FFF2-40B4-BE49-F238E27FC236}">
                <a16:creationId xmlns:a16="http://schemas.microsoft.com/office/drawing/2014/main" id="{F2A23E81-3B0D-4253-87DC-F038CB2F2187}"/>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Programs, treaties, layers and participations.</a:t>
            </a:r>
          </a:p>
        </p:txBody>
      </p:sp>
      <p:sp>
        <p:nvSpPr>
          <p:cNvPr id="8" name="">
            <a:extLst xmlns:a="http://schemas.openxmlformats.org/drawingml/2006/main">
              <a:ext uri="{FF2B5EF4-FFF2-40B4-BE49-F238E27FC236}">
                <a16:creationId xmlns:a16="http://schemas.microsoft.com/office/drawing/2014/main" id="{CAF83467-3714-451E-B2ED-5202465304CF}"/>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DD5C0091-50D4-4110-A8E7-4D456DB6BF6F}"/>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Ceded and net</a:t>
            </a:r>
          </a:p>
        </p:txBody>
      </p:sp>
      <p:sp>
        <p:nvSpPr>
          <p:cNvPr id="10" name="">
            <a:extLst xmlns:a="http://schemas.openxmlformats.org/drawingml/2006/main">
              <a:ext uri="{FF2B5EF4-FFF2-40B4-BE49-F238E27FC236}">
                <a16:creationId xmlns:a16="http://schemas.microsoft.com/office/drawing/2014/main" id="{8E30779E-6472-4746-88AD-193530FC5E59}"/>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Versioned calculations with reconciled claim allocations.</a:t>
            </a:r>
          </a:p>
        </p:txBody>
      </p:sp>
      <p:sp>
        <p:nvSpPr>
          <p:cNvPr id="11" name="">
            <a:extLst xmlns:a="http://schemas.openxmlformats.org/drawingml/2006/main">
              <a:ext uri="{FF2B5EF4-FFF2-40B4-BE49-F238E27FC236}">
                <a16:creationId xmlns:a16="http://schemas.microsoft.com/office/drawing/2014/main" id="{128D2DFC-0051-4675-94CF-F2C253619A65}"/>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3EBB7CAB-63B8-4819-94B7-69D0AF153C35}"/>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Recovery to collection</a:t>
            </a:r>
          </a:p>
        </p:txBody>
      </p:sp>
      <p:sp>
        <p:nvSpPr>
          <p:cNvPr id="13" name="">
            <a:extLst xmlns:a="http://schemas.openxmlformats.org/drawingml/2006/main">
              <a:ext uri="{FF2B5EF4-FFF2-40B4-BE49-F238E27FC236}">
                <a16:creationId xmlns:a16="http://schemas.microsoft.com/office/drawing/2014/main" id="{44802E30-A3D8-4686-A95B-67C45DD4F5A9}"/>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Evidence, ageing, disputes and settlement events.</a:t>
            </a:r>
          </a:p>
        </p:txBody>
      </p:sp>
      <p:sp>
        <p:nvSpPr>
          <p:cNvPr id="14" name="">
            <a:extLst xmlns:a="http://schemas.openxmlformats.org/drawingml/2006/main">
              <a:ext uri="{FF2B5EF4-FFF2-40B4-BE49-F238E27FC236}">
                <a16:creationId xmlns:a16="http://schemas.microsoft.com/office/drawing/2014/main" id="{5DA56504-4150-415F-AA99-C77D502DA92B}"/>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737857AC-5378-42BD-9DB6-8F1ECF2BDB2C}"/>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F82FB033-4751-4EA6-B2AC-A4BFB9AA5057}"/>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06 / 20</a:t>
            </a:r>
          </a:p>
        </p:txBody>
      </p:sp>
    </p:spTree>
    <p:extLst>
      <p:ext uri="{BB962C8B-B14F-4D97-AF65-F5344CB8AC3E}">
        <p14:creationId xmlns:p14="http://schemas.microsoft.com/office/powerpoint/2010/main" val="1927935647"/>
      </p:ext>
    </p:extLst>
  </p:cSld>
</p:sld>
</file>

<file path=ppt/slides/slide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2e4d8ba980fe409f"/>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A2821C6-30AE-4A7B-9BBB-AACF7BCEDD07}"/>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Actuarial work</a:t>
            </a:r>
          </a:p>
        </p:txBody>
      </p:sp>
      <p:sp>
        <p:nvSpPr>
          <p:cNvPr id="3" name="">
            <a:extLst xmlns:a="http://schemas.openxmlformats.org/drawingml/2006/main">
              <a:ext uri="{FF2B5EF4-FFF2-40B4-BE49-F238E27FC236}">
                <a16:creationId xmlns:a16="http://schemas.microsoft.com/office/drawing/2014/main" id="{622AB9EB-2B2D-4D4A-B65A-A84E398076DE}"/>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More time for</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actuarial judgement</a:t>
            </a:r>
          </a:p>
        </p:txBody>
      </p:sp>
      <p:sp>
        <p:nvSpPr>
          <p:cNvPr id="4" name="">
            <a:extLst xmlns:a="http://schemas.openxmlformats.org/drawingml/2006/main">
              <a:ext uri="{FF2B5EF4-FFF2-40B4-BE49-F238E27FC236}">
                <a16:creationId xmlns:a16="http://schemas.microsoft.com/office/drawing/2014/main" id="{7923E418-6F7E-499D-9228-074644F74430}"/>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Improve preparation and review while preserving the professional responsibility for the result.</a:t>
            </a:r>
          </a:p>
        </p:txBody>
      </p:sp>
      <p:sp>
        <p:nvSpPr>
          <p:cNvPr id="5" name="">
            <a:extLst xmlns:a="http://schemas.openxmlformats.org/drawingml/2006/main">
              <a:ext uri="{FF2B5EF4-FFF2-40B4-BE49-F238E27FC236}">
                <a16:creationId xmlns:a16="http://schemas.microsoft.com/office/drawing/2014/main" id="{3A2335CF-62C9-45D2-A626-2400B5E59F6D}"/>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A45734F9-B7B1-411C-9754-9269E57FA6F3}"/>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Trusted inputs</a:t>
            </a:r>
          </a:p>
        </p:txBody>
      </p:sp>
      <p:sp>
        <p:nvSpPr>
          <p:cNvPr id="7" name="">
            <a:extLst xmlns:a="http://schemas.openxmlformats.org/drawingml/2006/main">
              <a:ext uri="{FF2B5EF4-FFF2-40B4-BE49-F238E27FC236}">
                <a16:creationId xmlns:a16="http://schemas.microsoft.com/office/drawing/2014/main" id="{D6EA2113-206F-4917-AB70-6B844FDB59F7}"/>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Certified data cuts and controlled assumptions.</a:t>
            </a:r>
          </a:p>
        </p:txBody>
      </p:sp>
      <p:sp>
        <p:nvSpPr>
          <p:cNvPr id="8" name="">
            <a:extLst xmlns:a="http://schemas.openxmlformats.org/drawingml/2006/main">
              <a:ext uri="{FF2B5EF4-FFF2-40B4-BE49-F238E27FC236}">
                <a16:creationId xmlns:a16="http://schemas.microsoft.com/office/drawing/2014/main" id="{F461FA37-6519-4670-8E03-B819C58BC96A}"/>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0789AA27-491C-4F1B-9ECC-C23D60A46A8D}"/>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Reproducible analysis</a:t>
            </a:r>
          </a:p>
        </p:txBody>
      </p:sp>
      <p:sp>
        <p:nvSpPr>
          <p:cNvPr id="10" name="">
            <a:extLst xmlns:a="http://schemas.openxmlformats.org/drawingml/2006/main">
              <a:ext uri="{FF2B5EF4-FFF2-40B4-BE49-F238E27FC236}">
                <a16:creationId xmlns:a16="http://schemas.microsoft.com/office/drawing/2014/main" id="{B67BFCD0-8745-4FD4-B690-4456369E84CB}"/>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Approved methods with versioned model runs.</a:t>
            </a:r>
          </a:p>
        </p:txBody>
      </p:sp>
      <p:sp>
        <p:nvSpPr>
          <p:cNvPr id="11" name="">
            <a:extLst xmlns:a="http://schemas.openxmlformats.org/drawingml/2006/main">
              <a:ext uri="{FF2B5EF4-FFF2-40B4-BE49-F238E27FC236}">
                <a16:creationId xmlns:a16="http://schemas.microsoft.com/office/drawing/2014/main" id="{398E2C93-0CBD-47B0-B949-B29CD3008DB4}"/>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DB9D9F6-A9C4-45E0-9297-6A3CF0DFAB17}"/>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Reviewable outputs</a:t>
            </a:r>
          </a:p>
        </p:txBody>
      </p:sp>
      <p:sp>
        <p:nvSpPr>
          <p:cNvPr id="13" name="">
            <a:extLst xmlns:a="http://schemas.openxmlformats.org/drawingml/2006/main">
              <a:ext uri="{FF2B5EF4-FFF2-40B4-BE49-F238E27FC236}">
                <a16:creationId xmlns:a16="http://schemas.microsoft.com/office/drawing/2014/main" id="{3BB7A611-249D-4663-A07D-AEF495E20780}"/>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Diagnostics, limitations and recorded sign-off.</a:t>
            </a:r>
          </a:p>
        </p:txBody>
      </p:sp>
      <p:sp>
        <p:nvSpPr>
          <p:cNvPr id="14" name="">
            <a:extLst xmlns:a="http://schemas.openxmlformats.org/drawingml/2006/main">
              <a:ext uri="{FF2B5EF4-FFF2-40B4-BE49-F238E27FC236}">
                <a16:creationId xmlns:a16="http://schemas.microsoft.com/office/drawing/2014/main" id="{56BF771B-6B9C-40A6-95E0-EE9B7705096D}"/>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376E19F8-3668-4443-87D5-4959B9924CFE}"/>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DED3F3C1-CD0E-4AF2-9F4B-F2E6EF4A49D6}"/>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07 / 20</a:t>
            </a:r>
          </a:p>
        </p:txBody>
      </p:sp>
    </p:spTree>
    <p:extLst>
      <p:ext uri="{BB962C8B-B14F-4D97-AF65-F5344CB8AC3E}">
        <p14:creationId xmlns:p14="http://schemas.microsoft.com/office/powerpoint/2010/main" val="1338696797"/>
      </p:ext>
    </p:extLst>
  </p:cSld>
</p:sld>
</file>

<file path=ppt/slides/slide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2761919d6b4948e0"/>
          <a:srcRect xmlns:a="http://schemas.openxmlformats.org/drawingml/2006/main" l="53000" t="0" r="0" b="0"/>
          <a:stretch xmlns:a="http://schemas.openxmlformats.org/drawingml/2006/main"/>
        </p:blipFill>
        <p:spPr>
          <a:xfrm xmlns:a="http://schemas.openxmlformats.org/drawingml/2006/main">
            <a:off x="8191500" y="0"/>
            <a:ext cx="40005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79bcdd427b884e84"/>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C3654B8B-DE4E-420E-B32E-70B320A9DE80}"/>
              </a:ext>
            </a:extLst>
          </p:cNvPr>
          <p:cNvSpPr>
            <a:spLocks xmlns:a="http://schemas.openxmlformats.org/drawingml/2006/main" noGrp="1"/>
          </p:cNvSpPr>
          <p:nvPr/>
        </p:nvSpPr>
        <p:spPr>
          <a:xfrm xmlns:a="http://schemas.openxmlformats.org/drawingml/2006/main">
            <a:off x="4333875" y="447675"/>
            <a:ext cx="3143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Legacy modernization</a:t>
            </a:r>
          </a:p>
        </p:txBody>
      </p:sp>
      <p:sp>
        <p:nvSpPr>
          <p:cNvPr id="4" name="">
            <a:extLst xmlns:a="http://schemas.openxmlformats.org/drawingml/2006/main">
              <a:ext uri="{FF2B5EF4-FFF2-40B4-BE49-F238E27FC236}">
                <a16:creationId xmlns:a16="http://schemas.microsoft.com/office/drawing/2014/main" id="{689C19A6-9549-475E-84CF-3383C0F6335A}"/>
              </a:ext>
            </a:extLst>
          </p:cNvPr>
          <p:cNvSpPr>
            <a:spLocks xmlns:a="http://schemas.openxmlformats.org/drawingml/2006/main" noGrp="1"/>
          </p:cNvSpPr>
          <p:nvPr/>
        </p:nvSpPr>
        <p:spPr>
          <a:xfrm xmlns:a="http://schemas.openxmlformats.org/drawingml/2006/main">
            <a:off x="685800" y="1304925"/>
            <a:ext cx="7096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0">
                <a:solidFill>
                  <a:srgbClr val="102C43"/>
                </a:solidFill>
                <a:latin typeface="Liberation Sans"/>
                <a:ea typeface="Liberation Sans"/>
                <a:cs typeface="Liberation Sans"/>
              </a:defRPr>
            </a:pPr>
            <a:r>
              <a:rPr sz="3675" b="0">
                <a:solidFill>
                  <a:srgbClr val="102C43"/>
                </a:solidFill>
                <a:latin typeface="Liberation Sans"/>
                <a:ea typeface="Liberation Sans"/>
                <a:cs typeface="Liberation Sans"/>
              </a:rPr>
              <a:t>Modernization can</a:t>
            </a:r>
          </a:p>
          <a:p xmlns:a="http://schemas.openxmlformats.org/drawingml/2006/main">
            <a:pPr>
              <a:defRPr sz="3675" b="0">
                <a:solidFill>
                  <a:srgbClr val="102C43"/>
                </a:solidFill>
                <a:latin typeface="Liberation Sans"/>
                <a:ea typeface="Liberation Sans"/>
                <a:cs typeface="Liberation Sans"/>
              </a:defRPr>
            </a:pPr>
            <a:r>
              <a:rPr sz="3675" b="0">
                <a:solidFill>
                  <a:srgbClr val="102C43"/>
                </a:solidFill>
                <a:latin typeface="Liberation Sans"/>
                <a:ea typeface="Liberation Sans"/>
                <a:cs typeface="Liberation Sans"/>
              </a:rPr>
              <a:t>start beside the core</a:t>
            </a:r>
          </a:p>
        </p:txBody>
      </p:sp>
      <p:sp>
        <p:nvSpPr>
          <p:cNvPr id="5" name="">
            <a:extLst xmlns:a="http://schemas.openxmlformats.org/drawingml/2006/main">
              <a:ext uri="{FF2B5EF4-FFF2-40B4-BE49-F238E27FC236}">
                <a16:creationId xmlns:a16="http://schemas.microsoft.com/office/drawing/2014/main" id="{99FFEB72-80E7-4F3B-BD19-8E7A23EC2F2B}"/>
              </a:ext>
            </a:extLst>
          </p:cNvPr>
          <p:cNvSpPr>
            <a:spLocks xmlns:a="http://schemas.openxmlformats.org/drawingml/2006/main" noGrp="1"/>
          </p:cNvSpPr>
          <p:nvPr/>
        </p:nvSpPr>
        <p:spPr>
          <a:xfrm xmlns:a="http://schemas.openxmlformats.org/drawingml/2006/main">
            <a:off x="685800" y="2800350"/>
            <a:ext cx="696277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supported API or integration layer can improve one transaction before a wider migration.</a:t>
            </a:r>
          </a:p>
        </p:txBody>
      </p:sp>
      <p:sp>
        <p:nvSpPr>
          <p:cNvPr id="6" name="">
            <a:extLst xmlns:a="http://schemas.openxmlformats.org/drawingml/2006/main">
              <a:ext uri="{FF2B5EF4-FFF2-40B4-BE49-F238E27FC236}">
                <a16:creationId xmlns:a16="http://schemas.microsoft.com/office/drawing/2014/main" id="{38AF6AC6-5C96-4ACB-BCAC-D680C1A046C7}"/>
              </a:ext>
            </a:extLst>
          </p:cNvPr>
          <p:cNvSpPr>
            <a:spLocks xmlns:a="http://schemas.openxmlformats.org/drawingml/2006/main" noGrp="1"/>
          </p:cNvSpPr>
          <p:nvPr/>
        </p:nvSpPr>
        <p:spPr>
          <a:xfrm xmlns:a="http://schemas.openxmlformats.org/drawingml/2006/main">
            <a:off x="685800" y="39338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A bounded transaction</a:t>
            </a:r>
          </a:p>
        </p:txBody>
      </p:sp>
      <p:sp>
        <p:nvSpPr>
          <p:cNvPr id="7" name="">
            <a:extLst xmlns:a="http://schemas.openxmlformats.org/drawingml/2006/main">
              <a:ext uri="{FF2B5EF4-FFF2-40B4-BE49-F238E27FC236}">
                <a16:creationId xmlns:a16="http://schemas.microsoft.com/office/drawing/2014/main" id="{3F0DA885-998A-4FE7-9960-60E38780D9C9}"/>
              </a:ext>
            </a:extLst>
          </p:cNvPr>
          <p:cNvSpPr>
            <a:spLocks xmlns:a="http://schemas.openxmlformats.org/drawingml/2006/main" noGrp="1"/>
          </p:cNvSpPr>
          <p:nvPr/>
        </p:nvSpPr>
        <p:spPr>
          <a:xfrm xmlns:a="http://schemas.openxmlformats.org/drawingml/2006/main">
            <a:off x="685800" y="43053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Begin with a policy lookup or controlled service request.</a:t>
            </a:r>
          </a:p>
        </p:txBody>
      </p:sp>
      <p:sp>
        <p:nvSpPr>
          <p:cNvPr id="8" name="">
            <a:extLst xmlns:a="http://schemas.openxmlformats.org/drawingml/2006/main">
              <a:ext uri="{FF2B5EF4-FFF2-40B4-BE49-F238E27FC236}">
                <a16:creationId xmlns:a16="http://schemas.microsoft.com/office/drawing/2014/main" id="{B968EB8D-D236-4722-A2A2-1B154E8D307F}"/>
              </a:ext>
            </a:extLst>
          </p:cNvPr>
          <p:cNvSpPr>
            <a:spLocks xmlns:a="http://schemas.openxmlformats.org/drawingml/2006/main" noGrp="1"/>
          </p:cNvSpPr>
          <p:nvPr/>
        </p:nvSpPr>
        <p:spPr>
          <a:xfrm xmlns:a="http://schemas.openxmlformats.org/drawingml/2006/main">
            <a:off x="685800" y="49625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Safe integration</a:t>
            </a:r>
          </a:p>
        </p:txBody>
      </p:sp>
      <p:sp>
        <p:nvSpPr>
          <p:cNvPr id="9" name="">
            <a:extLst xmlns:a="http://schemas.openxmlformats.org/drawingml/2006/main">
              <a:ext uri="{FF2B5EF4-FFF2-40B4-BE49-F238E27FC236}">
                <a16:creationId xmlns:a16="http://schemas.microsoft.com/office/drawing/2014/main" id="{A9F1AF8A-5631-4881-9C72-BAB314A06A0C}"/>
              </a:ext>
            </a:extLst>
          </p:cNvPr>
          <p:cNvSpPr>
            <a:spLocks xmlns:a="http://schemas.openxmlformats.org/drawingml/2006/main" noGrp="1"/>
          </p:cNvSpPr>
          <p:nvPr/>
        </p:nvSpPr>
        <p:spPr>
          <a:xfrm xmlns:a="http://schemas.openxmlformats.org/drawingml/2006/main">
            <a:off x="685800" y="53340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Handle permissions, retries and reconciliation explicitly.</a:t>
            </a:r>
          </a:p>
        </p:txBody>
      </p:sp>
      <p:sp>
        <p:nvSpPr>
          <p:cNvPr id="10" name="">
            <a:extLst xmlns:a="http://schemas.openxmlformats.org/drawingml/2006/main">
              <a:ext uri="{FF2B5EF4-FFF2-40B4-BE49-F238E27FC236}">
                <a16:creationId xmlns:a16="http://schemas.microsoft.com/office/drawing/2014/main" id="{ED83A4B9-C835-4CC9-ABFB-AE68C225721D}"/>
              </a:ext>
            </a:extLst>
          </p:cNvPr>
          <p:cNvSpPr>
            <a:spLocks xmlns:a="http://schemas.openxmlformats.org/drawingml/2006/main" noGrp="1"/>
          </p:cNvSpPr>
          <p:nvPr/>
        </p:nvSpPr>
        <p:spPr>
          <a:xfrm xmlns:a="http://schemas.openxmlformats.org/drawingml/2006/main">
            <a:off x="685800" y="6191250"/>
            <a:ext cx="695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1" name="">
            <a:extLst xmlns:a="http://schemas.openxmlformats.org/drawingml/2006/main">
              <a:ext uri="{FF2B5EF4-FFF2-40B4-BE49-F238E27FC236}">
                <a16:creationId xmlns:a16="http://schemas.microsoft.com/office/drawing/2014/main" id="{71935D7C-BC9E-4F0B-8EBC-96675FCA956D}"/>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8ADB0EDB-A9E1-4054-85B5-931D803F7842}"/>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08 / 20</a:t>
            </a:r>
          </a:p>
        </p:txBody>
      </p:sp>
    </p:spTree>
    <p:extLst>
      <p:ext uri="{BB962C8B-B14F-4D97-AF65-F5344CB8AC3E}">
        <p14:creationId xmlns:p14="http://schemas.microsoft.com/office/powerpoint/2010/main" val="1142233841"/>
      </p:ext>
    </p:extLst>
  </p:cSld>
</p:sld>
</file>

<file path=ppt/slides/slide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9e349db5e4d24faf"/>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1008895-B5EE-461A-9853-73565E41F770}"/>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Data transformation</a:t>
            </a:r>
          </a:p>
        </p:txBody>
      </p:sp>
      <p:sp>
        <p:nvSpPr>
          <p:cNvPr id="3" name="">
            <a:extLst xmlns:a="http://schemas.openxmlformats.org/drawingml/2006/main">
              <a:ext uri="{FF2B5EF4-FFF2-40B4-BE49-F238E27FC236}">
                <a16:creationId xmlns:a16="http://schemas.microsoft.com/office/drawing/2014/main" id="{6228EE76-14EB-4A1D-B953-476C4651294D}"/>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One traceable route</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from source to decision</a:t>
            </a:r>
          </a:p>
        </p:txBody>
      </p:sp>
      <p:sp>
        <p:nvSpPr>
          <p:cNvPr id="4" name="">
            <a:extLst xmlns:a="http://schemas.openxmlformats.org/drawingml/2006/main">
              <a:ext uri="{FF2B5EF4-FFF2-40B4-BE49-F238E27FC236}">
                <a16:creationId xmlns:a16="http://schemas.microsoft.com/office/drawing/2014/main" id="{94D5F4FA-C7D3-46F0-AAFC-EC1399B974FA}"/>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GeneData helps organize the data work that insurance transformation depends on.</a:t>
            </a:r>
          </a:p>
        </p:txBody>
      </p:sp>
      <p:sp>
        <p:nvSpPr>
          <p:cNvPr id="5" name="">
            <a:extLst xmlns:a="http://schemas.openxmlformats.org/drawingml/2006/main">
              <a:ext uri="{FF2B5EF4-FFF2-40B4-BE49-F238E27FC236}">
                <a16:creationId xmlns:a16="http://schemas.microsoft.com/office/drawing/2014/main" id="{64C5E709-8F70-448C-9585-25FCFC9A2934}"/>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4919486-9923-4A05-BDEF-CE32720D4CB4}"/>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Reconcile</a:t>
            </a:r>
          </a:p>
        </p:txBody>
      </p:sp>
      <p:sp>
        <p:nvSpPr>
          <p:cNvPr id="7" name="">
            <a:extLst xmlns:a="http://schemas.openxmlformats.org/drawingml/2006/main">
              <a:ext uri="{FF2B5EF4-FFF2-40B4-BE49-F238E27FC236}">
                <a16:creationId xmlns:a16="http://schemas.microsoft.com/office/drawing/2014/main" id="{238DF2B0-AAAF-4C6D-A9CE-A1D2E6F91A62}"/>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Compare policy, claims and finance totals.</a:t>
            </a:r>
          </a:p>
        </p:txBody>
      </p:sp>
      <p:sp>
        <p:nvSpPr>
          <p:cNvPr id="8" name="">
            <a:extLst xmlns:a="http://schemas.openxmlformats.org/drawingml/2006/main">
              <a:ext uri="{FF2B5EF4-FFF2-40B4-BE49-F238E27FC236}">
                <a16:creationId xmlns:a16="http://schemas.microsoft.com/office/drawing/2014/main" id="{F796988F-B6AF-4165-B1D1-B77EB5341D4C}"/>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F6F59291-2DCC-4D92-8829-2D9D7A56B31C}"/>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Version</a:t>
            </a:r>
          </a:p>
        </p:txBody>
      </p:sp>
      <p:sp>
        <p:nvSpPr>
          <p:cNvPr id="10" name="">
            <a:extLst xmlns:a="http://schemas.openxmlformats.org/drawingml/2006/main">
              <a:ext uri="{FF2B5EF4-FFF2-40B4-BE49-F238E27FC236}">
                <a16:creationId xmlns:a16="http://schemas.microsoft.com/office/drawing/2014/main" id="{18224163-1E60-43A8-BE28-FD31A06D8C47}"/>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Retain source snapshots and transformation rules.</a:t>
            </a:r>
          </a:p>
        </p:txBody>
      </p:sp>
      <p:sp>
        <p:nvSpPr>
          <p:cNvPr id="11" name="">
            <a:extLst xmlns:a="http://schemas.openxmlformats.org/drawingml/2006/main">
              <a:ext uri="{FF2B5EF4-FFF2-40B4-BE49-F238E27FC236}">
                <a16:creationId xmlns:a16="http://schemas.microsoft.com/office/drawing/2014/main" id="{59511F26-9F9C-49EC-AD34-02EB1E20813A}"/>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EE1AD99F-9D61-428F-A239-4FF72A81704A}"/>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Assign ownership</a:t>
            </a:r>
          </a:p>
        </p:txBody>
      </p:sp>
      <p:sp>
        <p:nvSpPr>
          <p:cNvPr id="13" name="">
            <a:extLst xmlns:a="http://schemas.openxmlformats.org/drawingml/2006/main">
              <a:ext uri="{FF2B5EF4-FFF2-40B4-BE49-F238E27FC236}">
                <a16:creationId xmlns:a16="http://schemas.microsoft.com/office/drawing/2014/main" id="{4B380CA2-4AE2-4852-8D72-ADEBDF2FC673}"/>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Resolve exceptions before trusted downstream use.</a:t>
            </a:r>
          </a:p>
        </p:txBody>
      </p:sp>
      <p:sp>
        <p:nvSpPr>
          <p:cNvPr id="14" name="">
            <a:extLst xmlns:a="http://schemas.openxmlformats.org/drawingml/2006/main">
              <a:ext uri="{FF2B5EF4-FFF2-40B4-BE49-F238E27FC236}">
                <a16:creationId xmlns:a16="http://schemas.microsoft.com/office/drawing/2014/main" id="{5967A3F3-E98C-45D2-B7F0-D917F03E727B}"/>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B70DE2FF-E67E-4097-8DC7-45A34BF8C3BE}"/>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52D67617-D99D-4AF4-89C3-C5ABC8237D07}"/>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09 / 20</a:t>
            </a:r>
          </a:p>
        </p:txBody>
      </p:sp>
    </p:spTree>
    <p:extLst>
      <p:ext uri="{BB962C8B-B14F-4D97-AF65-F5344CB8AC3E}">
        <p14:creationId xmlns:p14="http://schemas.microsoft.com/office/powerpoint/2010/main" val="963164772"/>
      </p:ext>
    </p:extLst>
  </p:cSld>
</p:sld>
</file>

<file path=ppt/slides/slide1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4f84ceb87ceb405e"/>
          <a:srcRect xmlns:a="http://schemas.openxmlformats.org/drawingml/2006/main" l="53000" t="0" r="0" b="0"/>
          <a:stretch xmlns:a="http://schemas.openxmlformats.org/drawingml/2006/main"/>
        </p:blipFill>
        <p:spPr>
          <a:xfrm xmlns:a="http://schemas.openxmlformats.org/drawingml/2006/main">
            <a:off x="8191500" y="0"/>
            <a:ext cx="40005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dc16489c25fb41f1"/>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D09B3876-9CA1-4BC0-AC43-FF3B8C658496}"/>
              </a:ext>
            </a:extLst>
          </p:cNvPr>
          <p:cNvSpPr>
            <a:spLocks xmlns:a="http://schemas.openxmlformats.org/drawingml/2006/main" noGrp="1"/>
          </p:cNvSpPr>
          <p:nvPr/>
        </p:nvSpPr>
        <p:spPr>
          <a:xfrm xmlns:a="http://schemas.openxmlformats.org/drawingml/2006/main">
            <a:off x="4333875" y="447675"/>
            <a:ext cx="3143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Governed AI</a:t>
            </a:r>
          </a:p>
        </p:txBody>
      </p:sp>
      <p:sp>
        <p:nvSpPr>
          <p:cNvPr id="4" name="">
            <a:extLst xmlns:a="http://schemas.openxmlformats.org/drawingml/2006/main">
              <a:ext uri="{FF2B5EF4-FFF2-40B4-BE49-F238E27FC236}">
                <a16:creationId xmlns:a16="http://schemas.microsoft.com/office/drawing/2014/main" id="{408A021E-AFB3-40F9-83E1-7300B49934C1}"/>
              </a:ext>
            </a:extLst>
          </p:cNvPr>
          <p:cNvSpPr>
            <a:spLocks xmlns:a="http://schemas.openxmlformats.org/drawingml/2006/main" noGrp="1"/>
          </p:cNvSpPr>
          <p:nvPr/>
        </p:nvSpPr>
        <p:spPr>
          <a:xfrm xmlns:a="http://schemas.openxmlformats.org/drawingml/2006/main">
            <a:off x="685800" y="1304925"/>
            <a:ext cx="7096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0">
                <a:solidFill>
                  <a:srgbClr val="102C43"/>
                </a:solidFill>
                <a:latin typeface="Liberation Sans"/>
                <a:ea typeface="Liberation Sans"/>
                <a:cs typeface="Liberation Sans"/>
              </a:defRPr>
            </a:pPr>
            <a:r>
              <a:rPr sz="3675" b="0">
                <a:solidFill>
                  <a:srgbClr val="102C43"/>
                </a:solidFill>
                <a:latin typeface="Liberation Sans"/>
                <a:ea typeface="Liberation Sans"/>
                <a:cs typeface="Liberation Sans"/>
              </a:rPr>
              <a:t>AI assistance with</a:t>
            </a:r>
          </a:p>
          <a:p xmlns:a="http://schemas.openxmlformats.org/drawingml/2006/main">
            <a:pPr>
              <a:defRPr sz="3675" b="0">
                <a:solidFill>
                  <a:srgbClr val="102C43"/>
                </a:solidFill>
                <a:latin typeface="Liberation Sans"/>
                <a:ea typeface="Liberation Sans"/>
                <a:cs typeface="Liberation Sans"/>
              </a:defRPr>
            </a:pPr>
            <a:r>
              <a:rPr sz="3675" b="0">
                <a:solidFill>
                  <a:srgbClr val="102C43"/>
                </a:solidFill>
                <a:latin typeface="Liberation Sans"/>
                <a:ea typeface="Liberation Sans"/>
                <a:cs typeface="Liberation Sans"/>
              </a:rPr>
              <a:t>clear decision authority</a:t>
            </a:r>
          </a:p>
        </p:txBody>
      </p:sp>
      <p:sp>
        <p:nvSpPr>
          <p:cNvPr id="5" name="">
            <a:extLst xmlns:a="http://schemas.openxmlformats.org/drawingml/2006/main">
              <a:ext uri="{FF2B5EF4-FFF2-40B4-BE49-F238E27FC236}">
                <a16:creationId xmlns:a16="http://schemas.microsoft.com/office/drawing/2014/main" id="{3381AD3C-BE6C-4422-9290-4BF2D3784449}"/>
              </a:ext>
            </a:extLst>
          </p:cNvPr>
          <p:cNvSpPr>
            <a:spLocks xmlns:a="http://schemas.openxmlformats.org/drawingml/2006/main" noGrp="1"/>
          </p:cNvSpPr>
          <p:nvPr/>
        </p:nvSpPr>
        <p:spPr>
          <a:xfrm xmlns:a="http://schemas.openxmlformats.org/drawingml/2006/main">
            <a:off x="685800" y="2800350"/>
            <a:ext cx="6962775" cy="962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Cortex AI can prepare work, retrieve evidence and coordinate permitted tasks.</a:t>
            </a:r>
          </a:p>
        </p:txBody>
      </p:sp>
      <p:sp>
        <p:nvSpPr>
          <p:cNvPr id="6" name="">
            <a:extLst xmlns:a="http://schemas.openxmlformats.org/drawingml/2006/main">
              <a:ext uri="{FF2B5EF4-FFF2-40B4-BE49-F238E27FC236}">
                <a16:creationId xmlns:a16="http://schemas.microsoft.com/office/drawing/2014/main" id="{6FFA4ABA-8F98-4C7E-AB26-D43E9C38AA10}"/>
              </a:ext>
            </a:extLst>
          </p:cNvPr>
          <p:cNvSpPr>
            <a:spLocks xmlns:a="http://schemas.openxmlformats.org/drawingml/2006/main" noGrp="1"/>
          </p:cNvSpPr>
          <p:nvPr/>
        </p:nvSpPr>
        <p:spPr>
          <a:xfrm xmlns:a="http://schemas.openxmlformats.org/drawingml/2006/main">
            <a:off x="685800" y="39338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Useful assistance</a:t>
            </a:r>
          </a:p>
        </p:txBody>
      </p:sp>
      <p:sp>
        <p:nvSpPr>
          <p:cNvPr id="7" name="">
            <a:extLst xmlns:a="http://schemas.openxmlformats.org/drawingml/2006/main">
              <a:ext uri="{FF2B5EF4-FFF2-40B4-BE49-F238E27FC236}">
                <a16:creationId xmlns:a16="http://schemas.microsoft.com/office/drawing/2014/main" id="{3A125BE8-0CF2-4CDB-82D8-FCAC81E54F23}"/>
              </a:ext>
            </a:extLst>
          </p:cNvPr>
          <p:cNvSpPr>
            <a:spLocks xmlns:a="http://schemas.openxmlformats.org/drawingml/2006/main" noGrp="1"/>
          </p:cNvSpPr>
          <p:nvPr/>
        </p:nvSpPr>
        <p:spPr>
          <a:xfrm xmlns:a="http://schemas.openxmlformats.org/drawingml/2006/main">
            <a:off x="685800" y="43053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Submission summaries, missing-document checks and draft commentary.</a:t>
            </a:r>
          </a:p>
        </p:txBody>
      </p:sp>
      <p:sp>
        <p:nvSpPr>
          <p:cNvPr id="8" name="">
            <a:extLst xmlns:a="http://schemas.openxmlformats.org/drawingml/2006/main">
              <a:ext uri="{FF2B5EF4-FFF2-40B4-BE49-F238E27FC236}">
                <a16:creationId xmlns:a16="http://schemas.microsoft.com/office/drawing/2014/main" id="{1E426703-2BCE-4670-BB92-262049A3E7AC}"/>
              </a:ext>
            </a:extLst>
          </p:cNvPr>
          <p:cNvSpPr>
            <a:spLocks xmlns:a="http://schemas.openxmlformats.org/drawingml/2006/main" noGrp="1"/>
          </p:cNvSpPr>
          <p:nvPr/>
        </p:nvSpPr>
        <p:spPr>
          <a:xfrm xmlns:a="http://schemas.openxmlformats.org/drawingml/2006/main">
            <a:off x="685800" y="4962525"/>
            <a:ext cx="6915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C43"/>
                </a:solidFill>
                <a:latin typeface="Liberation Sans"/>
                <a:ea typeface="Liberation Sans"/>
                <a:cs typeface="Liberation Sans"/>
              </a:defRPr>
            </a:pPr>
            <a:r>
              <a:rPr sz="1950" b="1">
                <a:solidFill>
                  <a:srgbClr val="102C43"/>
                </a:solidFill>
                <a:latin typeface="Liberation Sans"/>
                <a:ea typeface="Liberation Sans"/>
                <a:cs typeface="Liberation Sans"/>
              </a:rPr>
              <a:t>Accountable review</a:t>
            </a:r>
          </a:p>
        </p:txBody>
      </p:sp>
      <p:sp>
        <p:nvSpPr>
          <p:cNvPr id="9" name="">
            <a:extLst xmlns:a="http://schemas.openxmlformats.org/drawingml/2006/main">
              <a:ext uri="{FF2B5EF4-FFF2-40B4-BE49-F238E27FC236}">
                <a16:creationId xmlns:a16="http://schemas.microsoft.com/office/drawing/2014/main" id="{B306E474-C1A1-4007-B11B-579CC9E513A7}"/>
              </a:ext>
            </a:extLst>
          </p:cNvPr>
          <p:cNvSpPr>
            <a:spLocks xmlns:a="http://schemas.openxmlformats.org/drawingml/2006/main" noGrp="1"/>
          </p:cNvSpPr>
          <p:nvPr/>
        </p:nvSpPr>
        <p:spPr>
          <a:xfrm xmlns:a="http://schemas.openxmlformats.org/drawingml/2006/main">
            <a:off x="685800" y="5334000"/>
            <a:ext cx="69151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Named authority for binding, payment and actuarial sign-off.</a:t>
            </a:r>
          </a:p>
        </p:txBody>
      </p:sp>
      <p:sp>
        <p:nvSpPr>
          <p:cNvPr id="10" name="">
            <a:extLst xmlns:a="http://schemas.openxmlformats.org/drawingml/2006/main">
              <a:ext uri="{FF2B5EF4-FFF2-40B4-BE49-F238E27FC236}">
                <a16:creationId xmlns:a16="http://schemas.microsoft.com/office/drawing/2014/main" id="{FF60F130-5349-410C-8696-E878D4B837D7}"/>
              </a:ext>
            </a:extLst>
          </p:cNvPr>
          <p:cNvSpPr>
            <a:spLocks xmlns:a="http://schemas.openxmlformats.org/drawingml/2006/main" noGrp="1"/>
          </p:cNvSpPr>
          <p:nvPr/>
        </p:nvSpPr>
        <p:spPr>
          <a:xfrm xmlns:a="http://schemas.openxmlformats.org/drawingml/2006/main">
            <a:off x="685800" y="6191250"/>
            <a:ext cx="695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1" name="">
            <a:extLst xmlns:a="http://schemas.openxmlformats.org/drawingml/2006/main">
              <a:ext uri="{FF2B5EF4-FFF2-40B4-BE49-F238E27FC236}">
                <a16:creationId xmlns:a16="http://schemas.microsoft.com/office/drawing/2014/main" id="{21DB1C72-1893-4C18-997C-EEA2370C1100}"/>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0DCEB966-4674-4657-A027-9363F8283144}"/>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10 / 20</a:t>
            </a:r>
          </a:p>
        </p:txBody>
      </p:sp>
    </p:spTree>
    <p:extLst>
      <p:ext uri="{BB962C8B-B14F-4D97-AF65-F5344CB8AC3E}">
        <p14:creationId xmlns:p14="http://schemas.microsoft.com/office/powerpoint/2010/main" val="1727190838"/>
      </p:ext>
    </p:extLst>
  </p:cSld>
</p:sld>
</file>

<file path=ppt/slides/slide1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7d5dac524935493a"/>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AF99A5C-C09B-4345-B356-C5B3F28D0EE7}"/>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Customer and employee experience</a:t>
            </a:r>
          </a:p>
        </p:txBody>
      </p:sp>
      <p:sp>
        <p:nvSpPr>
          <p:cNvPr id="3" name="">
            <a:extLst xmlns:a="http://schemas.openxmlformats.org/drawingml/2006/main">
              <a:ext uri="{FF2B5EF4-FFF2-40B4-BE49-F238E27FC236}">
                <a16:creationId xmlns:a16="http://schemas.microsoft.com/office/drawing/2014/main" id="{0A342D21-918B-4A3C-B4BB-286B511DDA64}"/>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Transformation has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human outcome</a:t>
            </a:r>
          </a:p>
        </p:txBody>
      </p:sp>
      <p:sp>
        <p:nvSpPr>
          <p:cNvPr id="4" name="">
            <a:extLst xmlns:a="http://schemas.openxmlformats.org/drawingml/2006/main">
              <a:ext uri="{FF2B5EF4-FFF2-40B4-BE49-F238E27FC236}">
                <a16:creationId xmlns:a16="http://schemas.microsoft.com/office/drawing/2014/main" id="{6E36601E-BCD1-4B14-A41E-799BBE2B8221}"/>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 well-designed workflow gives people a clear status and a useful next action.</a:t>
            </a:r>
          </a:p>
        </p:txBody>
      </p:sp>
      <p:sp>
        <p:nvSpPr>
          <p:cNvPr id="5" name="">
            <a:extLst xmlns:a="http://schemas.openxmlformats.org/drawingml/2006/main">
              <a:ext uri="{FF2B5EF4-FFF2-40B4-BE49-F238E27FC236}">
                <a16:creationId xmlns:a16="http://schemas.microsoft.com/office/drawing/2014/main" id="{4E4AECC6-BA77-4AEA-8633-CEAD2DA547C5}"/>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0D98F6D6-22D8-4586-9FA2-8013C54CF865}"/>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Policyholders</a:t>
            </a:r>
          </a:p>
        </p:txBody>
      </p:sp>
      <p:sp>
        <p:nvSpPr>
          <p:cNvPr id="7" name="">
            <a:extLst xmlns:a="http://schemas.openxmlformats.org/drawingml/2006/main">
              <a:ext uri="{FF2B5EF4-FFF2-40B4-BE49-F238E27FC236}">
                <a16:creationId xmlns:a16="http://schemas.microsoft.com/office/drawing/2014/main" id="{10E1CDA4-73DF-44EB-8EA8-B458BAE8F7E7}"/>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Fewer requests to resend the same information.</a:t>
            </a:r>
          </a:p>
        </p:txBody>
      </p:sp>
      <p:sp>
        <p:nvSpPr>
          <p:cNvPr id="8" name="">
            <a:extLst xmlns:a="http://schemas.openxmlformats.org/drawingml/2006/main">
              <a:ext uri="{FF2B5EF4-FFF2-40B4-BE49-F238E27FC236}">
                <a16:creationId xmlns:a16="http://schemas.microsoft.com/office/drawing/2014/main" id="{9F94AA2B-CAB7-491C-AD34-40E8DA6F1D2E}"/>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C4E7CD30-AB55-4F7C-9E08-55C45988250E}"/>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Frontline teams</a:t>
            </a:r>
          </a:p>
        </p:txBody>
      </p:sp>
      <p:sp>
        <p:nvSpPr>
          <p:cNvPr id="10" name="">
            <a:extLst xmlns:a="http://schemas.openxmlformats.org/drawingml/2006/main">
              <a:ext uri="{FF2B5EF4-FFF2-40B4-BE49-F238E27FC236}">
                <a16:creationId xmlns:a16="http://schemas.microsoft.com/office/drawing/2014/main" id="{017301A0-8E10-45BE-BD01-192E33A29487}"/>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 consistent view of the case and open exceptions.</a:t>
            </a:r>
          </a:p>
        </p:txBody>
      </p:sp>
      <p:sp>
        <p:nvSpPr>
          <p:cNvPr id="11" name="">
            <a:extLst xmlns:a="http://schemas.openxmlformats.org/drawingml/2006/main">
              <a:ext uri="{FF2B5EF4-FFF2-40B4-BE49-F238E27FC236}">
                <a16:creationId xmlns:a16="http://schemas.microsoft.com/office/drawing/2014/main" id="{C2A0AC46-6B28-4906-B366-CCC93CD41BB9}"/>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5D8784A8-498F-4E22-B9D9-F412257B8298}"/>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Specialists</a:t>
            </a:r>
          </a:p>
        </p:txBody>
      </p:sp>
      <p:sp>
        <p:nvSpPr>
          <p:cNvPr id="13" name="">
            <a:extLst xmlns:a="http://schemas.openxmlformats.org/drawingml/2006/main">
              <a:ext uri="{FF2B5EF4-FFF2-40B4-BE49-F238E27FC236}">
                <a16:creationId xmlns:a16="http://schemas.microsoft.com/office/drawing/2014/main" id="{4D88C2B4-7C61-4CD5-9047-6DA4A85238E3}"/>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Time for unusual risks and complex decisions.</a:t>
            </a:r>
          </a:p>
        </p:txBody>
      </p:sp>
      <p:sp>
        <p:nvSpPr>
          <p:cNvPr id="14" name="">
            <a:extLst xmlns:a="http://schemas.openxmlformats.org/drawingml/2006/main">
              <a:ext uri="{FF2B5EF4-FFF2-40B4-BE49-F238E27FC236}">
                <a16:creationId xmlns:a16="http://schemas.microsoft.com/office/drawing/2014/main" id="{2F2A5788-7270-409F-81CC-674BD477AABD}"/>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34105733-C1EB-4EB1-86DC-190C68B85218}"/>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E1961558-95C0-4009-A59B-29F9CCE08AA8}"/>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11 / 20</a:t>
            </a:r>
          </a:p>
        </p:txBody>
      </p:sp>
    </p:spTree>
    <p:extLst>
      <p:ext uri="{BB962C8B-B14F-4D97-AF65-F5344CB8AC3E}">
        <p14:creationId xmlns:p14="http://schemas.microsoft.com/office/powerpoint/2010/main" val="541266431"/>
      </p:ext>
    </p:extLst>
  </p:cSld>
</p:sld>
</file>

<file path=ppt/slides/slide1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7ca75056ed7d4dbd"/>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68EC360-ACB4-4BAF-B896-23F932DC6C2C}"/>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Connected example</a:t>
            </a:r>
          </a:p>
        </p:txBody>
      </p:sp>
      <p:sp>
        <p:nvSpPr>
          <p:cNvPr id="3" name="">
            <a:extLst xmlns:a="http://schemas.openxmlformats.org/drawingml/2006/main">
              <a:ext uri="{FF2B5EF4-FFF2-40B4-BE49-F238E27FC236}">
                <a16:creationId xmlns:a16="http://schemas.microsoft.com/office/drawing/2014/main" id="{A9E7C196-A270-498A-8265-3A702190A688}"/>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complex claim</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across four functions</a:t>
            </a:r>
          </a:p>
        </p:txBody>
      </p:sp>
      <p:sp>
        <p:nvSpPr>
          <p:cNvPr id="4" name="">
            <a:extLst xmlns:a="http://schemas.openxmlformats.org/drawingml/2006/main">
              <a:ext uri="{FF2B5EF4-FFF2-40B4-BE49-F238E27FC236}">
                <a16:creationId xmlns:a16="http://schemas.microsoft.com/office/drawing/2014/main" id="{3430AD06-B945-43B8-9214-01BE8AB24E87}"/>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An illustrative P&amp;C loss connects claims review, treaty recovery and actuarial reporting.</a:t>
            </a:r>
          </a:p>
        </p:txBody>
      </p:sp>
      <p:sp>
        <p:nvSpPr>
          <p:cNvPr id="5" name="">
            <a:extLst xmlns:a="http://schemas.openxmlformats.org/drawingml/2006/main">
              <a:ext uri="{FF2B5EF4-FFF2-40B4-BE49-F238E27FC236}">
                <a16:creationId xmlns:a16="http://schemas.microsoft.com/office/drawing/2014/main" id="{01DE9622-D1C0-4EDA-8BE5-5B84EC6F8CDA}"/>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2F13D496-6701-4203-B300-754C256BD92C}"/>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Claims</a:t>
            </a:r>
          </a:p>
        </p:txBody>
      </p:sp>
      <p:sp>
        <p:nvSpPr>
          <p:cNvPr id="7" name="">
            <a:extLst xmlns:a="http://schemas.openxmlformats.org/drawingml/2006/main">
              <a:ext uri="{FF2B5EF4-FFF2-40B4-BE49-F238E27FC236}">
                <a16:creationId xmlns:a16="http://schemas.microsoft.com/office/drawing/2014/main" id="{6B865B80-AAAE-4C27-B4F7-28690996F31B}"/>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Validate coverage and assemble the reviewed loss record.</a:t>
            </a:r>
          </a:p>
        </p:txBody>
      </p:sp>
      <p:sp>
        <p:nvSpPr>
          <p:cNvPr id="8" name="">
            <a:extLst xmlns:a="http://schemas.openxmlformats.org/drawingml/2006/main">
              <a:ext uri="{FF2B5EF4-FFF2-40B4-BE49-F238E27FC236}">
                <a16:creationId xmlns:a16="http://schemas.microsoft.com/office/drawing/2014/main" id="{2AA51FC5-458A-4FEC-BF5D-29B63FC178F6}"/>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7A9D7A9A-B8C9-49F2-A4CB-E22A4386273F}"/>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Reinsurance</a:t>
            </a:r>
          </a:p>
        </p:txBody>
      </p:sp>
      <p:sp>
        <p:nvSpPr>
          <p:cNvPr id="10" name="">
            <a:extLst xmlns:a="http://schemas.openxmlformats.org/drawingml/2006/main">
              <a:ext uri="{FF2B5EF4-FFF2-40B4-BE49-F238E27FC236}">
                <a16:creationId xmlns:a16="http://schemas.microsoft.com/office/drawing/2014/main" id="{B12137B9-BA76-4208-AE14-F79D20A53324}"/>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Apply agreed treaty terms and prepare recovery evidence.</a:t>
            </a:r>
          </a:p>
        </p:txBody>
      </p:sp>
      <p:sp>
        <p:nvSpPr>
          <p:cNvPr id="11" name="">
            <a:extLst xmlns:a="http://schemas.openxmlformats.org/drawingml/2006/main">
              <a:ext uri="{FF2B5EF4-FFF2-40B4-BE49-F238E27FC236}">
                <a16:creationId xmlns:a16="http://schemas.microsoft.com/office/drawing/2014/main" id="{C658C208-E70C-435C-8D19-3C0668F2C924}"/>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2AF7F902-86CA-429B-9183-85B0B25FF848}"/>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Actuarial + finance</a:t>
            </a:r>
          </a:p>
        </p:txBody>
      </p:sp>
      <p:sp>
        <p:nvSpPr>
          <p:cNvPr id="13" name="">
            <a:extLst xmlns:a="http://schemas.openxmlformats.org/drawingml/2006/main">
              <a:ext uri="{FF2B5EF4-FFF2-40B4-BE49-F238E27FC236}">
                <a16:creationId xmlns:a16="http://schemas.microsoft.com/office/drawing/2014/main" id="{09607FA4-D614-4651-87A1-7676226E9AF0}"/>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Reconcile the data cut and explain the period movement.</a:t>
            </a:r>
          </a:p>
        </p:txBody>
      </p:sp>
      <p:sp>
        <p:nvSpPr>
          <p:cNvPr id="14" name="">
            <a:extLst xmlns:a="http://schemas.openxmlformats.org/drawingml/2006/main">
              <a:ext uri="{FF2B5EF4-FFF2-40B4-BE49-F238E27FC236}">
                <a16:creationId xmlns:a16="http://schemas.microsoft.com/office/drawing/2014/main" id="{A6EEA566-CC7F-4743-8AC0-CAD9185BF5E7}"/>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workflow. Configured scope and specialist approval govern each step.</a:t>
            </a:r>
          </a:p>
        </p:txBody>
      </p:sp>
      <p:sp>
        <p:nvSpPr>
          <p:cNvPr id="15" name="">
            <a:extLst xmlns:a="http://schemas.openxmlformats.org/drawingml/2006/main">
              <a:ext uri="{FF2B5EF4-FFF2-40B4-BE49-F238E27FC236}">
                <a16:creationId xmlns:a16="http://schemas.microsoft.com/office/drawing/2014/main" id="{8124DDD8-CD69-4F7B-8C07-F94B8C943033}"/>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9CB493DB-5C30-430D-A0B1-3B3F2D6BD39D}"/>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12 / 20</a:t>
            </a:r>
          </a:p>
        </p:txBody>
      </p:sp>
    </p:spTree>
    <p:extLst>
      <p:ext uri="{BB962C8B-B14F-4D97-AF65-F5344CB8AC3E}">
        <p14:creationId xmlns:p14="http://schemas.microsoft.com/office/powerpoint/2010/main" val="675380189"/>
      </p:ext>
    </p:extLst>
  </p:cSld>
</p:sld>
</file>

<file path=ppt/slides/slide1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a353eda3584344ce"/>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F511FF7-604D-45F4-AB91-906C8035D791}"/>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A broad use-case catalog</a:t>
            </a:r>
          </a:p>
        </p:txBody>
      </p:sp>
      <p:sp>
        <p:nvSpPr>
          <p:cNvPr id="3" name="">
            <a:extLst xmlns:a="http://schemas.openxmlformats.org/drawingml/2006/main">
              <a:ext uri="{FF2B5EF4-FFF2-40B4-BE49-F238E27FC236}">
                <a16:creationId xmlns:a16="http://schemas.microsoft.com/office/drawing/2014/main" id="{6AB989E8-CBE5-4C13-A929-E20844D35245}"/>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60 starting points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for insurance transformation</a:t>
            </a:r>
          </a:p>
        </p:txBody>
      </p:sp>
      <p:sp>
        <p:nvSpPr>
          <p:cNvPr id="4" name="">
            <a:extLst xmlns:a="http://schemas.openxmlformats.org/drawingml/2006/main">
              <a:ext uri="{FF2B5EF4-FFF2-40B4-BE49-F238E27FC236}">
                <a16:creationId xmlns:a16="http://schemas.microsoft.com/office/drawing/2014/main" id="{C844BF20-DC86-43AA-AD0F-A9C419D48A04}"/>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The Genellipse website organizes opportunities into three practice areas.</a:t>
            </a:r>
          </a:p>
        </p:txBody>
      </p:sp>
      <p:sp>
        <p:nvSpPr>
          <p:cNvPr id="5" name="">
            <a:extLst xmlns:a="http://schemas.openxmlformats.org/drawingml/2006/main">
              <a:ext uri="{FF2B5EF4-FFF2-40B4-BE49-F238E27FC236}">
                <a16:creationId xmlns:a16="http://schemas.microsoft.com/office/drawing/2014/main" id="{1625E911-2051-48F9-8064-E5A17823E253}"/>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ED3CD568-AF9B-4752-A98E-FF838885283A}"/>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38 insurance use cases</a:t>
            </a:r>
          </a:p>
        </p:txBody>
      </p:sp>
      <p:sp>
        <p:nvSpPr>
          <p:cNvPr id="7" name="">
            <a:extLst xmlns:a="http://schemas.openxmlformats.org/drawingml/2006/main">
              <a:ext uri="{FF2B5EF4-FFF2-40B4-BE49-F238E27FC236}">
                <a16:creationId xmlns:a16="http://schemas.microsoft.com/office/drawing/2014/main" id="{FA46B866-ED0D-46DC-A3CD-74D44E61DD87}"/>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Operations, customer service and legacy administration.</a:t>
            </a:r>
          </a:p>
        </p:txBody>
      </p:sp>
      <p:sp>
        <p:nvSpPr>
          <p:cNvPr id="8" name="">
            <a:extLst xmlns:a="http://schemas.openxmlformats.org/drawingml/2006/main">
              <a:ext uri="{FF2B5EF4-FFF2-40B4-BE49-F238E27FC236}">
                <a16:creationId xmlns:a16="http://schemas.microsoft.com/office/drawing/2014/main" id="{AB9DEAE3-39E1-4311-B060-D7B80B44A544}"/>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0182E767-2F0E-436C-9BDB-F251AAD1AAC7}"/>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10 reinsurance use cases</a:t>
            </a:r>
          </a:p>
        </p:txBody>
      </p:sp>
      <p:sp>
        <p:nvSpPr>
          <p:cNvPr id="10" name="">
            <a:extLst xmlns:a="http://schemas.openxmlformats.org/drawingml/2006/main">
              <a:ext uri="{FF2B5EF4-FFF2-40B4-BE49-F238E27FC236}">
                <a16:creationId xmlns:a16="http://schemas.microsoft.com/office/drawing/2014/main" id="{1C4DC678-5F60-451F-A8BD-7ADC2987440D}"/>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Treaty, cession, recovery and finance workflows.</a:t>
            </a:r>
          </a:p>
        </p:txBody>
      </p:sp>
      <p:sp>
        <p:nvSpPr>
          <p:cNvPr id="11" name="">
            <a:extLst xmlns:a="http://schemas.openxmlformats.org/drawingml/2006/main">
              <a:ext uri="{FF2B5EF4-FFF2-40B4-BE49-F238E27FC236}">
                <a16:creationId xmlns:a16="http://schemas.microsoft.com/office/drawing/2014/main" id="{4907DFA8-801F-44C5-82DA-8C6ADD46539C}"/>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4F0B8C27-66A3-4952-834D-54355241C60B}"/>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12 AI actuarial use cases</a:t>
            </a:r>
          </a:p>
        </p:txBody>
      </p:sp>
      <p:sp>
        <p:nvSpPr>
          <p:cNvPr id="13" name="">
            <a:extLst xmlns:a="http://schemas.openxmlformats.org/drawingml/2006/main">
              <a:ext uri="{FF2B5EF4-FFF2-40B4-BE49-F238E27FC236}">
                <a16:creationId xmlns:a16="http://schemas.microsoft.com/office/drawing/2014/main" id="{7CBADCCB-25C1-49A1-8463-4710742924FE}"/>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Reserving, pricing, valuation and controlled reporting.</a:t>
            </a:r>
          </a:p>
        </p:txBody>
      </p:sp>
      <p:sp>
        <p:nvSpPr>
          <p:cNvPr id="14" name="">
            <a:extLst xmlns:a="http://schemas.openxmlformats.org/drawingml/2006/main">
              <a:ext uri="{FF2B5EF4-FFF2-40B4-BE49-F238E27FC236}">
                <a16:creationId xmlns:a16="http://schemas.microsoft.com/office/drawing/2014/main" id="{F9E1B653-62FF-48EB-8E78-5B49EF37C3A6}"/>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956FD7C7-A179-438B-B244-174623469C4A}"/>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5DBD58CC-F016-4162-A65A-F2CAF66921C7}"/>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13 / 20</a:t>
            </a:r>
          </a:p>
        </p:txBody>
      </p:sp>
    </p:spTree>
    <p:extLst>
      <p:ext uri="{BB962C8B-B14F-4D97-AF65-F5344CB8AC3E}">
        <p14:creationId xmlns:p14="http://schemas.microsoft.com/office/powerpoint/2010/main" val="293873202"/>
      </p:ext>
    </p:extLst>
  </p:cSld>
</p:sld>
</file>

<file path=ppt/slides/slide1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6b25b82fe74142d8"/>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552B543-D806-459E-A734-31C3B3F18CA1}"/>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Transformation experience</a:t>
            </a:r>
          </a:p>
        </p:txBody>
      </p:sp>
      <p:sp>
        <p:nvSpPr>
          <p:cNvPr id="3" name="">
            <a:extLst xmlns:a="http://schemas.openxmlformats.org/drawingml/2006/main">
              <a:ext uri="{FF2B5EF4-FFF2-40B4-BE49-F238E27FC236}">
                <a16:creationId xmlns:a16="http://schemas.microsoft.com/office/drawing/2014/main" id="{671DB510-6ABA-4F9C-8062-E0FDB0716884}"/>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Experience across</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insurance change programs</a:t>
            </a:r>
          </a:p>
        </p:txBody>
      </p:sp>
      <p:sp>
        <p:nvSpPr>
          <p:cNvPr id="4" name="">
            <a:extLst xmlns:a="http://schemas.openxmlformats.org/drawingml/2006/main">
              <a:ext uri="{FF2B5EF4-FFF2-40B4-BE49-F238E27FC236}">
                <a16:creationId xmlns:a16="http://schemas.microsoft.com/office/drawing/2014/main" id="{FA2F170A-C679-4D8C-A654-2AB995995F12}"/>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Selected Genellipse-reported engagements provide context for the delivery conversation.</a:t>
            </a:r>
          </a:p>
        </p:txBody>
      </p:sp>
      <p:sp>
        <p:nvSpPr>
          <p:cNvPr id="5" name="">
            <a:extLst xmlns:a="http://schemas.openxmlformats.org/drawingml/2006/main">
              <a:ext uri="{FF2B5EF4-FFF2-40B4-BE49-F238E27FC236}">
                <a16:creationId xmlns:a16="http://schemas.microsoft.com/office/drawing/2014/main" id="{DF9226FA-E3A2-47CF-83B6-72337508F1E7}"/>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80917CB1-0BD0-4AA0-8DA6-7A440C4E0F12}"/>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Resolution Life</a:t>
            </a:r>
          </a:p>
        </p:txBody>
      </p:sp>
      <p:sp>
        <p:nvSpPr>
          <p:cNvPr id="7" name="">
            <a:extLst xmlns:a="http://schemas.openxmlformats.org/drawingml/2006/main">
              <a:ext uri="{FF2B5EF4-FFF2-40B4-BE49-F238E27FC236}">
                <a16:creationId xmlns:a16="http://schemas.microsoft.com/office/drawing/2014/main" id="{18AA3029-B2C2-48AC-BA11-B391674C85CE}"/>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Architecture leadership for a low-code insurance platform.</a:t>
            </a:r>
          </a:p>
        </p:txBody>
      </p:sp>
      <p:sp>
        <p:nvSpPr>
          <p:cNvPr id="8" name="">
            <a:extLst xmlns:a="http://schemas.openxmlformats.org/drawingml/2006/main">
              <a:ext uri="{FF2B5EF4-FFF2-40B4-BE49-F238E27FC236}">
                <a16:creationId xmlns:a16="http://schemas.microsoft.com/office/drawing/2014/main" id="{851D9AF1-49C0-4301-84D8-1CE31C6AD7B3}"/>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C57AFEC6-3AF3-47D6-8856-2564AD2EBFF5}"/>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Generali</a:t>
            </a:r>
          </a:p>
        </p:txBody>
      </p:sp>
      <p:sp>
        <p:nvSpPr>
          <p:cNvPr id="10" name="">
            <a:extLst xmlns:a="http://schemas.openxmlformats.org/drawingml/2006/main">
              <a:ext uri="{FF2B5EF4-FFF2-40B4-BE49-F238E27FC236}">
                <a16:creationId xmlns:a16="http://schemas.microsoft.com/office/drawing/2014/main" id="{0CD65A62-D4E0-41F0-BDC5-3BE9B6B8E07E}"/>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Data consolidation and server optimization, 2013–2018.</a:t>
            </a:r>
          </a:p>
        </p:txBody>
      </p:sp>
      <p:sp>
        <p:nvSpPr>
          <p:cNvPr id="11" name="">
            <a:extLst xmlns:a="http://schemas.openxmlformats.org/drawingml/2006/main">
              <a:ext uri="{FF2B5EF4-FFF2-40B4-BE49-F238E27FC236}">
                <a16:creationId xmlns:a16="http://schemas.microsoft.com/office/drawing/2014/main" id="{1A8FED4F-9495-477C-B459-5E410AD3F56A}"/>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39C56146-4531-42CD-959E-9292E7D24FC6}"/>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MetLife</a:t>
            </a:r>
          </a:p>
        </p:txBody>
      </p:sp>
      <p:sp>
        <p:nvSpPr>
          <p:cNvPr id="13" name="">
            <a:extLst xmlns:a="http://schemas.openxmlformats.org/drawingml/2006/main">
              <a:ext uri="{FF2B5EF4-FFF2-40B4-BE49-F238E27FC236}">
                <a16:creationId xmlns:a16="http://schemas.microsoft.com/office/drawing/2014/main" id="{96CB1DC9-C35C-4842-84EE-17D8F83A1C91}"/>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Technology cost optimization in the US and Europe, 2016–2017.</a:t>
            </a:r>
          </a:p>
        </p:txBody>
      </p:sp>
      <p:sp>
        <p:nvSpPr>
          <p:cNvPr id="14" name="">
            <a:extLst xmlns:a="http://schemas.openxmlformats.org/drawingml/2006/main">
              <a:ext uri="{FF2B5EF4-FFF2-40B4-BE49-F238E27FC236}">
                <a16:creationId xmlns:a16="http://schemas.microsoft.com/office/drawing/2014/main" id="{0C2EC849-446F-46BE-92C5-985C70C72463}"/>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Company-reported service experience. Historical engagements do not imply use of today’s products.</a:t>
            </a:r>
          </a:p>
        </p:txBody>
      </p:sp>
      <p:sp>
        <p:nvSpPr>
          <p:cNvPr id="15" name="">
            <a:extLst xmlns:a="http://schemas.openxmlformats.org/drawingml/2006/main">
              <a:ext uri="{FF2B5EF4-FFF2-40B4-BE49-F238E27FC236}">
                <a16:creationId xmlns:a16="http://schemas.microsoft.com/office/drawing/2014/main" id="{5D3AA0E3-22D7-44B3-9885-4351175A628B}"/>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B8FAEA54-07DC-4F8C-A6F1-243244F80859}"/>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14 / 20</a:t>
            </a:r>
          </a:p>
        </p:txBody>
      </p:sp>
    </p:spTree>
    <p:extLst>
      <p:ext uri="{BB962C8B-B14F-4D97-AF65-F5344CB8AC3E}">
        <p14:creationId xmlns:p14="http://schemas.microsoft.com/office/powerpoint/2010/main" val="1955336601"/>
      </p:ext>
    </p:extLst>
  </p:cSld>
</p:sld>
</file>

<file path=ppt/slides/slide1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9b193fb4129545f6"/>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7E4C304-FF20-4E8E-B110-841707A590C1}"/>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Value measurement</a:t>
            </a:r>
          </a:p>
        </p:txBody>
      </p:sp>
      <p:sp>
        <p:nvSpPr>
          <p:cNvPr id="3" name="">
            <a:extLst xmlns:a="http://schemas.openxmlformats.org/drawingml/2006/main">
              <a:ext uri="{FF2B5EF4-FFF2-40B4-BE49-F238E27FC236}">
                <a16:creationId xmlns:a16="http://schemas.microsoft.com/office/drawing/2014/main" id="{E9022672-1CF7-481C-BDFC-AE3F42140CC7}"/>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Efficiency must travel</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with quality and control</a:t>
            </a:r>
          </a:p>
        </p:txBody>
      </p:sp>
      <p:sp>
        <p:nvSpPr>
          <p:cNvPr id="4" name="">
            <a:extLst xmlns:a="http://schemas.openxmlformats.org/drawingml/2006/main">
              <a:ext uri="{FF2B5EF4-FFF2-40B4-BE49-F238E27FC236}">
                <a16:creationId xmlns:a16="http://schemas.microsoft.com/office/drawing/2014/main" id="{0293D053-1885-4CA6-A753-FC61B25215E4}"/>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Define success before configuration starts.</a:t>
            </a:r>
          </a:p>
        </p:txBody>
      </p:sp>
      <p:sp>
        <p:nvSpPr>
          <p:cNvPr id="5" name="">
            <a:extLst xmlns:a="http://schemas.openxmlformats.org/drawingml/2006/main">
              <a:ext uri="{FF2B5EF4-FFF2-40B4-BE49-F238E27FC236}">
                <a16:creationId xmlns:a16="http://schemas.microsoft.com/office/drawing/2014/main" id="{C1616D4A-606B-4281-B4B6-6BC4EFC8BBE9}"/>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2F0E37E3-70AB-4DA5-9779-AE9FCB597172}"/>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Operational measures</a:t>
            </a:r>
          </a:p>
        </p:txBody>
      </p:sp>
      <p:sp>
        <p:nvSpPr>
          <p:cNvPr id="7" name="">
            <a:extLst xmlns:a="http://schemas.openxmlformats.org/drawingml/2006/main">
              <a:ext uri="{FF2B5EF4-FFF2-40B4-BE49-F238E27FC236}">
                <a16:creationId xmlns:a16="http://schemas.microsoft.com/office/drawing/2014/main" id="{F92C22DB-AB58-41AA-93A6-0503B574E485}"/>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Handling time, queue age and first-time completion.</a:t>
            </a:r>
          </a:p>
        </p:txBody>
      </p:sp>
      <p:sp>
        <p:nvSpPr>
          <p:cNvPr id="8" name="">
            <a:extLst xmlns:a="http://schemas.openxmlformats.org/drawingml/2006/main">
              <a:ext uri="{FF2B5EF4-FFF2-40B4-BE49-F238E27FC236}">
                <a16:creationId xmlns:a16="http://schemas.microsoft.com/office/drawing/2014/main" id="{EC09D2B0-BA34-43B2-9E60-A45C3591F783}"/>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0933C6D7-FBD9-460B-AD03-CE1888EB97F7}"/>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Control measures</a:t>
            </a:r>
          </a:p>
        </p:txBody>
      </p:sp>
      <p:sp>
        <p:nvSpPr>
          <p:cNvPr id="10" name="">
            <a:extLst xmlns:a="http://schemas.openxmlformats.org/drawingml/2006/main">
              <a:ext uri="{FF2B5EF4-FFF2-40B4-BE49-F238E27FC236}">
                <a16:creationId xmlns:a16="http://schemas.microsoft.com/office/drawing/2014/main" id="{E5F61155-0CA9-49B7-AE39-2B0C5C3DE7AA}"/>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Reconciliation differences and unresolved exceptions.</a:t>
            </a:r>
          </a:p>
        </p:txBody>
      </p:sp>
      <p:sp>
        <p:nvSpPr>
          <p:cNvPr id="11" name="">
            <a:extLst xmlns:a="http://schemas.openxmlformats.org/drawingml/2006/main">
              <a:ext uri="{FF2B5EF4-FFF2-40B4-BE49-F238E27FC236}">
                <a16:creationId xmlns:a16="http://schemas.microsoft.com/office/drawing/2014/main" id="{F40420C3-6FE6-4FD1-8572-C6D1E00603B6}"/>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9AC58B84-D736-403A-A851-BFFD7CEED2D4}"/>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Commercial measures</a:t>
            </a:r>
          </a:p>
        </p:txBody>
      </p:sp>
      <p:sp>
        <p:nvSpPr>
          <p:cNvPr id="13" name="">
            <a:extLst xmlns:a="http://schemas.openxmlformats.org/drawingml/2006/main">
              <a:ext uri="{FF2B5EF4-FFF2-40B4-BE49-F238E27FC236}">
                <a16:creationId xmlns:a16="http://schemas.microsoft.com/office/drawing/2014/main" id="{7A60750A-9EA7-43AC-9608-B8E5FED3B8B7}"/>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Adoption, total cost and realized business benefit.</a:t>
            </a:r>
          </a:p>
        </p:txBody>
      </p:sp>
      <p:sp>
        <p:nvSpPr>
          <p:cNvPr id="14" name="">
            <a:extLst xmlns:a="http://schemas.openxmlformats.org/drawingml/2006/main">
              <a:ext uri="{FF2B5EF4-FFF2-40B4-BE49-F238E27FC236}">
                <a16:creationId xmlns:a16="http://schemas.microsoft.com/office/drawing/2014/main" id="{B4C09CA1-B0CC-4E24-A886-9E2C7A20EB0E}"/>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E5498A6C-9110-4131-A73A-7F21CC402B5D}"/>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9612E723-E2E0-48B4-80C3-590178333ADD}"/>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15 / 20</a:t>
            </a:r>
          </a:p>
        </p:txBody>
      </p:sp>
    </p:spTree>
    <p:extLst>
      <p:ext uri="{BB962C8B-B14F-4D97-AF65-F5344CB8AC3E}">
        <p14:creationId xmlns:p14="http://schemas.microsoft.com/office/powerpoint/2010/main" val="929575844"/>
      </p:ext>
    </p:extLst>
  </p:cSld>
</p:sld>
</file>

<file path=ppt/slides/slide1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db058d34fccd4788"/>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17E3FB3-4C8E-48D2-81EF-CD6692FC3FF2}"/>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Business value</a:t>
            </a:r>
          </a:p>
        </p:txBody>
      </p:sp>
      <p:sp>
        <p:nvSpPr>
          <p:cNvPr id="3" name="">
            <a:extLst xmlns:a="http://schemas.openxmlformats.org/drawingml/2006/main">
              <a:ext uri="{FF2B5EF4-FFF2-40B4-BE49-F238E27FC236}">
                <a16:creationId xmlns:a16="http://schemas.microsoft.com/office/drawing/2014/main" id="{BDA9EF25-835E-4A7B-BF48-93E7DB275899}"/>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business case your</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team can measure</a:t>
            </a:r>
          </a:p>
        </p:txBody>
      </p:sp>
      <p:sp>
        <p:nvSpPr>
          <p:cNvPr id="4" name="">
            <a:extLst xmlns:a="http://schemas.openxmlformats.org/drawingml/2006/main">
              <a:ext uri="{FF2B5EF4-FFF2-40B4-BE49-F238E27FC236}">
                <a16:creationId xmlns:a16="http://schemas.microsoft.com/office/drawing/2014/main" id="{486C821E-BDCB-405E-8021-967E8E4732EA}"/>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Illustrative service workload: 10,000 requests each month with six fewer minutes of total handling.</a:t>
            </a:r>
          </a:p>
        </p:txBody>
      </p:sp>
      <p:sp>
        <p:nvSpPr>
          <p:cNvPr id="5" name="">
            <a:extLst xmlns:a="http://schemas.openxmlformats.org/drawingml/2006/main">
              <a:ext uri="{FF2B5EF4-FFF2-40B4-BE49-F238E27FC236}">
                <a16:creationId xmlns:a16="http://schemas.microsoft.com/office/drawing/2014/main" id="{624D13C0-5820-483D-A3E3-FDE19D40FCFA}"/>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1DE5C300-9376-4781-B793-FA6156C11DB4}"/>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1,000 hours / month</a:t>
            </a:r>
          </a:p>
        </p:txBody>
      </p:sp>
      <p:sp>
        <p:nvSpPr>
          <p:cNvPr id="7" name="">
            <a:extLst xmlns:a="http://schemas.openxmlformats.org/drawingml/2006/main">
              <a:ext uri="{FF2B5EF4-FFF2-40B4-BE49-F238E27FC236}">
                <a16:creationId xmlns:a16="http://schemas.microsoft.com/office/drawing/2014/main" id="{F4E759F7-C694-4E5A-B6A9-E113D74957D5}"/>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10,000 × 6 minutes ÷ 60.</a:t>
            </a:r>
          </a:p>
        </p:txBody>
      </p:sp>
      <p:sp>
        <p:nvSpPr>
          <p:cNvPr id="8" name="">
            <a:extLst xmlns:a="http://schemas.openxmlformats.org/drawingml/2006/main">
              <a:ext uri="{FF2B5EF4-FFF2-40B4-BE49-F238E27FC236}">
                <a16:creationId xmlns:a16="http://schemas.microsoft.com/office/drawing/2014/main" id="{63671732-6AC2-4A07-BC75-D630532FEEFB}"/>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DDB43E63-3B98-4D62-9B11-0A3E37B31F09}"/>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What must stay in scope</a:t>
            </a:r>
          </a:p>
        </p:txBody>
      </p:sp>
      <p:sp>
        <p:nvSpPr>
          <p:cNvPr id="10" name="">
            <a:extLst xmlns:a="http://schemas.openxmlformats.org/drawingml/2006/main">
              <a:ext uri="{FF2B5EF4-FFF2-40B4-BE49-F238E27FC236}">
                <a16:creationId xmlns:a16="http://schemas.microsoft.com/office/drawing/2014/main" id="{923BF554-BDAF-465E-864C-EC38FD55B85F}"/>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Review, rework, support and integration costs.</a:t>
            </a:r>
          </a:p>
        </p:txBody>
      </p:sp>
      <p:sp>
        <p:nvSpPr>
          <p:cNvPr id="11" name="">
            <a:extLst xmlns:a="http://schemas.openxmlformats.org/drawingml/2006/main">
              <a:ext uri="{FF2B5EF4-FFF2-40B4-BE49-F238E27FC236}">
                <a16:creationId xmlns:a16="http://schemas.microsoft.com/office/drawing/2014/main" id="{CC3CCE43-9A24-432C-8EED-DCC9ECF070CE}"/>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D3103EE-77C2-4A8D-99C0-673F4BF59F3B}"/>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What validates the case</a:t>
            </a:r>
          </a:p>
        </p:txBody>
      </p:sp>
      <p:sp>
        <p:nvSpPr>
          <p:cNvPr id="13" name="">
            <a:extLst xmlns:a="http://schemas.openxmlformats.org/drawingml/2006/main">
              <a:ext uri="{FF2B5EF4-FFF2-40B4-BE49-F238E27FC236}">
                <a16:creationId xmlns:a16="http://schemas.microsoft.com/office/drawing/2014/main" id="{DC9EA75F-CD90-4D55-B27C-778D0C080827}"/>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Comparable work with stable quality and adopted workflows.</a:t>
            </a:r>
          </a:p>
        </p:txBody>
      </p:sp>
      <p:sp>
        <p:nvSpPr>
          <p:cNvPr id="14" name="">
            <a:extLst xmlns:a="http://schemas.openxmlformats.org/drawingml/2006/main">
              <a:ext uri="{FF2B5EF4-FFF2-40B4-BE49-F238E27FC236}">
                <a16:creationId xmlns:a16="http://schemas.microsoft.com/office/drawing/2014/main" id="{4519D400-7769-439C-A857-66FD3A595BC3}"/>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planning. Released capacity becomes cash savings only when costs actually reduce.</a:t>
            </a:r>
          </a:p>
        </p:txBody>
      </p:sp>
      <p:sp>
        <p:nvSpPr>
          <p:cNvPr id="15" name="">
            <a:extLst xmlns:a="http://schemas.openxmlformats.org/drawingml/2006/main">
              <a:ext uri="{FF2B5EF4-FFF2-40B4-BE49-F238E27FC236}">
                <a16:creationId xmlns:a16="http://schemas.microsoft.com/office/drawing/2014/main" id="{DFC42B01-48C1-49AE-A541-81C78AAFB40A}"/>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2CE35850-8DA5-4447-A13A-4C5746ADB7AF}"/>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16 / 20</a:t>
            </a:r>
          </a:p>
        </p:txBody>
      </p:sp>
    </p:spTree>
    <p:extLst>
      <p:ext uri="{BB962C8B-B14F-4D97-AF65-F5344CB8AC3E}">
        <p14:creationId xmlns:p14="http://schemas.microsoft.com/office/powerpoint/2010/main" val="2061342513"/>
      </p:ext>
    </p:extLst>
  </p:cSld>
</p:sld>
</file>

<file path=ppt/slides/slide1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51333413e0164bd2"/>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36F0BBE-3DF6-4CBE-990A-6C444E998F6C}"/>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Delivery partnership</a:t>
            </a:r>
          </a:p>
        </p:txBody>
      </p:sp>
      <p:sp>
        <p:nvSpPr>
          <p:cNvPr id="3" name="">
            <a:extLst xmlns:a="http://schemas.openxmlformats.org/drawingml/2006/main">
              <a:ext uri="{FF2B5EF4-FFF2-40B4-BE49-F238E27FC236}">
                <a16:creationId xmlns:a16="http://schemas.microsoft.com/office/drawing/2014/main" id="{5FF2C6BA-269D-43E4-ADAA-D56617A94E18}"/>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Technology and adoption</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share one roadmap</a:t>
            </a:r>
          </a:p>
        </p:txBody>
      </p:sp>
      <p:sp>
        <p:nvSpPr>
          <p:cNvPr id="4" name="">
            <a:extLst xmlns:a="http://schemas.openxmlformats.org/drawingml/2006/main">
              <a:ext uri="{FF2B5EF4-FFF2-40B4-BE49-F238E27FC236}">
                <a16:creationId xmlns:a16="http://schemas.microsoft.com/office/drawing/2014/main" id="{3E737D76-9511-46EB-A8FF-5039657A0660}"/>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Genellipse works with your teams throughout discovery, implementation and operation.</a:t>
            </a:r>
          </a:p>
        </p:txBody>
      </p:sp>
      <p:sp>
        <p:nvSpPr>
          <p:cNvPr id="5" name="">
            <a:extLst xmlns:a="http://schemas.openxmlformats.org/drawingml/2006/main">
              <a:ext uri="{FF2B5EF4-FFF2-40B4-BE49-F238E27FC236}">
                <a16:creationId xmlns:a16="http://schemas.microsoft.com/office/drawing/2014/main" id="{ED8DCAD2-F9AD-4AF4-88D4-E110DE8F81E6}"/>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ABCECBE5-30D7-41E6-B363-6E70DFE253EC}"/>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Business owners</a:t>
            </a:r>
          </a:p>
        </p:txBody>
      </p:sp>
      <p:sp>
        <p:nvSpPr>
          <p:cNvPr id="7" name="">
            <a:extLst xmlns:a="http://schemas.openxmlformats.org/drawingml/2006/main">
              <a:ext uri="{FF2B5EF4-FFF2-40B4-BE49-F238E27FC236}">
                <a16:creationId xmlns:a16="http://schemas.microsoft.com/office/drawing/2014/main" id="{6F7102E7-4027-4CD0-A469-CA93D797FAE8}"/>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Set outcomes and approve the operating process.</a:t>
            </a:r>
          </a:p>
        </p:txBody>
      </p:sp>
      <p:sp>
        <p:nvSpPr>
          <p:cNvPr id="8" name="">
            <a:extLst xmlns:a="http://schemas.openxmlformats.org/drawingml/2006/main">
              <a:ext uri="{FF2B5EF4-FFF2-40B4-BE49-F238E27FC236}">
                <a16:creationId xmlns:a16="http://schemas.microsoft.com/office/drawing/2014/main" id="{A4C7F2DC-02F4-4143-A57E-51BCAC5C9AFC}"/>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CD2D3CCA-EA4D-4185-87A3-F78047539D2C}"/>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Technology teams</a:t>
            </a:r>
          </a:p>
        </p:txBody>
      </p:sp>
      <p:sp>
        <p:nvSpPr>
          <p:cNvPr id="10" name="">
            <a:extLst xmlns:a="http://schemas.openxmlformats.org/drawingml/2006/main">
              <a:ext uri="{FF2B5EF4-FFF2-40B4-BE49-F238E27FC236}">
                <a16:creationId xmlns:a16="http://schemas.microsoft.com/office/drawing/2014/main" id="{718B901A-9216-4F44-BE1C-253C6E3B6092}"/>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Own interfaces, access and release readiness.</a:t>
            </a:r>
          </a:p>
        </p:txBody>
      </p:sp>
      <p:sp>
        <p:nvSpPr>
          <p:cNvPr id="11" name="">
            <a:extLst xmlns:a="http://schemas.openxmlformats.org/drawingml/2006/main">
              <a:ext uri="{FF2B5EF4-FFF2-40B4-BE49-F238E27FC236}">
                <a16:creationId xmlns:a16="http://schemas.microsoft.com/office/drawing/2014/main" id="{09F078EB-1001-411F-8B76-28739097F100}"/>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C499A33C-F6D4-4E92-BC49-B165B54FF665}"/>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Risk and specialists</a:t>
            </a:r>
          </a:p>
        </p:txBody>
      </p:sp>
      <p:sp>
        <p:nvSpPr>
          <p:cNvPr id="13" name="">
            <a:extLst xmlns:a="http://schemas.openxmlformats.org/drawingml/2006/main">
              <a:ext uri="{FF2B5EF4-FFF2-40B4-BE49-F238E27FC236}">
                <a16:creationId xmlns:a16="http://schemas.microsoft.com/office/drawing/2014/main" id="{DF43DC58-55FB-43D1-82D7-2C35C75B11E3}"/>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Validate controls and consequential decisions.</a:t>
            </a:r>
          </a:p>
        </p:txBody>
      </p:sp>
      <p:sp>
        <p:nvSpPr>
          <p:cNvPr id="14" name="">
            <a:extLst xmlns:a="http://schemas.openxmlformats.org/drawingml/2006/main">
              <a:ext uri="{FF2B5EF4-FFF2-40B4-BE49-F238E27FC236}">
                <a16:creationId xmlns:a16="http://schemas.microsoft.com/office/drawing/2014/main" id="{1B413DF9-056D-497D-9209-E322B31D5133}"/>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C46BD10D-D51C-4428-AB27-545353E664CF}"/>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516F7733-8D6F-4C60-A098-1810ECAD608B}"/>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17 / 20</a:t>
            </a:r>
          </a:p>
        </p:txBody>
      </p:sp>
    </p:spTree>
    <p:extLst>
      <p:ext uri="{BB962C8B-B14F-4D97-AF65-F5344CB8AC3E}">
        <p14:creationId xmlns:p14="http://schemas.microsoft.com/office/powerpoint/2010/main" val="1544205643"/>
      </p:ext>
    </p:extLst>
  </p:cSld>
</p:sld>
</file>

<file path=ppt/slides/slide1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1d67e9c7ab084c8c"/>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EEE8160-8D1C-4046-8B74-C1BA26734158}"/>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Six-week MVP</a:t>
            </a:r>
          </a:p>
        </p:txBody>
      </p:sp>
      <p:sp>
        <p:nvSpPr>
          <p:cNvPr id="3" name="">
            <a:extLst xmlns:a="http://schemas.openxmlformats.org/drawingml/2006/main">
              <a:ext uri="{FF2B5EF4-FFF2-40B4-BE49-F238E27FC236}">
                <a16:creationId xmlns:a16="http://schemas.microsoft.com/office/drawing/2014/main" id="{1C94399C-6C25-4512-B1C5-D4F6EF9B71B2}"/>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focused MVP</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within six weeks</a:t>
            </a:r>
          </a:p>
        </p:txBody>
      </p:sp>
      <p:sp>
        <p:nvSpPr>
          <p:cNvPr id="4" name="">
            <a:extLst xmlns:a="http://schemas.openxmlformats.org/drawingml/2006/main">
              <a:ext uri="{FF2B5EF4-FFF2-40B4-BE49-F238E27FC236}">
                <a16:creationId xmlns:a16="http://schemas.microsoft.com/office/drawing/2014/main" id="{265FDA83-6E8E-4834-BC54-FFC2AD003C1A}"/>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Select one line of business, a recurring workflow and the people who will use the result.</a:t>
            </a:r>
          </a:p>
        </p:txBody>
      </p:sp>
      <p:sp>
        <p:nvSpPr>
          <p:cNvPr id="5" name="">
            <a:extLst xmlns:a="http://schemas.openxmlformats.org/drawingml/2006/main">
              <a:ext uri="{FF2B5EF4-FFF2-40B4-BE49-F238E27FC236}">
                <a16:creationId xmlns:a16="http://schemas.microsoft.com/office/drawing/2014/main" id="{FC37CBD2-51A6-4CA1-A56F-1D37C1BD6000}"/>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15AEF896-FD80-4D18-B9DB-CC8218320519}"/>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Weeks 1–2</a:t>
            </a:r>
          </a:p>
        </p:txBody>
      </p:sp>
      <p:sp>
        <p:nvSpPr>
          <p:cNvPr id="7" name="">
            <a:extLst xmlns:a="http://schemas.openxmlformats.org/drawingml/2006/main">
              <a:ext uri="{FF2B5EF4-FFF2-40B4-BE49-F238E27FC236}">
                <a16:creationId xmlns:a16="http://schemas.microsoft.com/office/drawing/2014/main" id="{34AADBCD-1EEB-4E83-AF5A-D0DE45A4A388}"/>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Agree scope, baseline and data access.</a:t>
            </a:r>
          </a:p>
        </p:txBody>
      </p:sp>
      <p:sp>
        <p:nvSpPr>
          <p:cNvPr id="8" name="">
            <a:extLst xmlns:a="http://schemas.openxmlformats.org/drawingml/2006/main">
              <a:ext uri="{FF2B5EF4-FFF2-40B4-BE49-F238E27FC236}">
                <a16:creationId xmlns:a16="http://schemas.microsoft.com/office/drawing/2014/main" id="{3D4601C1-5195-4C35-A087-0AF24147835A}"/>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2BEF952A-B403-4ED7-90A9-5153AB1DCF60}"/>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Weeks 3–4</a:t>
            </a:r>
          </a:p>
        </p:txBody>
      </p:sp>
      <p:sp>
        <p:nvSpPr>
          <p:cNvPr id="10" name="">
            <a:extLst xmlns:a="http://schemas.openxmlformats.org/drawingml/2006/main">
              <a:ext uri="{FF2B5EF4-FFF2-40B4-BE49-F238E27FC236}">
                <a16:creationId xmlns:a16="http://schemas.microsoft.com/office/drawing/2014/main" id="{ACF0CD4D-1507-4EF6-BBC6-2436BB546892}"/>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Configure, connect and test the workflow.</a:t>
            </a:r>
          </a:p>
        </p:txBody>
      </p:sp>
      <p:sp>
        <p:nvSpPr>
          <p:cNvPr id="11" name="">
            <a:extLst xmlns:a="http://schemas.openxmlformats.org/drawingml/2006/main">
              <a:ext uri="{FF2B5EF4-FFF2-40B4-BE49-F238E27FC236}">
                <a16:creationId xmlns:a16="http://schemas.microsoft.com/office/drawing/2014/main" id="{BE482984-1F09-4B11-942C-311436D26280}"/>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298899A0-4D92-466D-9864-814839F6DD15}"/>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Weeks 5–6</a:t>
            </a:r>
          </a:p>
        </p:txBody>
      </p:sp>
      <p:sp>
        <p:nvSpPr>
          <p:cNvPr id="13" name="">
            <a:extLst xmlns:a="http://schemas.openxmlformats.org/drawingml/2006/main">
              <a:ext uri="{FF2B5EF4-FFF2-40B4-BE49-F238E27FC236}">
                <a16:creationId xmlns:a16="http://schemas.microsoft.com/office/drawing/2014/main" id="{B0BC8B11-452D-444B-8601-52D851AF838B}"/>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Validate with users and decide the next release.</a:t>
            </a:r>
          </a:p>
        </p:txBody>
      </p:sp>
      <p:sp>
        <p:nvSpPr>
          <p:cNvPr id="14" name="">
            <a:extLst xmlns:a="http://schemas.openxmlformats.org/drawingml/2006/main">
              <a:ext uri="{FF2B5EF4-FFF2-40B4-BE49-F238E27FC236}">
                <a16:creationId xmlns:a16="http://schemas.microsoft.com/office/drawing/2014/main" id="{FD19E59F-F736-4421-8336-741BF913CD4F}"/>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Defined scope and readiness gates apply. Enterprise rollout follows the accepted MVP.</a:t>
            </a:r>
          </a:p>
        </p:txBody>
      </p:sp>
      <p:sp>
        <p:nvSpPr>
          <p:cNvPr id="15" name="">
            <a:extLst xmlns:a="http://schemas.openxmlformats.org/drawingml/2006/main">
              <a:ext uri="{FF2B5EF4-FFF2-40B4-BE49-F238E27FC236}">
                <a16:creationId xmlns:a16="http://schemas.microsoft.com/office/drawing/2014/main" id="{4AC52AB6-6F6B-4536-9DDA-C81E565C64C1}"/>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9CD5BF21-AFE0-4F25-B9FD-69CBE3AE806A}"/>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18 / 20</a:t>
            </a:r>
          </a:p>
        </p:txBody>
      </p:sp>
    </p:spTree>
    <p:extLst>
      <p:ext uri="{BB962C8B-B14F-4D97-AF65-F5344CB8AC3E}">
        <p14:creationId xmlns:p14="http://schemas.microsoft.com/office/powerpoint/2010/main" val="1026883639"/>
      </p:ext>
    </p:extLst>
  </p:cSld>
</p:sld>
</file>

<file path=ppt/slides/slide1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3de5e85f59174a64"/>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F800837-9A8D-456C-A302-C3C18CF0CF44}"/>
              </a:ext>
            </a:extLst>
          </p:cNvPr>
          <p:cNvSpPr>
            <a:spLocks xmlns:a="http://schemas.openxmlformats.org/drawingml/2006/main" noGrp="1"/>
          </p:cNvSpPr>
          <p:nvPr/>
        </p:nvSpPr>
        <p:spPr>
          <a:xfrm xmlns:a="http://schemas.openxmlformats.org/drawingml/2006/main">
            <a:off x="7858125" y="447675"/>
            <a:ext cx="3524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47606F"/>
                </a:solidFill>
                <a:latin typeface="Liberation Sans"/>
                <a:ea typeface="Liberation Sans"/>
                <a:cs typeface="Liberation Sans"/>
              </a:defRPr>
            </a:pPr>
            <a:r>
              <a:rPr sz="1275" b="0">
                <a:solidFill>
                  <a:srgbClr val="47606F"/>
                </a:solidFill>
                <a:latin typeface="Liberation Sans"/>
                <a:ea typeface="Liberation Sans"/>
                <a:cs typeface="Liberation Sans"/>
              </a:rPr>
              <a:t>The expansion decision</a:t>
            </a:r>
          </a:p>
        </p:txBody>
      </p:sp>
      <p:sp>
        <p:nvSpPr>
          <p:cNvPr id="3" name="">
            <a:extLst xmlns:a="http://schemas.openxmlformats.org/drawingml/2006/main">
              <a:ext uri="{FF2B5EF4-FFF2-40B4-BE49-F238E27FC236}">
                <a16:creationId xmlns:a16="http://schemas.microsoft.com/office/drawing/2014/main" id="{E81EF907-2B65-4E5C-A245-8C4532103A8E}"/>
              </a:ext>
            </a:extLst>
          </p:cNvPr>
          <p:cNvSpPr>
            <a:spLocks xmlns:a="http://schemas.openxmlformats.org/drawingml/2006/main" noGrp="1"/>
          </p:cNvSpPr>
          <p:nvPr/>
        </p:nvSpPr>
        <p:spPr>
          <a:xfrm xmlns:a="http://schemas.openxmlformats.org/drawingml/2006/main">
            <a:off x="685800" y="13049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A successful MVP</a:t>
            </a:r>
          </a:p>
          <a:p xmlns:a="http://schemas.openxmlformats.org/drawingml/2006/main">
            <a:pPr>
              <a:defRPr sz="4350" b="0">
                <a:solidFill>
                  <a:srgbClr val="102C43"/>
                </a:solidFill>
                <a:latin typeface="Liberation Sans"/>
                <a:ea typeface="Liberation Sans"/>
                <a:cs typeface="Liberation Sans"/>
              </a:defRPr>
            </a:pPr>
            <a:r>
              <a:rPr sz="4350" b="0">
                <a:solidFill>
                  <a:srgbClr val="102C43"/>
                </a:solidFill>
                <a:latin typeface="Liberation Sans"/>
                <a:ea typeface="Liberation Sans"/>
                <a:cs typeface="Liberation Sans"/>
              </a:rPr>
              <a:t>earns the next release</a:t>
            </a:r>
          </a:p>
        </p:txBody>
      </p:sp>
      <p:sp>
        <p:nvSpPr>
          <p:cNvPr id="4" name="">
            <a:extLst xmlns:a="http://schemas.openxmlformats.org/drawingml/2006/main">
              <a:ext uri="{FF2B5EF4-FFF2-40B4-BE49-F238E27FC236}">
                <a16:creationId xmlns:a16="http://schemas.microsoft.com/office/drawing/2014/main" id="{27D8643F-BA3E-41DF-8697-AEE8F4BF06B6}"/>
              </a:ext>
            </a:extLst>
          </p:cNvPr>
          <p:cNvSpPr>
            <a:spLocks xmlns:a="http://schemas.openxmlformats.org/drawingml/2006/main" noGrp="1"/>
          </p:cNvSpPr>
          <p:nvPr/>
        </p:nvSpPr>
        <p:spPr>
          <a:xfrm xmlns:a="http://schemas.openxmlformats.org/drawingml/2006/main">
            <a:off x="685800" y="2857500"/>
            <a:ext cx="106680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47606F"/>
                </a:solidFill>
                <a:latin typeface="Liberation Sans"/>
                <a:ea typeface="Liberation Sans"/>
                <a:cs typeface="Liberation Sans"/>
              </a:defRPr>
            </a:pPr>
            <a:r>
              <a:rPr sz="2100" b="0">
                <a:solidFill>
                  <a:srgbClr val="47606F"/>
                </a:solidFill>
                <a:latin typeface="Liberation Sans"/>
                <a:ea typeface="Liberation Sans"/>
                <a:cs typeface="Liberation Sans"/>
              </a:rPr>
              <a:t>Scale when the evidence supports broader use.</a:t>
            </a:r>
          </a:p>
        </p:txBody>
      </p:sp>
      <p:sp>
        <p:nvSpPr>
          <p:cNvPr id="5" name="">
            <a:extLst xmlns:a="http://schemas.openxmlformats.org/drawingml/2006/main">
              <a:ext uri="{FF2B5EF4-FFF2-40B4-BE49-F238E27FC236}">
                <a16:creationId xmlns:a16="http://schemas.microsoft.com/office/drawing/2014/main" id="{14AA8B3D-633E-4173-9394-FC3E2DC41D82}"/>
              </a:ext>
            </a:extLst>
          </p:cNvPr>
          <p:cNvSpPr>
            <a:spLocks xmlns:a="http://schemas.openxmlformats.org/drawingml/2006/main" noGrp="1"/>
          </p:cNvSpPr>
          <p:nvPr/>
        </p:nvSpPr>
        <p:spPr>
          <a:xfrm xmlns:a="http://schemas.openxmlformats.org/drawingml/2006/main">
            <a:off x="6858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F1B02F17-F28E-4B86-AE87-18179FEBE5AF}"/>
              </a:ext>
            </a:extLst>
          </p:cNvPr>
          <p:cNvSpPr>
            <a:spLocks xmlns:a="http://schemas.openxmlformats.org/drawingml/2006/main" noGrp="1"/>
          </p:cNvSpPr>
          <p:nvPr/>
        </p:nvSpPr>
        <p:spPr>
          <a:xfrm xmlns:a="http://schemas.openxmlformats.org/drawingml/2006/main">
            <a:off x="6858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Prove the workflow</a:t>
            </a:r>
          </a:p>
        </p:txBody>
      </p:sp>
      <p:sp>
        <p:nvSpPr>
          <p:cNvPr id="7" name="">
            <a:extLst xmlns:a="http://schemas.openxmlformats.org/drawingml/2006/main">
              <a:ext uri="{FF2B5EF4-FFF2-40B4-BE49-F238E27FC236}">
                <a16:creationId xmlns:a16="http://schemas.microsoft.com/office/drawing/2014/main" id="{95FFB8E3-471E-4D7F-9F3E-8EB0FCCFF41E}"/>
              </a:ext>
            </a:extLst>
          </p:cNvPr>
          <p:cNvSpPr>
            <a:spLocks xmlns:a="http://schemas.openxmlformats.org/drawingml/2006/main" noGrp="1"/>
          </p:cNvSpPr>
          <p:nvPr/>
        </p:nvSpPr>
        <p:spPr>
          <a:xfrm xmlns:a="http://schemas.openxmlformats.org/drawingml/2006/main">
            <a:off x="6858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Users complete representative cases and exceptions.</a:t>
            </a:r>
          </a:p>
        </p:txBody>
      </p:sp>
      <p:sp>
        <p:nvSpPr>
          <p:cNvPr id="8" name="">
            <a:extLst xmlns:a="http://schemas.openxmlformats.org/drawingml/2006/main">
              <a:ext uri="{FF2B5EF4-FFF2-40B4-BE49-F238E27FC236}">
                <a16:creationId xmlns:a16="http://schemas.microsoft.com/office/drawing/2014/main" id="{C1C63AE0-503C-406B-8C0C-9193DE792B28}"/>
              </a:ext>
            </a:extLst>
          </p:cNvPr>
          <p:cNvSpPr>
            <a:spLocks xmlns:a="http://schemas.openxmlformats.org/drawingml/2006/main" noGrp="1"/>
          </p:cNvSpPr>
          <p:nvPr/>
        </p:nvSpPr>
        <p:spPr>
          <a:xfrm xmlns:a="http://schemas.openxmlformats.org/drawingml/2006/main">
            <a:off x="436245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566EF99E-8AD6-4001-B4D9-F45EE98126FD}"/>
              </a:ext>
            </a:extLst>
          </p:cNvPr>
          <p:cNvSpPr>
            <a:spLocks xmlns:a="http://schemas.openxmlformats.org/drawingml/2006/main" noGrp="1"/>
          </p:cNvSpPr>
          <p:nvPr/>
        </p:nvSpPr>
        <p:spPr>
          <a:xfrm xmlns:a="http://schemas.openxmlformats.org/drawingml/2006/main">
            <a:off x="436245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Prove the controls</a:t>
            </a:r>
          </a:p>
        </p:txBody>
      </p:sp>
      <p:sp>
        <p:nvSpPr>
          <p:cNvPr id="10" name="">
            <a:extLst xmlns:a="http://schemas.openxmlformats.org/drawingml/2006/main">
              <a:ext uri="{FF2B5EF4-FFF2-40B4-BE49-F238E27FC236}">
                <a16:creationId xmlns:a16="http://schemas.microsoft.com/office/drawing/2014/main" id="{B1BCE4E3-4E76-4AC7-A04A-D76F7A3913AA}"/>
              </a:ext>
            </a:extLst>
          </p:cNvPr>
          <p:cNvSpPr>
            <a:spLocks xmlns:a="http://schemas.openxmlformats.org/drawingml/2006/main" noGrp="1"/>
          </p:cNvSpPr>
          <p:nvPr/>
        </p:nvSpPr>
        <p:spPr>
          <a:xfrm xmlns:a="http://schemas.openxmlformats.org/drawingml/2006/main">
            <a:off x="436245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Permissions, reconciliation and recovery work.</a:t>
            </a:r>
          </a:p>
        </p:txBody>
      </p:sp>
      <p:sp>
        <p:nvSpPr>
          <p:cNvPr id="11" name="">
            <a:extLst xmlns:a="http://schemas.openxmlformats.org/drawingml/2006/main">
              <a:ext uri="{FF2B5EF4-FFF2-40B4-BE49-F238E27FC236}">
                <a16:creationId xmlns:a16="http://schemas.microsoft.com/office/drawing/2014/main" id="{05686E61-3AF9-4F3E-9CB0-DE72FF0ACA49}"/>
              </a:ext>
            </a:extLst>
          </p:cNvPr>
          <p:cNvSpPr>
            <a:spLocks xmlns:a="http://schemas.openxmlformats.org/drawingml/2006/main" noGrp="1"/>
          </p:cNvSpPr>
          <p:nvPr/>
        </p:nvSpPr>
        <p:spPr>
          <a:xfrm xmlns:a="http://schemas.openxmlformats.org/drawingml/2006/main">
            <a:off x="8039100" y="4029075"/>
            <a:ext cx="33337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94773C"/>
                </a:solidFill>
                <a:latin typeface="Liberation Sans"/>
                <a:ea typeface="Liberation Sans"/>
                <a:cs typeface="Liberation Sans"/>
              </a:defRPr>
            </a:pPr>
            <a:r>
              <a:rPr sz="1500" b="0">
                <a:solidFill>
                  <a:srgbClr val="94773C"/>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9E919885-8834-44C9-B8FB-94C7DB6AD5B4}"/>
              </a:ext>
            </a:extLst>
          </p:cNvPr>
          <p:cNvSpPr>
            <a:spLocks xmlns:a="http://schemas.openxmlformats.org/drawingml/2006/main" noGrp="1"/>
          </p:cNvSpPr>
          <p:nvPr/>
        </p:nvSpPr>
        <p:spPr>
          <a:xfrm xmlns:a="http://schemas.openxmlformats.org/drawingml/2006/main">
            <a:off x="8039100" y="4438650"/>
            <a:ext cx="3333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02C43"/>
                </a:solidFill>
                <a:latin typeface="Liberation Sans"/>
                <a:ea typeface="Liberation Sans"/>
                <a:cs typeface="Liberation Sans"/>
              </a:defRPr>
            </a:pPr>
            <a:r>
              <a:rPr sz="2100" b="1">
                <a:solidFill>
                  <a:srgbClr val="102C43"/>
                </a:solidFill>
                <a:latin typeface="Liberation Sans"/>
                <a:ea typeface="Liberation Sans"/>
                <a:cs typeface="Liberation Sans"/>
              </a:rPr>
              <a:t>Prove the economics</a:t>
            </a:r>
          </a:p>
        </p:txBody>
      </p:sp>
      <p:sp>
        <p:nvSpPr>
          <p:cNvPr id="13" name="">
            <a:extLst xmlns:a="http://schemas.openxmlformats.org/drawingml/2006/main">
              <a:ext uri="{FF2B5EF4-FFF2-40B4-BE49-F238E27FC236}">
                <a16:creationId xmlns:a16="http://schemas.microsoft.com/office/drawing/2014/main" id="{FB5BBF5F-6FB0-44AB-AA3B-36835F5753B3}"/>
              </a:ext>
            </a:extLst>
          </p:cNvPr>
          <p:cNvSpPr>
            <a:spLocks xmlns:a="http://schemas.openxmlformats.org/drawingml/2006/main" noGrp="1"/>
          </p:cNvSpPr>
          <p:nvPr/>
        </p:nvSpPr>
        <p:spPr>
          <a:xfrm xmlns:a="http://schemas.openxmlformats.org/drawingml/2006/main">
            <a:off x="8039100" y="5181600"/>
            <a:ext cx="3333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7606F"/>
                </a:solidFill>
                <a:latin typeface="Liberation Sans"/>
                <a:ea typeface="Liberation Sans"/>
                <a:cs typeface="Liberation Sans"/>
              </a:defRPr>
            </a:pPr>
            <a:r>
              <a:rPr sz="1875" b="0">
                <a:solidFill>
                  <a:srgbClr val="47606F"/>
                </a:solidFill>
                <a:latin typeface="Liberation Sans"/>
                <a:ea typeface="Liberation Sans"/>
                <a:cs typeface="Liberation Sans"/>
              </a:rPr>
              <a:t>Measured effort and operating cost support the investment.</a:t>
            </a:r>
          </a:p>
        </p:txBody>
      </p:sp>
      <p:sp>
        <p:nvSpPr>
          <p:cNvPr id="14" name="">
            <a:extLst xmlns:a="http://schemas.openxmlformats.org/drawingml/2006/main">
              <a:ext uri="{FF2B5EF4-FFF2-40B4-BE49-F238E27FC236}">
                <a16:creationId xmlns:a16="http://schemas.microsoft.com/office/drawing/2014/main" id="{EB823F9A-B39F-46EA-A481-4E3A5F382A4E}"/>
              </a:ext>
            </a:extLst>
          </p:cNvPr>
          <p:cNvSpPr>
            <a:spLocks xmlns:a="http://schemas.openxmlformats.org/drawingml/2006/main" noGrp="1"/>
          </p:cNvSpPr>
          <p:nvPr/>
        </p:nvSpPr>
        <p:spPr>
          <a:xfrm xmlns:a="http://schemas.openxmlformats.org/drawingml/2006/main">
            <a:off x="685800" y="6191250"/>
            <a:ext cx="10572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15" name="">
            <a:extLst xmlns:a="http://schemas.openxmlformats.org/drawingml/2006/main">
              <a:ext uri="{FF2B5EF4-FFF2-40B4-BE49-F238E27FC236}">
                <a16:creationId xmlns:a16="http://schemas.microsoft.com/office/drawing/2014/main" id="{27E149B0-A0D6-4E2D-80F5-CCB6A4F296C6}"/>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4A523E8B-D455-4C92-B5F7-1BFF8B3230EB}"/>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19 / 20</a:t>
            </a:r>
          </a:p>
        </p:txBody>
      </p:sp>
    </p:spTree>
    <p:extLst>
      <p:ext uri="{BB962C8B-B14F-4D97-AF65-F5344CB8AC3E}">
        <p14:creationId xmlns:p14="http://schemas.microsoft.com/office/powerpoint/2010/main" val="180429015"/>
      </p:ext>
    </p:extLst>
  </p:cSld>
</p:sld>
</file>

<file path=ppt/slides/slide20.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2d864773700b4b30"/>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8aa74f89bf4441d3"/>
          <a:stretch xmlns:a="http://schemas.openxmlformats.org/drawingml/2006/main"/>
        </p:blipFill>
        <p:spPr>
          <a:xfrm xmlns:a="http://schemas.openxmlformats.org/drawingml/2006/main">
            <a:off x="685800" y="343677"/>
            <a:ext cx="2667000" cy="550896"/>
          </a:xfrm>
          <a:prstGeom xmlns:a="http://schemas.openxmlformats.org/drawingml/2006/main" prst="rect">
            <a:avLst/>
          </a:prstGeom>
        </p:spPr>
      </p:pic>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f5294a8c8bc40d0"/>
          <a:stretch xmlns:a="http://schemas.openxmlformats.org/drawingml/2006/main"/>
        </p:blipFill>
        <p:spPr>
          <a:xfrm xmlns:a="http://schemas.openxmlformats.org/drawingml/2006/main">
            <a:off x="3657600" y="405720"/>
            <a:ext cx="2190750" cy="417286"/>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ABE1CB6-B0B4-403D-82A3-79EEAC1544D2}"/>
              </a:ext>
            </a:extLst>
          </p:cNvPr>
          <p:cNvSpPr>
            <a:spLocks xmlns:a="http://schemas.openxmlformats.org/drawingml/2006/main" noGrp="1"/>
          </p:cNvSpPr>
          <p:nvPr/>
        </p:nvSpPr>
        <p:spPr>
          <a:xfrm xmlns:a="http://schemas.openxmlformats.org/drawingml/2006/main">
            <a:off x="685800" y="1390650"/>
            <a:ext cx="6762750" cy="1609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275" b="0">
                <a:solidFill>
                  <a:srgbClr val="F8F4EC"/>
                </a:solidFill>
                <a:latin typeface="Liberation Sans"/>
                <a:ea typeface="Liberation Sans"/>
                <a:cs typeface="Liberation Sans"/>
              </a:defRPr>
            </a:pPr>
            <a:r>
              <a:rPr sz="4275" b="0">
                <a:solidFill>
                  <a:srgbClr val="F8F4EC"/>
                </a:solidFill>
                <a:latin typeface="Liberation Sans"/>
                <a:ea typeface="Liberation Sans"/>
                <a:cs typeface="Liberation Sans"/>
              </a:rPr>
              <a:t>Your next transformation</a:t>
            </a:r>
          </a:p>
          <a:p xmlns:a="http://schemas.openxmlformats.org/drawingml/2006/main">
            <a:pPr>
              <a:defRPr sz="4275" b="0">
                <a:solidFill>
                  <a:srgbClr val="F8F4EC"/>
                </a:solidFill>
                <a:latin typeface="Liberation Sans"/>
                <a:ea typeface="Liberation Sans"/>
                <a:cs typeface="Liberation Sans"/>
              </a:defRPr>
            </a:pPr>
            <a:r>
              <a:rPr sz="4275" b="0">
                <a:solidFill>
                  <a:srgbClr val="F8F4EC"/>
                </a:solidFill>
                <a:latin typeface="Liberation Sans"/>
                <a:ea typeface="Liberation Sans"/>
                <a:cs typeface="Liberation Sans"/>
              </a:rPr>
              <a:t>starts with one workflow</a:t>
            </a:r>
          </a:p>
        </p:txBody>
      </p:sp>
      <p:sp>
        <p:nvSpPr>
          <p:cNvPr id="5" name="">
            <a:extLst xmlns:a="http://schemas.openxmlformats.org/drawingml/2006/main">
              <a:ext uri="{FF2B5EF4-FFF2-40B4-BE49-F238E27FC236}">
                <a16:creationId xmlns:a16="http://schemas.microsoft.com/office/drawing/2014/main" id="{B5B20B97-A981-415B-87E7-A195DED799E1}"/>
              </a:ext>
            </a:extLst>
          </p:cNvPr>
          <p:cNvSpPr>
            <a:spLocks xmlns:a="http://schemas.openxmlformats.org/drawingml/2006/main" noGrp="1"/>
          </p:cNvSpPr>
          <p:nvPr/>
        </p:nvSpPr>
        <p:spPr>
          <a:xfrm xmlns:a="http://schemas.openxmlformats.org/drawingml/2006/main">
            <a:off x="685800" y="3181350"/>
            <a:ext cx="603885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DEE7EE"/>
                </a:solidFill>
                <a:latin typeface="Liberation Sans"/>
                <a:ea typeface="Liberation Sans"/>
                <a:cs typeface="Liberation Sans"/>
              </a:defRPr>
            </a:pPr>
            <a:r>
              <a:rPr sz="2100" b="0">
                <a:solidFill>
                  <a:srgbClr val="DEE7EE"/>
                </a:solidFill>
                <a:latin typeface="Liberation Sans"/>
                <a:ea typeface="Liberation Sans"/>
                <a:cs typeface="Liberation Sans"/>
              </a:rPr>
              <a:t>Bring your most expensive handoff, oldest integration constraint or hardest reporting cycle. We will map a practical starting point.</a:t>
            </a:r>
          </a:p>
        </p:txBody>
      </p:sp>
      <p:sp>
        <p:nvSpPr>
          <p:cNvPr id="6" name="">
            <a:extLst xmlns:a="http://schemas.openxmlformats.org/drawingml/2006/main">
              <a:ext uri="{FF2B5EF4-FFF2-40B4-BE49-F238E27FC236}">
                <a16:creationId xmlns:a16="http://schemas.microsoft.com/office/drawing/2014/main" id="{A800FCBB-4878-4AA7-89D1-4DB8FE681DED}"/>
              </a:ext>
            </a:extLst>
          </p:cNvPr>
          <p:cNvSpPr>
            <a:spLocks xmlns:a="http://schemas.openxmlformats.org/drawingml/2006/main" noGrp="1"/>
          </p:cNvSpPr>
          <p:nvPr/>
        </p:nvSpPr>
        <p:spPr>
          <a:xfrm xmlns:a="http://schemas.openxmlformats.org/drawingml/2006/main">
            <a:off x="685800" y="4610100"/>
            <a:ext cx="6477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8F4EC"/>
                </a:solidFill>
                <a:latin typeface="Liberation Sans"/>
                <a:ea typeface="Liberation Sans"/>
                <a:cs typeface="Liberation Sans"/>
              </a:defRPr>
            </a:pPr>
            <a:r>
              <a:rPr sz="2025" b="1">
                <a:solidFill>
                  <a:srgbClr val="F8F4EC"/>
                </a:solidFill>
                <a:latin typeface="Liberation Sans"/>
                <a:ea typeface="Liberation Sans"/>
                <a:cs typeface="Liberation Sans"/>
              </a:rPr>
              <a:t>Genellipse + your team</a:t>
            </a:r>
          </a:p>
        </p:txBody>
      </p:sp>
      <p:sp>
        <p:nvSpPr>
          <p:cNvPr id="7" name="">
            <a:extLst xmlns:a="http://schemas.openxmlformats.org/drawingml/2006/main">
              <a:ext uri="{FF2B5EF4-FFF2-40B4-BE49-F238E27FC236}">
                <a16:creationId xmlns:a16="http://schemas.microsoft.com/office/drawing/2014/main" id="{E316D9DF-91FE-47FE-B717-192ED80410F7}"/>
              </a:ext>
            </a:extLst>
          </p:cNvPr>
          <p:cNvSpPr>
            <a:spLocks xmlns:a="http://schemas.openxmlformats.org/drawingml/2006/main" noGrp="1"/>
          </p:cNvSpPr>
          <p:nvPr/>
        </p:nvSpPr>
        <p:spPr>
          <a:xfrm xmlns:a="http://schemas.openxmlformats.org/drawingml/2006/main">
            <a:off x="685800" y="5038725"/>
            <a:ext cx="6238875"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EE7EE"/>
                </a:solidFill>
                <a:latin typeface="Liberation Sans"/>
                <a:ea typeface="Liberation Sans"/>
                <a:cs typeface="Liberation Sans"/>
              </a:defRPr>
            </a:pPr>
            <a:r>
              <a:rPr sz="1875" b="0">
                <a:solidFill>
                  <a:srgbClr val="DEE7EE"/>
                </a:solidFill>
                <a:latin typeface="Liberation Sans"/>
                <a:ea typeface="Liberation Sans"/>
                <a:cs typeface="Liberation Sans"/>
              </a:rPr>
              <a:t>A shared roadmap, named owners and accountable delivery.</a:t>
            </a:r>
          </a:p>
        </p:txBody>
      </p:sp>
      <p:sp>
        <p:nvSpPr>
          <p:cNvPr id="8" name="">
            <a:extLst xmlns:a="http://schemas.openxmlformats.org/drawingml/2006/main">
              <a:ext uri="{FF2B5EF4-FFF2-40B4-BE49-F238E27FC236}">
                <a16:creationId xmlns:a16="http://schemas.microsoft.com/office/drawing/2014/main" id="{B22C1077-6682-4A05-A508-3192D38BBDC6}"/>
              </a:ext>
            </a:extLst>
          </p:cNvPr>
          <p:cNvSpPr>
            <a:spLocks xmlns:a="http://schemas.openxmlformats.org/drawingml/2006/main" noGrp="1"/>
          </p:cNvSpPr>
          <p:nvPr/>
        </p:nvSpPr>
        <p:spPr>
          <a:xfrm xmlns:a="http://schemas.openxmlformats.org/drawingml/2006/main">
            <a:off x="685800" y="5972175"/>
            <a:ext cx="2714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D2B577"/>
                </a:solidFill>
                <a:latin typeface="Liberation Sans"/>
                <a:ea typeface="Liberation Sans"/>
                <a:cs typeface="Liberation Sans"/>
              </a:defRPr>
            </a:pPr>
            <a:r>
              <a:rPr sz="1950" b="1">
                <a:solidFill>
                  <a:srgbClr val="D2B577"/>
                </a:solidFill>
                <a:latin typeface="Liberation Sans"/>
                <a:ea typeface="Liberation Sans"/>
                <a:cs typeface="Liberation Sans"/>
                <a:hlinkClick xmlns:r="http://schemas.openxmlformats.org/officeDocument/2006/relationships" r:id="R70399bca0a36466d"/>
              </a:rPr>
              <a:t>Genellipse.com</a:t>
            </a:r>
          </a:p>
        </p:txBody>
      </p:sp>
      <p:sp>
        <p:nvSpPr>
          <p:cNvPr id="9" name="">
            <a:extLst xmlns:a="http://schemas.openxmlformats.org/drawingml/2006/main">
              <a:ext uri="{FF2B5EF4-FFF2-40B4-BE49-F238E27FC236}">
                <a16:creationId xmlns:a16="http://schemas.microsoft.com/office/drawing/2014/main" id="{865FEFDA-8451-4585-B349-ADF5D5FB31DF}"/>
              </a:ext>
            </a:extLst>
          </p:cNvPr>
          <p:cNvSpPr>
            <a:spLocks xmlns:a="http://schemas.openxmlformats.org/drawingml/2006/main" noGrp="1"/>
          </p:cNvSpPr>
          <p:nvPr/>
        </p:nvSpPr>
        <p:spPr>
          <a:xfrm xmlns:a="http://schemas.openxmlformats.org/drawingml/2006/main">
            <a:off x="3619500" y="5972175"/>
            <a:ext cx="4476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D2B577"/>
                </a:solidFill>
                <a:latin typeface="Liberation Sans"/>
                <a:ea typeface="Liberation Sans"/>
                <a:cs typeface="Liberation Sans"/>
              </a:defRPr>
            </a:pPr>
            <a:r>
              <a:rPr sz="1950" b="0">
                <a:solidFill>
                  <a:srgbClr val="D2B577"/>
                </a:solidFill>
                <a:latin typeface="Liberation Sans"/>
                <a:ea typeface="Liberation Sans"/>
                <a:cs typeface="Liberation Sans"/>
                <a:hlinkClick xmlns:r="http://schemas.openxmlformats.org/officeDocument/2006/relationships" r:id="R35d42c4451f6489c"/>
              </a:rPr>
              <a:t>info@genellipse.com</a:t>
            </a:r>
          </a:p>
        </p:txBody>
      </p:sp>
      <p:sp>
        <p:nvSpPr>
          <p:cNvPr id="10" name="">
            <a:extLst xmlns:a="http://schemas.openxmlformats.org/drawingml/2006/main">
              <a:ext uri="{FF2B5EF4-FFF2-40B4-BE49-F238E27FC236}">
                <a16:creationId xmlns:a16="http://schemas.microsoft.com/office/drawing/2014/main" id="{98D53331-9FDD-4871-8876-F7E727543838}"/>
              </a:ext>
            </a:extLst>
          </p:cNvPr>
          <p:cNvSpPr>
            <a:spLocks xmlns:a="http://schemas.openxmlformats.org/drawingml/2006/main" noGrp="1"/>
          </p:cNvSpPr>
          <p:nvPr/>
        </p:nvSpPr>
        <p:spPr>
          <a:xfrm xmlns:a="http://schemas.openxmlformats.org/drawingml/2006/main">
            <a:off x="9286875" y="5991225"/>
            <a:ext cx="2524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D2B577"/>
                </a:solidFill>
                <a:latin typeface="Liberation Sans"/>
                <a:ea typeface="Liberation Sans"/>
                <a:cs typeface="Liberation Sans"/>
              </a:defRPr>
            </a:pPr>
            <a:r>
              <a:rPr sz="1350" b="0">
                <a:solidFill>
                  <a:srgbClr val="D2B577"/>
                </a:solidFill>
                <a:latin typeface="Liberation Sans"/>
                <a:ea typeface="Liberation Sans"/>
                <a:cs typeface="Liberation Sans"/>
                <a:hlinkClick xmlns:ns0="http://schemas.openxmlformats.org/officeDocument/2006/relationships" action="ppaction://hlinksldjump" ns0:id="rIdGenellipseSlide1"/>
              </a:rPr>
              <a:t>Back to contents →</a:t>
            </a:r>
          </a:p>
        </p:txBody>
      </p:sp>
      <p:sp>
        <p:nvSpPr>
          <p:cNvPr id="11" name="">
            <a:extLst xmlns:a="http://schemas.openxmlformats.org/drawingml/2006/main">
              <a:ext uri="{FF2B5EF4-FFF2-40B4-BE49-F238E27FC236}">
                <a16:creationId xmlns:a16="http://schemas.microsoft.com/office/drawing/2014/main" id="{B42B1277-15F9-4C7F-890F-C3964E855A6A}"/>
              </a:ext>
            </a:extLst>
          </p:cNvPr>
          <p:cNvSpPr>
            <a:spLocks xmlns:a="http://schemas.openxmlformats.org/drawingml/2006/main" noGrp="1"/>
          </p:cNvSpPr>
          <p:nvPr/>
        </p:nvSpPr>
        <p:spPr>
          <a:xfrm xmlns:a="http://schemas.openxmlformats.org/drawingml/2006/main">
            <a:off x="685800" y="6572250"/>
            <a:ext cx="9620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EE7EE"/>
                </a:solidFill>
                <a:latin typeface="Liberation Sans"/>
                <a:ea typeface="Liberation Sans"/>
                <a:cs typeface="Liberation Sans"/>
              </a:defRPr>
            </a:pPr>
            <a:r>
              <a:rPr sz="825" b="0">
                <a:solidFill>
                  <a:srgbClr val="DEE7EE"/>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F36379B5-8A16-4B44-BA98-4DD666264A0C}"/>
              </a:ext>
            </a:extLst>
          </p:cNvPr>
          <p:cNvSpPr>
            <a:spLocks xmlns:a="http://schemas.openxmlformats.org/drawingml/2006/main" noGrp="1"/>
          </p:cNvSpPr>
          <p:nvPr/>
        </p:nvSpPr>
        <p:spPr>
          <a:xfrm xmlns:a="http://schemas.openxmlformats.org/drawingml/2006/main">
            <a:off x="10982325" y="6562725"/>
            <a:ext cx="95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EE7EE"/>
                </a:solidFill>
                <a:latin typeface="Liberation Sans"/>
                <a:ea typeface="Liberation Sans"/>
                <a:cs typeface="Liberation Sans"/>
              </a:defRPr>
            </a:pPr>
            <a:r>
              <a:rPr sz="900" b="0">
                <a:solidFill>
                  <a:srgbClr val="DEE7EE"/>
                </a:solidFill>
                <a:latin typeface="Liberation Sans"/>
                <a:ea typeface="Liberation Sans"/>
                <a:cs typeface="Liberation Sans"/>
              </a:rPr>
              <a:t>20 / 20</a:t>
            </a:r>
          </a:p>
        </p:txBody>
      </p:sp>
    </p:spTree>
    <p:extLst>
      <p:ext uri="{BB962C8B-B14F-4D97-AF65-F5344CB8AC3E}">
        <p14:creationId xmlns:p14="http://schemas.microsoft.com/office/powerpoint/2010/main" val="55338935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D2B577"/>
      </a:hlink>
      <a:folHlink>
        <a:srgbClr val="D2B577"/>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2026-09-27T14:54:12.5100000Z</dcterms:created>
  <dcterms:modified xsi:type="dcterms:W3CDTF">2026-09-27T14:54:12.5100000Z</dcterms:modified>
</coreProperties>
</file>