
<file path=[Content_Types].xml><?xml version="1.0" encoding="utf-8"?>
<Types xmlns="http://schemas.openxmlformats.org/package/2006/content-types">
  <Default Extension="xml" ContentType="application/vnd.openxmlformats-package.core-properties+xml"/>
  <Default Extension="jpeg" ContentType="image/jpeg"/>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b2d992106a6244ed" /><Relationship Type="http://schemas.openxmlformats.org/officeDocument/2006/relationships/extended-properties" Target="/docProps/app.xml" Id="Rc3ba3d6fe2d54634" /><Relationship Type="http://schemas.openxmlformats.org/officeDocument/2006/relationships/officeDocument" Target="/ppt/presentation.xml" Id="R68f859365bad42c6" /></Relationships>
</file>

<file path=ppt/presentation.xml><?xml version="1.0" encoding="utf-8"?>
<p:presentation xmlns:p="http://schemas.openxmlformats.org/presentationml/2006/main">
  <p:sldMasterIdLst>
    <p:sldMasterId xmlns:r="http://schemas.openxmlformats.org/officeDocument/2006/relationships" id="2147483648" r:id="R514675a5336148cf"/>
  </p:sldMasterIdLst>
  <p:notesMasterIdLst>
    <p:notesMasterId xmlns:r="http://schemas.openxmlformats.org/officeDocument/2006/relationships" r:id="Ra7da25a66c8d426a"/>
  </p:notesMasterIdLst>
  <p:sldIdLst>
    <p:sldId xmlns:r="http://schemas.openxmlformats.org/officeDocument/2006/relationships" id="256" r:id="Rc7648f815548433f"/>
    <p:sldId xmlns:r="http://schemas.openxmlformats.org/officeDocument/2006/relationships" id="257" r:id="R31321de8ee8e4b80"/>
    <p:sldId xmlns:r="http://schemas.openxmlformats.org/officeDocument/2006/relationships" id="258" r:id="Ra131f2dcbe214b1a"/>
    <p:sldId xmlns:r="http://schemas.openxmlformats.org/officeDocument/2006/relationships" id="259" r:id="R993be83b3a9a47dc"/>
    <p:sldId xmlns:r="http://schemas.openxmlformats.org/officeDocument/2006/relationships" id="260" r:id="Rdefa0265aaaf4295"/>
    <p:sldId xmlns:r="http://schemas.openxmlformats.org/officeDocument/2006/relationships" id="261" r:id="Rda4bff31e0ae46fb"/>
    <p:sldId xmlns:r="http://schemas.openxmlformats.org/officeDocument/2006/relationships" id="262" r:id="R44f422514a7344c5"/>
    <p:sldId xmlns:r="http://schemas.openxmlformats.org/officeDocument/2006/relationships" id="263" r:id="Re812064efed84317"/>
    <p:sldId xmlns:r="http://schemas.openxmlformats.org/officeDocument/2006/relationships" id="264" r:id="Rb8fc9f5b436847b3"/>
    <p:sldId xmlns:r="http://schemas.openxmlformats.org/officeDocument/2006/relationships" id="265" r:id="Rdbd7ef9e7c484f01"/>
    <p:sldId xmlns:r="http://schemas.openxmlformats.org/officeDocument/2006/relationships" id="266" r:id="Rdfde9182588c4fce"/>
    <p:sldId xmlns:r="http://schemas.openxmlformats.org/officeDocument/2006/relationships" id="267" r:id="R5ddd587700144a37"/>
    <p:sldId xmlns:r="http://schemas.openxmlformats.org/officeDocument/2006/relationships" id="268" r:id="Rf5f95446b65848e9"/>
    <p:sldId xmlns:r="http://schemas.openxmlformats.org/officeDocument/2006/relationships" id="269" r:id="R92a248cbdf624f3e"/>
    <p:sldId xmlns:r="http://schemas.openxmlformats.org/officeDocument/2006/relationships" id="270" r:id="R95a0ff0949fb4046"/>
    <p:sldId xmlns:r="http://schemas.openxmlformats.org/officeDocument/2006/relationships" id="271" r:id="Rb0bb679df4e040dc"/>
    <p:sldId xmlns:r="http://schemas.openxmlformats.org/officeDocument/2006/relationships" id="272" r:id="Rdda800e6a5414f2c"/>
    <p:sldId xmlns:r="http://schemas.openxmlformats.org/officeDocument/2006/relationships" id="273" r:id="R1b9131b16c074e6e"/>
    <p:sldId xmlns:r="http://schemas.openxmlformats.org/officeDocument/2006/relationships" id="274" r:id="Rc980a0c59fcc4a97"/>
    <p:sldId xmlns:r="http://schemas.openxmlformats.org/officeDocument/2006/relationships" id="275" r:id="R4fd0fa5d4dbb4751"/>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1ef515e5d8d048b3" /><Relationship Type="http://schemas.openxmlformats.org/officeDocument/2006/relationships/slideMaster" Target="/ppt/slideMasters/slideMaster1.xml" Id="R514675a5336148cf" /><Relationship Type="http://schemas.openxmlformats.org/officeDocument/2006/relationships/notesMaster" Target="/ppt/notesMasters/notesMaster1.xml" Id="Ra7da25a66c8d426a" /><Relationship Type="http://schemas.openxmlformats.org/officeDocument/2006/relationships/presProps" Target="/ppt/presProps.xml" Id="R222997045bdd4204" /><Relationship Type="http://schemas.openxmlformats.org/officeDocument/2006/relationships/tableStyles" Target="/ppt/tableStyles.xml" Id="R866de435a7434d17" /><Relationship Type="http://schemas.openxmlformats.org/officeDocument/2006/relationships/slide" Target="/ppt/slides/slide1.xml" Id="Rc7648f815548433f" /><Relationship Type="http://schemas.openxmlformats.org/officeDocument/2006/relationships/slide" Target="/ppt/slides/slide2.xml" Id="R31321de8ee8e4b80" /><Relationship Type="http://schemas.openxmlformats.org/officeDocument/2006/relationships/slide" Target="/ppt/slides/slide3.xml" Id="Ra131f2dcbe214b1a" /><Relationship Type="http://schemas.openxmlformats.org/officeDocument/2006/relationships/slide" Target="/ppt/slides/slide4.xml" Id="R993be83b3a9a47dc" /><Relationship Type="http://schemas.openxmlformats.org/officeDocument/2006/relationships/slide" Target="/ppt/slides/slide5.xml" Id="Rdefa0265aaaf4295" /><Relationship Type="http://schemas.openxmlformats.org/officeDocument/2006/relationships/slide" Target="/ppt/slides/slide6.xml" Id="Rda4bff31e0ae46fb" /><Relationship Type="http://schemas.openxmlformats.org/officeDocument/2006/relationships/slide" Target="/ppt/slides/slide7.xml" Id="R44f422514a7344c5" /><Relationship Type="http://schemas.openxmlformats.org/officeDocument/2006/relationships/slide" Target="/ppt/slides/slide8.xml" Id="Re812064efed84317" /><Relationship Type="http://schemas.openxmlformats.org/officeDocument/2006/relationships/slide" Target="/ppt/slides/slide9.xml" Id="Rb8fc9f5b436847b3" /><Relationship Type="http://schemas.openxmlformats.org/officeDocument/2006/relationships/slide" Target="/ppt/slides/slide10.xml" Id="Rdbd7ef9e7c484f01" /><Relationship Type="http://schemas.openxmlformats.org/officeDocument/2006/relationships/slide" Target="/ppt/slides/slide11.xml" Id="Rdfde9182588c4fce" /><Relationship Type="http://schemas.openxmlformats.org/officeDocument/2006/relationships/slide" Target="/ppt/slides/slide12.xml" Id="R5ddd587700144a37" /><Relationship Type="http://schemas.openxmlformats.org/officeDocument/2006/relationships/slide" Target="/ppt/slides/slide13.xml" Id="Rf5f95446b65848e9" /><Relationship Type="http://schemas.openxmlformats.org/officeDocument/2006/relationships/slide" Target="/ppt/slides/slide14.xml" Id="R92a248cbdf624f3e" /><Relationship Type="http://schemas.openxmlformats.org/officeDocument/2006/relationships/slide" Target="/ppt/slides/slide15.xml" Id="R95a0ff0949fb4046" /><Relationship Type="http://schemas.openxmlformats.org/officeDocument/2006/relationships/slide" Target="/ppt/slides/slide16.xml" Id="Rb0bb679df4e040dc" /><Relationship Type="http://schemas.openxmlformats.org/officeDocument/2006/relationships/slide" Target="/ppt/slides/slide17.xml" Id="Rdda800e6a5414f2c" /><Relationship Type="http://schemas.openxmlformats.org/officeDocument/2006/relationships/slide" Target="/ppt/slides/slide18.xml" Id="R1b9131b16c074e6e" /><Relationship Type="http://schemas.openxmlformats.org/officeDocument/2006/relationships/slide" Target="/ppt/slides/slide19.xml" Id="Rc980a0c59fcc4a97" /><Relationship Type="http://schemas.openxmlformats.org/officeDocument/2006/relationships/slide" Target="/ppt/slides/slide20.xml" Id="R4fd0fa5d4dbb4751"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40c49068690e4f06"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D2B577"/>
      </a:hlink>
      <a:folHlink>
        <a:srgbClr val="D2B577"/>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fc3c3733ac774470" /><Relationship Type="http://schemas.openxmlformats.org/officeDocument/2006/relationships/notesMaster" Target="/ppt/notesMasters/notesMaster1.xml" Id="R40cfcce9f3d546ad" /></Relationships>
</file>

<file path=ppt/notesSlides/_rels/notesSlide2.xml.rels>&#65279;<?xml version="1.0" encoding="utf-8"?><Relationships xmlns="http://schemas.openxmlformats.org/package/2006/relationships"><Relationship Type="http://schemas.openxmlformats.org/officeDocument/2006/relationships/slide" Target="/ppt/slides/slide2.xml" Id="R2f687cd452584850" /><Relationship Type="http://schemas.openxmlformats.org/officeDocument/2006/relationships/notesMaster" Target="/ppt/notesMasters/notesMaster1.xml" Id="R4c3a0a3d222249e4" /></Relationships>
</file>

<file path=ppt/notesSlides/_rels/notesSlide3.xml.rels>&#65279;<?xml version="1.0" encoding="utf-8"?><Relationships xmlns="http://schemas.openxmlformats.org/package/2006/relationships"><Relationship Type="http://schemas.openxmlformats.org/officeDocument/2006/relationships/slide" Target="/ppt/slides/slide3.xml" Id="Ra248dda790f54130" /><Relationship Type="http://schemas.openxmlformats.org/officeDocument/2006/relationships/notesMaster" Target="/ppt/notesMasters/notesMaster1.xml" Id="R1ab66646a5d24155" /></Relationships>
</file>

<file path=ppt/notesSlides/_rels/notesSlide4.xml.rels>&#65279;<?xml version="1.0" encoding="utf-8"?><Relationships xmlns="http://schemas.openxmlformats.org/package/2006/relationships"><Relationship Type="http://schemas.openxmlformats.org/officeDocument/2006/relationships/slide" Target="/ppt/slides/slide4.xml" Id="Rdc5f21e8372f49c8" /><Relationship Type="http://schemas.openxmlformats.org/officeDocument/2006/relationships/notesMaster" Target="/ppt/notesMasters/notesMaster1.xml" Id="Rb7ec173805c546db" /></Relationships>
</file>

<file path=ppt/notesSlides/_rels/notesSlide5.xml.rels>&#65279;<?xml version="1.0" encoding="utf-8"?><Relationships xmlns="http://schemas.openxmlformats.org/package/2006/relationships"><Relationship Type="http://schemas.openxmlformats.org/officeDocument/2006/relationships/slide" Target="/ppt/slides/slide5.xml" Id="R9eaee0a80dab4b94" /><Relationship Type="http://schemas.openxmlformats.org/officeDocument/2006/relationships/notesMaster" Target="/ppt/notesMasters/notesMaster1.xml" Id="Ra6b484f8aa814f96" /></Relationships>
</file>

<file path=ppt/notesSlides/_rels/notesSlide6.xml.rels>&#65279;<?xml version="1.0" encoding="utf-8"?><Relationships xmlns="http://schemas.openxmlformats.org/package/2006/relationships"><Relationship Type="http://schemas.openxmlformats.org/officeDocument/2006/relationships/slide" Target="/ppt/slides/slide6.xml" Id="Rcfaf1bb68d2f4054" /><Relationship Type="http://schemas.openxmlformats.org/officeDocument/2006/relationships/notesMaster" Target="/ppt/notesMasters/notesMaster1.xml" Id="R4586edd8ddb548c3" /></Relationships>
</file>

<file path=ppt/notesSlides/_rels/notesSlide7.xml.rels>&#65279;<?xml version="1.0" encoding="utf-8"?><Relationships xmlns="http://schemas.openxmlformats.org/package/2006/relationships"><Relationship Type="http://schemas.openxmlformats.org/officeDocument/2006/relationships/slide" Target="/ppt/slides/slide7.xml" Id="R21fb5a06184f4403" /><Relationship Type="http://schemas.openxmlformats.org/officeDocument/2006/relationships/notesMaster" Target="/ppt/notesMasters/notesMaster1.xml" Id="R3cf5c7f78e274594" /></Relationships>
</file>

<file path=ppt/notesSlides/_rels/notesSlide8.xml.rels>&#65279;<?xml version="1.0" encoding="utf-8"?><Relationships xmlns="http://schemas.openxmlformats.org/package/2006/relationships"><Relationship Type="http://schemas.openxmlformats.org/officeDocument/2006/relationships/slide" Target="/ppt/slides/slide8.xml" Id="Rfa757875df9c43d8" /><Relationship Type="http://schemas.openxmlformats.org/officeDocument/2006/relationships/notesMaster" Target="/ppt/notesMasters/notesMaster1.xml" Id="Rffb7ebff2a494786" /></Relationships>
</file>

<file path=ppt/notesSlides/_rels/notesSlide9.xml.rels>&#65279;<?xml version="1.0" encoding="utf-8"?><Relationships xmlns="http://schemas.openxmlformats.org/package/2006/relationships"><Relationship Type="http://schemas.openxmlformats.org/officeDocument/2006/relationships/slide" Target="/ppt/slides/slide9.xml" Id="R6d81f82d24eb4ab9" /><Relationship Type="http://schemas.openxmlformats.org/officeDocument/2006/relationships/notesMaster" Target="/ppt/notesMasters/notesMaster1.xml" Id="R4d0e4f839f9446ac"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17b26d9cc3cf493c" /><Relationship Type="http://schemas.openxmlformats.org/officeDocument/2006/relationships/notesMaster" Target="/ppt/notesMasters/notesMaster1.xml" Id="R64f2285c55a34d4b"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3b0cbd26b1dd4a9d" /><Relationship Type="http://schemas.openxmlformats.org/officeDocument/2006/relationships/notesMaster" Target="/ppt/notesMasters/notesMaster1.xml" Id="Re1c3d39e27fa4805"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545f35e887864470" /><Relationship Type="http://schemas.openxmlformats.org/officeDocument/2006/relationships/notesMaster" Target="/ppt/notesMasters/notesMaster1.xml" Id="R9a5d5bdf89144f25"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21afa1b054d64043" /><Relationship Type="http://schemas.openxmlformats.org/officeDocument/2006/relationships/notesMaster" Target="/ppt/notesMasters/notesMaster1.xml" Id="Ra4cadf2f924d474b"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15535c4021cf408b" /><Relationship Type="http://schemas.openxmlformats.org/officeDocument/2006/relationships/notesMaster" Target="/ppt/notesMasters/notesMaster1.xml" Id="Rce3172bbcc124829"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efbd30a44a1b4e12" /><Relationship Type="http://schemas.openxmlformats.org/officeDocument/2006/relationships/notesMaster" Target="/ppt/notesMasters/notesMaster1.xml" Id="Re63d5a73cd604cef"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33b7c6b071414a0f" /><Relationship Type="http://schemas.openxmlformats.org/officeDocument/2006/relationships/notesMaster" Target="/ppt/notesMasters/notesMaster1.xml" Id="R796f5efb9deb4ab0"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afa3d5ef37044dff" /><Relationship Type="http://schemas.openxmlformats.org/officeDocument/2006/relationships/notesMaster" Target="/ppt/notesMasters/notesMaster1.xml" Id="Rb59f9f8ccaae412f"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b3bc36baeb934f10" /><Relationship Type="http://schemas.openxmlformats.org/officeDocument/2006/relationships/notesMaster" Target="/ppt/notesMasters/notesMaster1.xml" Id="R27f5ed53f0c7494a"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97b833d64d5943a1" /><Relationship Type="http://schemas.openxmlformats.org/officeDocument/2006/relationships/notesMaster" Target="/ppt/notesMasters/notesMaster1.xml" Id="Rc15b100c5de84135"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d93f5bd4f1e043a2" /><Relationship Type="http://schemas.openxmlformats.org/officeDocument/2006/relationships/notesMaster" Target="/ppt/notesMasters/notesMaster1.xml" Id="R0d8d42da312e44e3"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Treaty structure, ceded calculations and recovery workflows with AegisNow and Genellipse. </a:t>
            </a:r>
          </a:p>
          <a:p xmlns:a="http://schemas.openxmlformats.org/drawingml/2006/main">
            <a:r>
              <a:t/>
            </a:r>
          </a:p>
          <a:p xmlns:a="http://schemas.openxmlformats.org/drawingml/2006/main">
            <a:r>
              <a:t>Sources reviewed 27 September 2026:</a:t>
            </a:r>
          </a:p>
          <a:p xmlns:a="http://schemas.openxmlformats.org/drawingml/2006/main">
            <a:r>
              <a:t>https://aegisnow.ai/</a:t>
            </a:r>
          </a:p>
          <a:p xmlns:a="http://schemas.openxmlformats.org/drawingml/2006/main">
            <a:r>
              <a:t>https://genellipse.com/products/aegisnow</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team needs to explain what is ceded, what is recoverable and what has actually been collected. Today’s friction. Treaty records, claims extracts and finance spreadsheets disagree. The better workflow. Trace every position to the contract, data and review decision.</a:t>
            </a:r>
          </a:p>
          <a:p xmlns:a="http://schemas.openxmlformats.org/drawingml/2006/main">
            <a:r>
              <a:t/>
            </a:r>
          </a:p>
          <a:p xmlns:a="http://schemas.openxmlformats.org/drawingml/2006/main">
            <a:r>
              <a:t>Sources reviewed 27 September 2026:</a:t>
            </a:r>
          </a:p>
          <a:p xmlns:a="http://schemas.openxmlformats.org/drawingml/2006/main">
            <a:r>
              <a:t>https://aegisnow.ai/</a:t>
            </a:r>
          </a:p>
          <a:p xmlns:a="http://schemas.openxmlformats.org/drawingml/2006/main">
            <a:r>
              <a:t>https://genellipse.com/products/aegisnow</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summary total can hide errors in contract interpretation or allocation. Contract detail. Treaty form, layer order and participation shares. Data detail. Loss period, currency and gross-to-net reconciliation. Operating detail. Queries, collections and disputed balances.</a:t>
            </a:r>
          </a:p>
          <a:p xmlns:a="http://schemas.openxmlformats.org/drawingml/2006/main">
            <a:r>
              <a:t/>
            </a:r>
          </a:p>
          <a:p xmlns:a="http://schemas.openxmlformats.org/drawingml/2006/main">
            <a:r>
              <a:t>Sources reviewed 27 September 2026:</a:t>
            </a:r>
          </a:p>
          <a:p xmlns:a="http://schemas.openxmlformats.org/drawingml/2006/main">
            <a:r>
              <a:t>https://aegisnow.ai/platform/reinsurance</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current public description focuses on the cedant’s program structure. Assumed-book views are partial. There is no dedicated retrocession program structure or broking and market-submission workflow. Genellipse scopes extensions separately and does not present those as available modules.</a:t>
            </a:r>
          </a:p>
          <a:p xmlns:a="http://schemas.openxmlformats.org/drawingml/2006/main">
            <a:r>
              <a:t/>
            </a:r>
          </a:p>
          <a:p xmlns:a="http://schemas.openxmlformats.org/drawingml/2006/main">
            <a:r>
              <a:t>Sources reviewed 27 September 2026:</a:t>
            </a:r>
          </a:p>
          <a:p xmlns:a="http://schemas.openxmlformats.org/drawingml/2006/main">
            <a:r>
              <a:t>https://aegisnow.ai/platform/reinsurance</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source contract and its interpretation should remain linked to the configured record. Test representative losses and edge cases with a treaty specialist. A contract amendment creates a versioned change and requires recalculation review rather than an unexplained total edit.</a:t>
            </a:r>
          </a:p>
          <a:p xmlns:a="http://schemas.openxmlformats.org/drawingml/2006/main">
            <a:r>
              <a:t/>
            </a:r>
          </a:p>
          <a:p xmlns:a="http://schemas.openxmlformats.org/drawingml/2006/main">
            <a:r>
              <a:t>Sources reviewed 27 September 2026:</a:t>
            </a:r>
          </a:p>
          <a:p xmlns:a="http://schemas.openxmlformats.org/drawingml/2006/main">
            <a:r>
              <a:t>https://aegisnow.ai/platform/reinsurance</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These are simplified descriptions of the three calculation forms highlighted on the AegisNow page. Actual recoveries depend on the signed terms, event or claim definition, ordering, exclusions and other provisions. Do not generalize one form’s logic to another or assume every treaty variant is supported.</a:t>
            </a:r>
          </a:p>
          <a:p xmlns:a="http://schemas.openxmlformats.org/drawingml/2006/main">
            <a:r>
              <a:t/>
            </a:r>
          </a:p>
          <a:p xmlns:a="http://schemas.openxmlformats.org/drawingml/2006/main">
            <a:r>
              <a:t>Sources reviewed 27 September 2026:</a:t>
            </a:r>
          </a:p>
          <a:p xmlns:a="http://schemas.openxmlformats.org/drawingml/2006/main">
            <a:r>
              <a:t>https://aegisnow.ai/platform/reinsurance</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deliberately simple example shows a reconciliation invariant. It is not a treaty quotation or accounting conclusion. A real evaluation uses signed contract terms and checks limits, aggregate effects, currencies and interactions with other covers. Do not substitute this example for a specialist review.</a:t>
            </a:r>
          </a:p>
          <a:p xmlns:a="http://schemas.openxmlformats.org/drawingml/2006/main">
            <a:r>
              <a:t/>
            </a:r>
          </a:p>
          <a:p xmlns:a="http://schemas.openxmlformats.org/drawingml/2006/main">
            <a:r>
              <a:t>Sources reviewed 27 September 2026:</a:t>
            </a:r>
          </a:p>
          <a:p xmlns:a="http://schemas.openxmlformats.org/drawingml/2006/main">
            <a:r>
              <a:t>https://aegisnow.ai/platform/reinsurance</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GeneData can assist input mapping and reconciliation. AegisNow describes generated, submitted, queried and accepted states. Genellipse agrees materiality thresholds and owners for differences. An accepted file should refer to a specific version so a later replacement cannot silently change the basis.</a:t>
            </a:r>
          </a:p>
          <a:p xmlns:a="http://schemas.openxmlformats.org/drawingml/2006/main">
            <a:r>
              <a:t/>
            </a:r>
          </a:p>
          <a:p xmlns:a="http://schemas.openxmlformats.org/drawingml/2006/main">
            <a:r>
              <a:t>Sources reviewed 27 September 2026:</a:t>
            </a:r>
          </a:p>
          <a:p xmlns:a="http://schemas.openxmlformats.org/drawingml/2006/main">
            <a:r>
              <a:t>https://aegisnow.ai/platform/reinsurance</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Cortex can draft the package or summarize missing evidence. Reinsurance specialists confirm contract application and amounts. The benefit is less repeated assembly and a clear trail from source evidence to the submitted recovery, not a guarantee that a counterparty will pay.</a:t>
            </a:r>
          </a:p>
          <a:p xmlns:a="http://schemas.openxmlformats.org/drawingml/2006/main">
            <a:r>
              <a:t/>
            </a:r>
          </a:p>
          <a:p xmlns:a="http://schemas.openxmlformats.org/drawingml/2006/main">
            <a:r>
              <a:t>Sources reviewed 27 September 2026:</a:t>
            </a:r>
          </a:p>
          <a:p xmlns:a="http://schemas.openxmlformats.org/drawingml/2006/main">
            <a:r>
              <a:t>https://aegisnow.ai/platform/reinsurance</a:t>
            </a:r>
          </a:p>
          <a:p xmlns:a="http://schemas.openxmlformats.org/drawingml/2006/main">
            <a:r>
              <a:t>https://genellipse.com/workflows/reinsurance-recovery</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An approved balance still needs a collection process. Prioritize. Age outstanding recoverables by counterparty. Record cash. Tie a collection event to the recovery. Escalate. Assign missing evidence, queries and disputes.</a:t>
            </a:r>
          </a:p>
          <a:p xmlns:a="http://schemas.openxmlformats.org/drawingml/2006/main">
            <a:r>
              <a:t/>
            </a:r>
          </a:p>
          <a:p xmlns:a="http://schemas.openxmlformats.org/drawingml/2006/main">
            <a:r>
              <a:t>Sources reviewed 27 September 2026:</a:t>
            </a:r>
          </a:p>
          <a:p xmlns:a="http://schemas.openxmlformats.org/drawingml/2006/main">
            <a:r>
              <a:t>https://aegisnow.ai/platform/reinsurance</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AegisNow describes dated exposure snapshots, collateral and concentration. Confirm the treatment of eligible collateral, currency, default assumptions and provisions with finance and risk specialists. Availability of a calculation does not establish regulatory eligibility or sufficient credit protection.</a:t>
            </a:r>
          </a:p>
          <a:p xmlns:a="http://schemas.openxmlformats.org/drawingml/2006/main">
            <a:r>
              <a:t/>
            </a:r>
          </a:p>
          <a:p xmlns:a="http://schemas.openxmlformats.org/drawingml/2006/main">
            <a:r>
              <a:t>Sources reviewed 27 September 2026:</a:t>
            </a:r>
          </a:p>
          <a:p xmlns:a="http://schemas.openxmlformats.org/drawingml/2006/main">
            <a:r>
              <a:t>https://aegisnow.ai/platform/reinsurance</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AegisNow describes technical accounts, settlement transitions and dispute records. Account. Agree balances for a defined period. Settlement. Record clearing or reversal explicitly. Dispute. Retain claimed and resolved amounts with an owner.</a:t>
            </a:r>
          </a:p>
          <a:p xmlns:a="http://schemas.openxmlformats.org/drawingml/2006/main">
            <a:r>
              <a:t/>
            </a:r>
          </a:p>
          <a:p xmlns:a="http://schemas.openxmlformats.org/drawingml/2006/main">
            <a:r>
              <a:t>Sources reviewed 27 September 2026:</a:t>
            </a:r>
          </a:p>
          <a:p xmlns:a="http://schemas.openxmlformats.org/drawingml/2006/main">
            <a:r>
              <a:t>https://aegisnow.ai/platform/reinsurance</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public page describes 10-10 and expected reinsurer deficit analyses and SSAP 62R / ASC 944 context. Do not treat either heuristic as a universal accounting rule or an automatic guarantee that a contract qualifies. The responsible accounting and actuarial specialists must determine risk transfer and any exemption using the full agreement.</a:t>
            </a:r>
          </a:p>
          <a:p xmlns:a="http://schemas.openxmlformats.org/drawingml/2006/main">
            <a:r>
              <a:t/>
            </a:r>
          </a:p>
          <a:p xmlns:a="http://schemas.openxmlformats.org/drawingml/2006/main">
            <a:r>
              <a:t>Sources reviewed 27 September 2026:</a:t>
            </a:r>
          </a:p>
          <a:p xmlns:a="http://schemas.openxmlformats.org/drawingml/2006/main">
            <a:r>
              <a:t>https://aegisnow.ai/platform/reinsurance</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public FAQ explicitly states that assumed support is partial, there is no managed retrocession program structure and there is no broking or market-submission workflow. Genellipse can assess the gap and interfaces with the existing environment. It must not be sold as an already delivered end-to-end broker platform.</a:t>
            </a:r>
          </a:p>
          <a:p xmlns:a="http://schemas.openxmlformats.org/drawingml/2006/main">
            <a:r>
              <a:t/>
            </a:r>
          </a:p>
          <a:p xmlns:a="http://schemas.openxmlformats.org/drawingml/2006/main">
            <a:r>
              <a:t>Sources reviewed 27 September 2026:</a:t>
            </a:r>
          </a:p>
          <a:p xmlns:a="http://schemas.openxmlformats.org/drawingml/2006/main">
            <a:r>
              <a:t>https://aegisnow.ai/platform/reinsurance</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Data lineage reduces the work of explaining the same balance repeatedly. Claims and operations. Own source evidence and recovery status. Finance and risk. Review accounts, exposure and provisions. Actuarial. Use reconciled ceded and net information.</a:t>
            </a:r>
          </a:p>
          <a:p xmlns:a="http://schemas.openxmlformats.org/drawingml/2006/main">
            <a:r>
              <a:t/>
            </a:r>
          </a:p>
          <a:p xmlns:a="http://schemas.openxmlformats.org/drawingml/2006/main">
            <a:r>
              <a:t>Sources reviewed 27 September 2026:</a:t>
            </a:r>
          </a:p>
          <a:p xmlns:a="http://schemas.openxmlformats.org/drawingml/2006/main">
            <a:r>
              <a:t>https://aegisnow.ai/platform/reinsurance</a:t>
            </a:r>
          </a:p>
          <a:p xmlns:a="http://schemas.openxmlformats.org/drawingml/2006/main">
            <a:r>
              <a:t>https://genellipse.com/products/ai/data</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200 hours represent illustrative staff capacity. Validate effort across comparable treaties and claim complexity. Faster preparation does not establish more recoveries or more collected cash. Include specialist review, integration, licensing and operating costs, and avoid counting the same benefit in both finance and operations.</a:t>
            </a:r>
          </a:p>
          <a:p xmlns:a="http://schemas.openxmlformats.org/drawingml/2006/main">
            <a:r>
              <a:t/>
            </a:r>
          </a:p>
          <a:p xmlns:a="http://schemas.openxmlformats.org/drawingml/2006/main">
            <a:r>
              <a:t>Sources reviewed 27 September 2026:</a:t>
            </a:r>
          </a:p>
          <a:p xmlns:a="http://schemas.openxmlformats.org/drawingml/2006/main">
            <a:r>
              <a:t>https://aegisnow.ai/</a:t>
            </a:r>
          </a:p>
          <a:p xmlns:a="http://schemas.openxmlformats.org/drawingml/2006/main">
            <a:r>
              <a:t>https://genellipse.com/products/aegisnow</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Genellipse builds the evaluation around your treaty and operating environment. Calculation cases. Boundary losses, limits and changed participations. Data cases. Late files, missing values and currency differences. Operating cases. Queries, partial collections and reversals.</a:t>
            </a:r>
          </a:p>
          <a:p xmlns:a="http://schemas.openxmlformats.org/drawingml/2006/main">
            <a:r>
              <a:t/>
            </a:r>
          </a:p>
          <a:p xmlns:a="http://schemas.openxmlformats.org/drawingml/2006/main">
            <a:r>
              <a:t>Sources reviewed 27 September 2026:</a:t>
            </a:r>
          </a:p>
          <a:p xmlns:a="http://schemas.openxmlformats.org/drawingml/2006/main">
            <a:r>
              <a:t>https://aegisnow.ai/platform/reinsurance</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six-week commitment is for a bounded minimum viable product with agreed data, access, integration readiness and named reviewers. It is not a commitment to replace an enterprise core or complete a regulatory program in six weeks. Deliver a working workflow, test evidence, measured results and a prioritized rollout plan.</a:t>
            </a:r>
          </a:p>
          <a:p xmlns:a="http://schemas.openxmlformats.org/drawingml/2006/main">
            <a:r>
              <a:t/>
            </a:r>
          </a:p>
          <a:p xmlns:a="http://schemas.openxmlformats.org/drawingml/2006/main">
            <a:r>
              <a:t>Sources reviewed 27 September 2026:</a:t>
            </a:r>
          </a:p>
          <a:p xmlns:a="http://schemas.openxmlformats.org/drawingml/2006/main">
            <a:r>
              <a:t>https://aegisnow.ai/</a:t>
            </a:r>
          </a:p>
          <a:p xmlns:a="http://schemas.openxmlformats.org/drawingml/2006/main">
            <a:r>
              <a:t>https://genellipse.com/products/aegisnow</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exit pack should support a business decision, not just a software demonstration. Reconciled outputs. Gross, ceded and net agree with the approved baseline. Usable operations. Owners can resolve queries and trace collections. Documented scope. Known gaps and next releases have explicit owners.</a:t>
            </a:r>
          </a:p>
          <a:p xmlns:a="http://schemas.openxmlformats.org/drawingml/2006/main">
            <a:r>
              <a:t/>
            </a:r>
          </a:p>
          <a:p xmlns:a="http://schemas.openxmlformats.org/drawingml/2006/main">
            <a:r>
              <a:t>Sources reviewed 27 September 2026:</a:t>
            </a:r>
          </a:p>
          <a:p xmlns:a="http://schemas.openxmlformats.org/drawingml/2006/main">
            <a:r>
              <a:t>https://aegisnow.ai/platform/reinsurance</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Bring one treaty program, a sample claims file and the recovery workflow your team wants to improve. Genellipse + your team. A shared roadmap, named owners and accountable delivery.</a:t>
            </a:r>
          </a:p>
          <a:p xmlns:a="http://schemas.openxmlformats.org/drawingml/2006/main">
            <a:r>
              <a:t/>
            </a:r>
          </a:p>
          <a:p xmlns:a="http://schemas.openxmlformats.org/drawingml/2006/main">
            <a:r>
              <a:t>Sources reviewed 27 September 2026:</a:t>
            </a:r>
          </a:p>
          <a:p xmlns:a="http://schemas.openxmlformats.org/drawingml/2006/main">
            <a:r>
              <a:t>https://aegisnow.ai/</a:t>
            </a:r>
          </a:p>
          <a:p xmlns:a="http://schemas.openxmlformats.org/drawingml/2006/main">
            <a:r>
              <a:t>https://genellipse.com/products/aegisnow</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bd926ba1797842a1"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ef9408cf1f254be8" /><Relationship Type="http://schemas.openxmlformats.org/officeDocument/2006/relationships/slideLayout" Target="/ppt/slideLayouts/slideLayout1.xml" Id="R6ede31ccab7f4e90"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6ede31ccab7f4e90"/>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D2B577"/>
      </a:hlink>
      <a:folHlink>
        <a:srgbClr val="D2B577"/>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xml version='1.0' encoding='UTF-8' standalone='yes'?>
<Relationships xmlns="http://schemas.openxmlformats.org/package/2006/relationships"><Relationship Type="http://schemas.openxmlformats.org/officeDocument/2006/relationships/slideLayout" Target="/ppt/slideLayouts/slideLayout1.xml" Id="R9ac5a536bb1c4718"/><Relationship Type="http://schemas.openxmlformats.org/officeDocument/2006/relationships/image" Target="/ppt/media/image.jpeg" Id="Reec51dddb8444527"/><Relationship Type="http://schemas.openxmlformats.org/officeDocument/2006/relationships/image" Target="/ppt/media/image.png" Id="R93fad651783c41ee"/><Relationship Type="http://schemas.openxmlformats.org/officeDocument/2006/relationships/image" Target="/ppt/media/image2.png" Id="Ra5a19608524d4227"/><Relationship Type="http://schemas.openxmlformats.org/officeDocument/2006/relationships/hyperlink" Target="https://genellipse.com" TargetMode="External" Id="R3996301d5d3e4604"/><Relationship Type="http://schemas.openxmlformats.org/officeDocument/2006/relationships/hyperlink" Target="mailto:info@genellipse.com" TargetMode="External" Id="R35e6289223c649a1"/><Relationship Type="http://schemas.openxmlformats.org/officeDocument/2006/relationships/notesSlide" Target="/ppt/notesSlides/notesSlide1.xml" Id="Re02149068de3401a"/><Relationship Id="rIdGenellipseSlide3" Type="http://schemas.openxmlformats.org/officeDocument/2006/relationships/slide" Target="slide3.xml"/><Relationship Id="rIdGenellipseSlide16" Type="http://schemas.openxmlformats.org/officeDocument/2006/relationships/slide" Target="slide16.xml"/></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2ea247e7b7cb417c" /><Relationship Type="http://schemas.openxmlformats.org/officeDocument/2006/relationships/image" Target="/ppt/media/image2.jpeg" Id="R061777a1570547f7" /><Relationship Type="http://schemas.openxmlformats.org/officeDocument/2006/relationships/image" Target="/ppt/media/image3.png" Id="R328ed689242541eb" /><Relationship Type="http://schemas.openxmlformats.org/officeDocument/2006/relationships/notesSlide" Target="/ppt/notesSlides/notesSlide2.xml" Id="Rb4826a14e84847b8"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6a44d947e09545fc" /><Relationship Type="http://schemas.openxmlformats.org/officeDocument/2006/relationships/image" Target="/ppt/media/image4.png" Id="R468a177bb28549f5" /><Relationship Type="http://schemas.openxmlformats.org/officeDocument/2006/relationships/notesSlide" Target="/ppt/notesSlides/notesSlide3.xml" Id="Ree5dbdf24afa44da"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f69f0a64af80437f" /><Relationship Type="http://schemas.openxmlformats.org/officeDocument/2006/relationships/image" Target="/ppt/media/image5.png" Id="R3633de3750d649c7" /><Relationship Type="http://schemas.openxmlformats.org/officeDocument/2006/relationships/notesSlide" Target="/ppt/notesSlides/notesSlide4.xml" Id="R61ecb4fbf9de4cfc"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c6cbdb5702304aaf" /><Relationship Type="http://schemas.openxmlformats.org/officeDocument/2006/relationships/image" Target="/ppt/media/image6.png" Id="R761f37362ad7478d" /><Relationship Type="http://schemas.openxmlformats.org/officeDocument/2006/relationships/notesSlide" Target="/ppt/notesSlides/notesSlide5.xml" Id="R4edb9f25f2d542c0"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e7710548e6b644dd" /><Relationship Type="http://schemas.openxmlformats.org/officeDocument/2006/relationships/image" Target="/ppt/media/image7.png" Id="Ra571eb23630f4df5" /><Relationship Type="http://schemas.openxmlformats.org/officeDocument/2006/relationships/notesSlide" Target="/ppt/notesSlides/notesSlide6.xml" Id="Re75c9aee484848a8"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fe13f7db37924514" /><Relationship Type="http://schemas.openxmlformats.org/officeDocument/2006/relationships/image" Target="/ppt/media/image8.png" Id="R58d6262045934da8" /><Relationship Type="http://schemas.openxmlformats.org/officeDocument/2006/relationships/notesSlide" Target="/ppt/notesSlides/notesSlide7.xml" Id="R3c63dba34ad94810"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cb6189139ce44f81" /><Relationship Type="http://schemas.openxmlformats.org/officeDocument/2006/relationships/image" Target="/ppt/media/image9.png" Id="R5988e6315d2043c1" /><Relationship Type="http://schemas.openxmlformats.org/officeDocument/2006/relationships/notesSlide" Target="/ppt/notesSlides/notesSlide8.xml" Id="R19e6b372b79a4969"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b40de4721b134f70" /><Relationship Type="http://schemas.openxmlformats.org/officeDocument/2006/relationships/image" Target="/ppt/media/image10.png" Id="Rdfafcc9bf67f4971" /><Relationship Type="http://schemas.openxmlformats.org/officeDocument/2006/relationships/notesSlide" Target="/ppt/notesSlides/notesSlide9.xml" Id="Rea4dd94357864384"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f615067489984de3" /><Relationship Type="http://schemas.openxmlformats.org/officeDocument/2006/relationships/image" Target="/ppt/media/image3.jpeg" Id="Rc095678fa7a147ea" /><Relationship Type="http://schemas.openxmlformats.org/officeDocument/2006/relationships/image" Target="/ppt/media/image11.png" Id="Re10b47b8591b4d3a" /><Relationship Type="http://schemas.openxmlformats.org/officeDocument/2006/relationships/notesSlide" Target="/ppt/notesSlides/notesSlide10.xml" Id="R4afa07ca236a4ca5"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dbe4b57ecf1d4d6c" /><Relationship Type="http://schemas.openxmlformats.org/officeDocument/2006/relationships/image" Target="/ppt/media/image12.png" Id="Re83bf3f43685415e" /><Relationship Type="http://schemas.openxmlformats.org/officeDocument/2006/relationships/notesSlide" Target="/ppt/notesSlides/notesSlide11.xml" Id="R450f55285d2f4bbf"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c053930195ea4d99" /><Relationship Type="http://schemas.openxmlformats.org/officeDocument/2006/relationships/image" Target="/ppt/media/image13.png" Id="Rd597f791570e4ba9" /><Relationship Type="http://schemas.openxmlformats.org/officeDocument/2006/relationships/notesSlide" Target="/ppt/notesSlides/notesSlide12.xml" Id="Rda0b756e57b040a8"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7fec18909700405e" /><Relationship Type="http://schemas.openxmlformats.org/officeDocument/2006/relationships/image" Target="/ppt/media/image14.png" Id="Rd8feea95009748ee" /><Relationship Type="http://schemas.openxmlformats.org/officeDocument/2006/relationships/notesSlide" Target="/ppt/notesSlides/notesSlide13.xml" Id="R90a97435600c43ed"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36f73934d5254f9e" /><Relationship Type="http://schemas.openxmlformats.org/officeDocument/2006/relationships/image" Target="/ppt/media/image15.png" Id="R6b8367b8e38b44a9" /><Relationship Type="http://schemas.openxmlformats.org/officeDocument/2006/relationships/notesSlide" Target="/ppt/notesSlides/notesSlide14.xml" Id="R2f964d618de748d2"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a8e2ab3d89914ae7" /><Relationship Type="http://schemas.openxmlformats.org/officeDocument/2006/relationships/image" Target="/ppt/media/image16.png" Id="R533bed2d38ed453a" /><Relationship Type="http://schemas.openxmlformats.org/officeDocument/2006/relationships/notesSlide" Target="/ppt/notesSlides/notesSlide15.xml" Id="R12e132c865574949"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2b390fcd39874d4a" /><Relationship Type="http://schemas.openxmlformats.org/officeDocument/2006/relationships/image" Target="/ppt/media/image17.png" Id="R00c7214257b54655" /><Relationship Type="http://schemas.openxmlformats.org/officeDocument/2006/relationships/notesSlide" Target="/ppt/notesSlides/notesSlide16.xml" Id="Rc86d6358d63f4b4c"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80bc1a2104ec4fe8" /><Relationship Type="http://schemas.openxmlformats.org/officeDocument/2006/relationships/image" Target="/ppt/media/image18.png" Id="R1899b164577d48c5" /><Relationship Type="http://schemas.openxmlformats.org/officeDocument/2006/relationships/notesSlide" Target="/ppt/notesSlides/notesSlide17.xml" Id="R79547ce991174520"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d8701aa1c5cd4db7" /><Relationship Type="http://schemas.openxmlformats.org/officeDocument/2006/relationships/image" Target="/ppt/media/image19.png" Id="R3567e350278a48cc" /><Relationship Type="http://schemas.openxmlformats.org/officeDocument/2006/relationships/notesSlide" Target="/ppt/notesSlides/notesSlide18.xml" Id="Rb36b0f040a3d4a65"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3b26ede00b0a44b5" /><Relationship Type="http://schemas.openxmlformats.org/officeDocument/2006/relationships/image" Target="/ppt/media/image20.png" Id="R532899268cce456b" /><Relationship Type="http://schemas.openxmlformats.org/officeDocument/2006/relationships/notesSlide" Target="/ppt/notesSlides/notesSlide19.xml" Id="R48f342069d5243c8" /></Relationships>
</file>

<file path=ppt/slides/_rels/slide20.xml.rels><?xml version='1.0' encoding='UTF-8' standalone='yes'?>
<Relationships xmlns="http://schemas.openxmlformats.org/package/2006/relationships"><Relationship Type="http://schemas.openxmlformats.org/officeDocument/2006/relationships/slideLayout" Target="/ppt/slideLayouts/slideLayout1.xml" Id="Rb04531d45a584d29"/><Relationship Type="http://schemas.openxmlformats.org/officeDocument/2006/relationships/image" Target="/ppt/media/image4.jpeg" Id="R84e40548e45647c5"/><Relationship Type="http://schemas.openxmlformats.org/officeDocument/2006/relationships/image" Target="/ppt/media/image21.png" Id="R16da49b752334645"/><Relationship Type="http://schemas.openxmlformats.org/officeDocument/2006/relationships/image" Target="/ppt/media/image22.png" Id="R241c9d9e70c04d03"/><Relationship Type="http://schemas.openxmlformats.org/officeDocument/2006/relationships/hyperlink" Target="https://genellipse.com" TargetMode="External" Id="R1c0b4ff3b9d441ce"/><Relationship Type="http://schemas.openxmlformats.org/officeDocument/2006/relationships/hyperlink" Target="mailto:info@genellipse.com" TargetMode="External" Id="Rd9e22950bfb54113"/><Relationship Type="http://schemas.openxmlformats.org/officeDocument/2006/relationships/notesSlide" Target="/ppt/notesSlides/notesSlide20.xml" Id="R8a0ec51ed6374aae"/><Relationship Id="rIdGenellipseSlide1" Type="http://schemas.openxmlformats.org/officeDocument/2006/relationships/slide" Target="slide1.xml"/></Relationships>
</file>

<file path=ppt/slides/slide1.xml><?xml version="1.0" encoding="utf-8"?>
<p:sld xmlns:p="http://schemas.openxmlformats.org/presentationml/2006/main">
  <p:cSld>
    <p:bg>
      <p:bgPr>
        <a:solidFill xmlns:a="http://schemas.openxmlformats.org/drawingml/2006/main">
          <a:srgbClr val="102C43"/>
        </a:solidFill>
      </p:bgPr>
    </p:bg>
    <p:spTree>
      <p:nvGrpSpPr>
        <p:cNvPr id="1" name=""/>
        <p:cNvGrpSpPr/>
        <p:nvPr/>
      </p:nvGrpSpPr>
      <p:grpSpPr>
        <a:xfrm xmlns:a="http://schemas.openxmlformats.org/drawingml/2006/main"/>
      </p:grpSpPr>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eec51dddb8444527"/>
          <a:srcRect xmlns:a="http://schemas.openxmlformats.org/drawingml/2006/main" l="0" t="0" r="0" b="0"/>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93fad651783c41ee"/>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a5a19608524d4227"/>
          <a:stretch xmlns:a="http://schemas.openxmlformats.org/drawingml/2006/main"/>
        </p:blipFill>
        <p:spPr>
          <a:xfrm xmlns:a="http://schemas.openxmlformats.org/drawingml/2006/main">
            <a:off x="3657600" y="405720"/>
            <a:ext cx="2190750" cy="417286"/>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3FBE118-0DEA-4760-AD29-6346C71727E1}"/>
              </a:ext>
            </a:extLst>
          </p:cNvPr>
          <p:cNvSpPr>
            <a:spLocks xmlns:a="http://schemas.openxmlformats.org/drawingml/2006/main" noGrp="1"/>
          </p:cNvSpPr>
          <p:nvPr/>
        </p:nvSpPr>
        <p:spPr>
          <a:xfrm xmlns:a="http://schemas.openxmlformats.org/drawingml/2006/main">
            <a:off x="685800" y="1657350"/>
            <a:ext cx="6143625" cy="2314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500" b="0">
                <a:solidFill>
                  <a:srgbClr val="F8F4EC"/>
                </a:solidFill>
                <a:latin typeface="Liberation Sans"/>
                <a:ea typeface="Liberation Sans"/>
                <a:cs typeface="Liberation Sans"/>
              </a:defRPr>
            </a:pPr>
            <a:r>
              <a:rPr sz="4500" b="0">
                <a:solidFill>
                  <a:srgbClr val="F8F4EC"/>
                </a:solidFill>
                <a:latin typeface="Liberation Sans"/>
                <a:ea typeface="Liberation Sans"/>
                <a:cs typeface="Liberation Sans"/>
              </a:rPr>
              <a:t>Reinsurance,</a:t>
            </a:r>
          </a:p>
          <a:p xmlns:a="http://schemas.openxmlformats.org/drawingml/2006/main">
            <a:pPr>
              <a:defRPr sz="4500" b="0">
                <a:solidFill>
                  <a:srgbClr val="F8F4EC"/>
                </a:solidFill>
                <a:latin typeface="Liberation Sans"/>
                <a:ea typeface="Liberation Sans"/>
                <a:cs typeface="Liberation Sans"/>
              </a:defRPr>
            </a:pPr>
            <a:r>
              <a:rPr sz="4500" b="0">
                <a:solidFill>
                  <a:srgbClr val="F8F4EC"/>
                </a:solidFill>
                <a:latin typeface="Liberation Sans"/>
                <a:ea typeface="Liberation Sans"/>
                <a:cs typeface="Liberation Sans"/>
              </a:rPr>
              <a:t>with a clear record</a:t>
            </a:r>
          </a:p>
        </p:txBody>
      </p:sp>
      <p:sp>
        <p:nvSpPr>
          <p:cNvPr id="5" name="">
            <a:extLst xmlns:a="http://schemas.openxmlformats.org/drawingml/2006/main">
              <a:ext uri="{FF2B5EF4-FFF2-40B4-BE49-F238E27FC236}">
                <a16:creationId xmlns:a16="http://schemas.microsoft.com/office/drawing/2014/main" id="{2C33E7C5-3988-4E66-A6C3-96F083443309}"/>
              </a:ext>
            </a:extLst>
          </p:cNvPr>
          <p:cNvSpPr>
            <a:spLocks xmlns:a="http://schemas.openxmlformats.org/drawingml/2006/main" noGrp="1"/>
          </p:cNvSpPr>
          <p:nvPr/>
        </p:nvSpPr>
        <p:spPr>
          <a:xfrm xmlns:a="http://schemas.openxmlformats.org/drawingml/2006/main">
            <a:off x="685800" y="3952875"/>
            <a:ext cx="5810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DEE7EE"/>
                </a:solidFill>
                <a:latin typeface="Liberation Sans"/>
                <a:ea typeface="Liberation Sans"/>
                <a:cs typeface="Liberation Sans"/>
              </a:defRPr>
            </a:pPr>
            <a:r>
              <a:rPr sz="2100" b="0">
                <a:solidFill>
                  <a:srgbClr val="DEE7EE"/>
                </a:solidFill>
                <a:latin typeface="Liberation Sans"/>
                <a:ea typeface="Liberation Sans"/>
                <a:cs typeface="Liberation Sans"/>
              </a:rPr>
              <a:t>Treaty structure, ceded calculations and recovery workflows with AegisNow and Genellipse.</a:t>
            </a:r>
          </a:p>
        </p:txBody>
      </p:sp>
      <p:sp>
        <p:nvSpPr>
          <p:cNvPr id="6" name="">
            <a:extLst xmlns:a="http://schemas.openxmlformats.org/drawingml/2006/main">
              <a:ext uri="{FF2B5EF4-FFF2-40B4-BE49-F238E27FC236}">
                <a16:creationId xmlns:a16="http://schemas.microsoft.com/office/drawing/2014/main" id="{2E63C786-D5F2-403B-AC3B-5710DB235BEA}"/>
              </a:ext>
            </a:extLst>
          </p:cNvPr>
          <p:cNvSpPr>
            <a:spLocks xmlns:a="http://schemas.openxmlformats.org/drawingml/2006/main" noGrp="1"/>
          </p:cNvSpPr>
          <p:nvPr/>
        </p:nvSpPr>
        <p:spPr>
          <a:xfrm xmlns:a="http://schemas.openxmlformats.org/drawingml/2006/main">
            <a:off x="685800" y="5219700"/>
            <a:ext cx="242887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D2B577"/>
                </a:solidFill>
                <a:latin typeface="Liberation Sans"/>
                <a:ea typeface="Liberation Sans"/>
                <a:cs typeface="Liberation Sans"/>
              </a:defRPr>
            </a:pPr>
            <a:r>
              <a:rPr sz="1425" b="0">
                <a:solidFill>
                  <a:srgbClr val="D2B577"/>
                </a:solidFill>
                <a:latin typeface="Liberation Sans"/>
                <a:ea typeface="Liberation Sans"/>
                <a:cs typeface="Liberation Sans"/>
                <a:hlinkClick xmlns:ns0="http://schemas.openxmlformats.org/officeDocument/2006/relationships" action="ppaction://hlinksldjump" ns0:id="rIdGenellipseSlide3"/>
              </a:rPr>
              <a:t>Explore capabilities →</a:t>
            </a:r>
          </a:p>
        </p:txBody>
      </p:sp>
      <p:sp>
        <p:nvSpPr>
          <p:cNvPr id="7" name="">
            <a:extLst xmlns:a="http://schemas.openxmlformats.org/drawingml/2006/main">
              <a:ext uri="{FF2B5EF4-FFF2-40B4-BE49-F238E27FC236}">
                <a16:creationId xmlns:a16="http://schemas.microsoft.com/office/drawing/2014/main" id="{6C85272C-80AF-4B56-908A-5A8D59FE6EDA}"/>
              </a:ext>
            </a:extLst>
          </p:cNvPr>
          <p:cNvSpPr>
            <a:spLocks xmlns:a="http://schemas.openxmlformats.org/drawingml/2006/main" noGrp="1"/>
          </p:cNvSpPr>
          <p:nvPr/>
        </p:nvSpPr>
        <p:spPr>
          <a:xfrm xmlns:a="http://schemas.openxmlformats.org/drawingml/2006/main">
            <a:off x="3286125" y="5219700"/>
            <a:ext cx="2571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D2B577"/>
                </a:solidFill>
                <a:latin typeface="Liberation Sans"/>
                <a:ea typeface="Liberation Sans"/>
                <a:cs typeface="Liberation Sans"/>
              </a:defRPr>
            </a:pPr>
            <a:r>
              <a:rPr sz="1425" b="0">
                <a:solidFill>
                  <a:srgbClr val="D2B577"/>
                </a:solidFill>
                <a:latin typeface="Liberation Sans"/>
                <a:ea typeface="Liberation Sans"/>
                <a:cs typeface="Liberation Sans"/>
                <a:hlinkClick xmlns:ns1="http://schemas.openxmlformats.org/officeDocument/2006/relationships" action="ppaction://hlinksldjump" ns1:id="rIdGenellipseSlide16"/>
              </a:rPr>
              <a:t>Business value →</a:t>
            </a:r>
          </a:p>
        </p:txBody>
      </p:sp>
      <p:sp>
        <p:nvSpPr>
          <p:cNvPr id="8" name="">
            <a:extLst xmlns:a="http://schemas.openxmlformats.org/drawingml/2006/main">
              <a:ext uri="{FF2B5EF4-FFF2-40B4-BE49-F238E27FC236}">
                <a16:creationId xmlns:a16="http://schemas.microsoft.com/office/drawing/2014/main" id="{7A3D9264-0B80-46C5-B8B7-7C7F01366120}"/>
              </a:ext>
            </a:extLst>
          </p:cNvPr>
          <p:cNvSpPr>
            <a:spLocks xmlns:a="http://schemas.openxmlformats.org/drawingml/2006/main" noGrp="1"/>
          </p:cNvSpPr>
          <p:nvPr/>
        </p:nvSpPr>
        <p:spPr>
          <a:xfrm xmlns:a="http://schemas.openxmlformats.org/drawingml/2006/main">
            <a:off x="685800" y="5610225"/>
            <a:ext cx="24288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2B577"/>
                </a:solidFill>
                <a:latin typeface="Liberation Sans"/>
                <a:ea typeface="Liberation Sans"/>
                <a:cs typeface="Liberation Sans"/>
              </a:defRPr>
            </a:pPr>
            <a:r>
              <a:rPr sz="1725" b="0">
                <a:solidFill>
                  <a:srgbClr val="D2B577"/>
                </a:solidFill>
                <a:latin typeface="Liberation Sans"/>
                <a:ea typeface="Liberation Sans"/>
                <a:cs typeface="Liberation Sans"/>
                <a:hlinkClick xmlns:r="http://schemas.openxmlformats.org/officeDocument/2006/relationships" r:id="R3996301d5d3e4604"/>
              </a:rPr>
              <a:t>Genellipse.com</a:t>
            </a:r>
          </a:p>
        </p:txBody>
      </p:sp>
      <p:sp>
        <p:nvSpPr>
          <p:cNvPr id="9" name="">
            <a:extLst xmlns:a="http://schemas.openxmlformats.org/drawingml/2006/main">
              <a:ext uri="{FF2B5EF4-FFF2-40B4-BE49-F238E27FC236}">
                <a16:creationId xmlns:a16="http://schemas.microsoft.com/office/drawing/2014/main" id="{1C7DA8C6-9425-4296-9434-8E1F8717B3DC}"/>
              </a:ext>
            </a:extLst>
          </p:cNvPr>
          <p:cNvSpPr>
            <a:spLocks xmlns:a="http://schemas.openxmlformats.org/drawingml/2006/main" noGrp="1"/>
          </p:cNvSpPr>
          <p:nvPr/>
        </p:nvSpPr>
        <p:spPr>
          <a:xfrm xmlns:a="http://schemas.openxmlformats.org/drawingml/2006/main">
            <a:off x="3286125" y="5610225"/>
            <a:ext cx="35242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2B577"/>
                </a:solidFill>
                <a:latin typeface="Liberation Sans"/>
                <a:ea typeface="Liberation Sans"/>
                <a:cs typeface="Liberation Sans"/>
              </a:defRPr>
            </a:pPr>
            <a:r>
              <a:rPr sz="1725" b="0">
                <a:solidFill>
                  <a:srgbClr val="D2B577"/>
                </a:solidFill>
                <a:latin typeface="Liberation Sans"/>
                <a:ea typeface="Liberation Sans"/>
                <a:cs typeface="Liberation Sans"/>
                <a:hlinkClick xmlns:r="http://schemas.openxmlformats.org/officeDocument/2006/relationships" r:id="R35e6289223c649a1"/>
              </a:rPr>
              <a:t>info@genellipse.com</a:t>
            </a:r>
          </a:p>
        </p:txBody>
      </p:sp>
      <p:sp>
        <p:nvSpPr>
          <p:cNvPr id="10" name="">
            <a:extLst xmlns:a="http://schemas.openxmlformats.org/drawingml/2006/main">
              <a:ext uri="{FF2B5EF4-FFF2-40B4-BE49-F238E27FC236}">
                <a16:creationId xmlns:a16="http://schemas.microsoft.com/office/drawing/2014/main" id="{CEB4BB4B-0369-4929-8F9A-EF8EA54FA522}"/>
              </a:ext>
            </a:extLst>
          </p:cNvPr>
          <p:cNvSpPr>
            <a:spLocks xmlns:a="http://schemas.openxmlformats.org/drawingml/2006/main" noGrp="1"/>
          </p:cNvSpPr>
          <p:nvPr/>
        </p:nvSpPr>
        <p:spPr>
          <a:xfrm xmlns:a="http://schemas.openxmlformats.org/drawingml/2006/main">
            <a:off x="685800" y="6191250"/>
            <a:ext cx="10572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EE7EE"/>
                </a:solidFill>
                <a:latin typeface="Liberation Sans"/>
                <a:ea typeface="Liberation Sans"/>
                <a:cs typeface="Liberation Sans"/>
              </a:defRPr>
            </a:pPr>
            <a:r>
              <a:rPr sz="975" b="0">
                <a:solidFill>
                  <a:srgbClr val="DEE7EE"/>
                </a:solidFill>
                <a:latin typeface="Liberation Sans"/>
                <a:ea typeface="Liberation Sans"/>
                <a:cs typeface="Liberation Sans"/>
              </a:rPr>
              <a:t>AegisNow and the Genellipse insurance solutions portfolio</a:t>
            </a:r>
          </a:p>
        </p:txBody>
      </p:sp>
      <p:sp>
        <p:nvSpPr>
          <p:cNvPr id="11" name="">
            <a:extLst xmlns:a="http://schemas.openxmlformats.org/drawingml/2006/main">
              <a:ext uri="{FF2B5EF4-FFF2-40B4-BE49-F238E27FC236}">
                <a16:creationId xmlns:a16="http://schemas.microsoft.com/office/drawing/2014/main" id="{533E32F9-3B7A-4417-BB4B-421B8E65884C}"/>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EE7EE"/>
                </a:solidFill>
                <a:latin typeface="Liberation Sans"/>
                <a:ea typeface="Liberation Sans"/>
                <a:cs typeface="Liberation Sans"/>
              </a:defRPr>
            </a:pPr>
            <a:r>
              <a:rPr sz="825" b="0">
                <a:solidFill>
                  <a:srgbClr val="DEE7EE"/>
                </a:solidFill>
                <a:latin typeface="Liberation Sans"/>
                <a:ea typeface="Liberation Sans"/>
                <a:cs typeface="Liberation Sans"/>
              </a:rPr>
              <a:t>© 2026 Genellipse Inc. All rights reserved.</a:t>
            </a:r>
          </a:p>
        </p:txBody>
      </p:sp>
      <p:sp>
        <p:nvSpPr>
          <p:cNvPr id="12" name="">
            <a:extLst xmlns:a="http://schemas.openxmlformats.org/drawingml/2006/main">
              <a:ext uri="{FF2B5EF4-FFF2-40B4-BE49-F238E27FC236}">
                <a16:creationId xmlns:a16="http://schemas.microsoft.com/office/drawing/2014/main" id="{D31DDCFB-FF18-4E61-A316-7A78062370CE}"/>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EE7EE"/>
                </a:solidFill>
                <a:latin typeface="Liberation Sans"/>
                <a:ea typeface="Liberation Sans"/>
                <a:cs typeface="Liberation Sans"/>
              </a:defRPr>
            </a:pPr>
            <a:r>
              <a:rPr sz="900" b="0">
                <a:solidFill>
                  <a:srgbClr val="DEE7EE"/>
                </a:solidFill>
                <a:latin typeface="Liberation Sans"/>
                <a:ea typeface="Liberation Sans"/>
                <a:cs typeface="Liberation Sans"/>
              </a:rPr>
              <a:t>01 / 20</a:t>
            </a:r>
          </a:p>
        </p:txBody>
      </p:sp>
    </p:spTree>
    <p:extLst>
      <p:ext uri="{BB962C8B-B14F-4D97-AF65-F5344CB8AC3E}">
        <p14:creationId xmlns:p14="http://schemas.microsoft.com/office/powerpoint/2010/main" val="1888428999"/>
      </p:ext>
    </p:extLst>
  </p:cSld>
</p:sld>
</file>

<file path=ppt/slides/slide2.xml><?xml version="1.0" encoding="utf-8"?>
<p:sld xmlns:p="http://schemas.openxmlformats.org/presentationml/2006/main">
  <p:cSld>
    <p:bg>
      <p:bgPr>
        <a:solidFill xmlns:a="http://schemas.openxmlformats.org/drawingml/2006/main">
          <a:srgbClr val="102C43"/>
        </a:solidFill>
      </p:bgPr>
    </p:bg>
    <p:spTree>
      <p:nvGrpSpPr>
        <p:cNvPr id="1" name=""/>
        <p:cNvGrpSpPr/>
        <p:nvPr/>
      </p:nvGrpSpPr>
      <p:grpSpPr>
        <a:xfrm xmlns:a="http://schemas.openxmlformats.org/drawingml/2006/main"/>
      </p:grpSpPr>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061777a1570547f7"/>
          <a:srcRect xmlns:a="http://schemas.openxmlformats.org/drawingml/2006/main" l="0" t="0" r="0" b="0"/>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328ed689242541eb"/>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00298AE6-57FA-46ED-9B3D-BCCC34BC01A8}"/>
              </a:ext>
            </a:extLst>
          </p:cNvPr>
          <p:cNvSpPr>
            <a:spLocks xmlns:a="http://schemas.openxmlformats.org/drawingml/2006/main" noGrp="1"/>
          </p:cNvSpPr>
          <p:nvPr/>
        </p:nvSpPr>
        <p:spPr>
          <a:xfrm xmlns:a="http://schemas.openxmlformats.org/drawingml/2006/main">
            <a:off x="685800" y="1343025"/>
            <a:ext cx="6000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125" b="0">
                <a:solidFill>
                  <a:srgbClr val="F8F4EC"/>
                </a:solidFill>
                <a:latin typeface="Liberation Sans"/>
                <a:ea typeface="Liberation Sans"/>
                <a:cs typeface="Liberation Sans"/>
              </a:defRPr>
            </a:pPr>
            <a:r>
              <a:rPr sz="4125" b="0">
                <a:solidFill>
                  <a:srgbClr val="F8F4EC"/>
                </a:solidFill>
                <a:latin typeface="Liberation Sans"/>
                <a:ea typeface="Liberation Sans"/>
                <a:cs typeface="Liberation Sans"/>
              </a:rPr>
              <a:t>The reinsurance</a:t>
            </a:r>
          </a:p>
          <a:p xmlns:a="http://schemas.openxmlformats.org/drawingml/2006/main">
            <a:pPr>
              <a:defRPr sz="4125" b="0">
                <a:solidFill>
                  <a:srgbClr val="F8F4EC"/>
                </a:solidFill>
                <a:latin typeface="Liberation Sans"/>
                <a:ea typeface="Liberation Sans"/>
                <a:cs typeface="Liberation Sans"/>
              </a:defRPr>
            </a:pPr>
            <a:r>
              <a:rPr sz="4125" b="0">
                <a:solidFill>
                  <a:srgbClr val="F8F4EC"/>
                </a:solidFill>
                <a:latin typeface="Liberation Sans"/>
                <a:ea typeface="Liberation Sans"/>
                <a:cs typeface="Liberation Sans"/>
              </a:rPr>
              <a:t>operations leader</a:t>
            </a:r>
          </a:p>
        </p:txBody>
      </p:sp>
      <p:sp>
        <p:nvSpPr>
          <p:cNvPr id="4" name="">
            <a:extLst xmlns:a="http://schemas.openxmlformats.org/drawingml/2006/main">
              <a:ext uri="{FF2B5EF4-FFF2-40B4-BE49-F238E27FC236}">
                <a16:creationId xmlns:a16="http://schemas.microsoft.com/office/drawing/2014/main" id="{6BF2B68B-EFFA-4CEF-9D42-EA1D7337E5CF}"/>
              </a:ext>
            </a:extLst>
          </p:cNvPr>
          <p:cNvSpPr>
            <a:spLocks xmlns:a="http://schemas.openxmlformats.org/drawingml/2006/main" noGrp="1"/>
          </p:cNvSpPr>
          <p:nvPr/>
        </p:nvSpPr>
        <p:spPr>
          <a:xfrm xmlns:a="http://schemas.openxmlformats.org/drawingml/2006/main">
            <a:off x="685800" y="2905125"/>
            <a:ext cx="573405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DEE7EE"/>
                </a:solidFill>
                <a:latin typeface="Liberation Sans"/>
                <a:ea typeface="Liberation Sans"/>
                <a:cs typeface="Liberation Sans"/>
              </a:defRPr>
            </a:pPr>
            <a:r>
              <a:rPr sz="2100" b="0">
                <a:solidFill>
                  <a:srgbClr val="DEE7EE"/>
                </a:solidFill>
                <a:latin typeface="Liberation Sans"/>
                <a:ea typeface="Liberation Sans"/>
                <a:cs typeface="Liberation Sans"/>
              </a:rPr>
              <a:t>The team needs to explain what is ceded, what is recoverable and what has actually been collected.</a:t>
            </a:r>
          </a:p>
        </p:txBody>
      </p:sp>
      <p:sp>
        <p:nvSpPr>
          <p:cNvPr id="5" name="">
            <a:extLst xmlns:a="http://schemas.openxmlformats.org/drawingml/2006/main">
              <a:ext uri="{FF2B5EF4-FFF2-40B4-BE49-F238E27FC236}">
                <a16:creationId xmlns:a16="http://schemas.microsoft.com/office/drawing/2014/main" id="{28042E49-1C79-4437-853E-750849EB524D}"/>
              </a:ext>
            </a:extLst>
          </p:cNvPr>
          <p:cNvSpPr>
            <a:spLocks xmlns:a="http://schemas.openxmlformats.org/drawingml/2006/main" noGrp="1"/>
          </p:cNvSpPr>
          <p:nvPr/>
        </p:nvSpPr>
        <p:spPr>
          <a:xfrm xmlns:a="http://schemas.openxmlformats.org/drawingml/2006/main">
            <a:off x="685800" y="4181475"/>
            <a:ext cx="5667375"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F8F4EC"/>
                </a:solidFill>
                <a:latin typeface="Liberation Sans"/>
                <a:ea typeface="Liberation Sans"/>
                <a:cs typeface="Liberation Sans"/>
              </a:defRPr>
            </a:pPr>
            <a:r>
              <a:rPr sz="2025" b="1">
                <a:solidFill>
                  <a:srgbClr val="F8F4EC"/>
                </a:solidFill>
                <a:latin typeface="Liberation Sans"/>
                <a:ea typeface="Liberation Sans"/>
                <a:cs typeface="Liberation Sans"/>
              </a:rPr>
              <a:t>Today’s friction</a:t>
            </a:r>
          </a:p>
        </p:txBody>
      </p:sp>
      <p:sp>
        <p:nvSpPr>
          <p:cNvPr id="6" name="">
            <a:extLst xmlns:a="http://schemas.openxmlformats.org/drawingml/2006/main">
              <a:ext uri="{FF2B5EF4-FFF2-40B4-BE49-F238E27FC236}">
                <a16:creationId xmlns:a16="http://schemas.microsoft.com/office/drawing/2014/main" id="{71D5F90C-9EE0-4371-9498-B89B7516053E}"/>
              </a:ext>
            </a:extLst>
          </p:cNvPr>
          <p:cNvSpPr>
            <a:spLocks xmlns:a="http://schemas.openxmlformats.org/drawingml/2006/main" noGrp="1"/>
          </p:cNvSpPr>
          <p:nvPr/>
        </p:nvSpPr>
        <p:spPr>
          <a:xfrm xmlns:a="http://schemas.openxmlformats.org/drawingml/2006/main">
            <a:off x="685800" y="4533900"/>
            <a:ext cx="5667375"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EE7EE"/>
                </a:solidFill>
                <a:latin typeface="Liberation Sans"/>
                <a:ea typeface="Liberation Sans"/>
                <a:cs typeface="Liberation Sans"/>
              </a:defRPr>
            </a:pPr>
            <a:r>
              <a:rPr sz="1800" b="0">
                <a:solidFill>
                  <a:srgbClr val="DEE7EE"/>
                </a:solidFill>
                <a:latin typeface="Liberation Sans"/>
                <a:ea typeface="Liberation Sans"/>
                <a:cs typeface="Liberation Sans"/>
              </a:rPr>
              <a:t>Treaty records, claims extracts and finance spreadsheets disagree.</a:t>
            </a:r>
          </a:p>
        </p:txBody>
      </p:sp>
      <p:sp>
        <p:nvSpPr>
          <p:cNvPr id="7" name="">
            <a:extLst xmlns:a="http://schemas.openxmlformats.org/drawingml/2006/main">
              <a:ext uri="{FF2B5EF4-FFF2-40B4-BE49-F238E27FC236}">
                <a16:creationId xmlns:a16="http://schemas.microsoft.com/office/drawing/2014/main" id="{2236B339-C16B-4D25-83DD-1C4F35CF5B57}"/>
              </a:ext>
            </a:extLst>
          </p:cNvPr>
          <p:cNvSpPr>
            <a:spLocks xmlns:a="http://schemas.openxmlformats.org/drawingml/2006/main" noGrp="1"/>
          </p:cNvSpPr>
          <p:nvPr/>
        </p:nvSpPr>
        <p:spPr>
          <a:xfrm xmlns:a="http://schemas.openxmlformats.org/drawingml/2006/main">
            <a:off x="685800" y="5086350"/>
            <a:ext cx="5667375"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F8F4EC"/>
                </a:solidFill>
                <a:latin typeface="Liberation Sans"/>
                <a:ea typeface="Liberation Sans"/>
                <a:cs typeface="Liberation Sans"/>
              </a:defRPr>
            </a:pPr>
            <a:r>
              <a:rPr sz="2025" b="1">
                <a:solidFill>
                  <a:srgbClr val="F8F4EC"/>
                </a:solidFill>
                <a:latin typeface="Liberation Sans"/>
                <a:ea typeface="Liberation Sans"/>
                <a:cs typeface="Liberation Sans"/>
              </a:rPr>
              <a:t>The better workflow</a:t>
            </a:r>
          </a:p>
        </p:txBody>
      </p:sp>
      <p:sp>
        <p:nvSpPr>
          <p:cNvPr id="8" name="">
            <a:extLst xmlns:a="http://schemas.openxmlformats.org/drawingml/2006/main">
              <a:ext uri="{FF2B5EF4-FFF2-40B4-BE49-F238E27FC236}">
                <a16:creationId xmlns:a16="http://schemas.microsoft.com/office/drawing/2014/main" id="{460B2D9D-1009-4C07-B1C9-9C6FB0BBD1A8}"/>
              </a:ext>
            </a:extLst>
          </p:cNvPr>
          <p:cNvSpPr>
            <a:spLocks xmlns:a="http://schemas.openxmlformats.org/drawingml/2006/main" noGrp="1"/>
          </p:cNvSpPr>
          <p:nvPr/>
        </p:nvSpPr>
        <p:spPr>
          <a:xfrm xmlns:a="http://schemas.openxmlformats.org/drawingml/2006/main">
            <a:off x="685800" y="5438775"/>
            <a:ext cx="5667375"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EE7EE"/>
                </a:solidFill>
                <a:latin typeface="Liberation Sans"/>
                <a:ea typeface="Liberation Sans"/>
                <a:cs typeface="Liberation Sans"/>
              </a:defRPr>
            </a:pPr>
            <a:r>
              <a:rPr sz="1800" b="0">
                <a:solidFill>
                  <a:srgbClr val="DEE7EE"/>
                </a:solidFill>
                <a:latin typeface="Liberation Sans"/>
                <a:ea typeface="Liberation Sans"/>
                <a:cs typeface="Liberation Sans"/>
              </a:rPr>
              <a:t>Trace every position to the contract, data and review decision.</a:t>
            </a:r>
          </a:p>
        </p:txBody>
      </p:sp>
      <p:sp>
        <p:nvSpPr>
          <p:cNvPr id="9" name="">
            <a:extLst xmlns:a="http://schemas.openxmlformats.org/drawingml/2006/main">
              <a:ext uri="{FF2B5EF4-FFF2-40B4-BE49-F238E27FC236}">
                <a16:creationId xmlns:a16="http://schemas.microsoft.com/office/drawing/2014/main" id="{31EB26E3-C50A-4EDD-A17F-5F18C83D1E5F}"/>
              </a:ext>
            </a:extLst>
          </p:cNvPr>
          <p:cNvSpPr>
            <a:spLocks xmlns:a="http://schemas.openxmlformats.org/drawingml/2006/main" noGrp="1"/>
          </p:cNvSpPr>
          <p:nvPr/>
        </p:nvSpPr>
        <p:spPr>
          <a:xfrm xmlns:a="http://schemas.openxmlformats.org/drawingml/2006/main">
            <a:off x="685800" y="6191250"/>
            <a:ext cx="10572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EE7EE"/>
                </a:solidFill>
                <a:latin typeface="Liberation Sans"/>
                <a:ea typeface="Liberation Sans"/>
                <a:cs typeface="Liberation Sans"/>
              </a:defRPr>
            </a:pPr>
            <a:r>
              <a:rPr sz="975" b="0">
                <a:solidFill>
                  <a:srgbClr val="DEE7EE"/>
                </a:solidFill>
                <a:latin typeface="Liberation Sans"/>
                <a:ea typeface="Liberation Sans"/>
                <a:cs typeface="Liberation Sans"/>
              </a:rPr>
              <a:t>Illustrative role and AI-generated persona. Not a customer or testimonial.</a:t>
            </a:r>
          </a:p>
        </p:txBody>
      </p:sp>
      <p:sp>
        <p:nvSpPr>
          <p:cNvPr id="10" name="">
            <a:extLst xmlns:a="http://schemas.openxmlformats.org/drawingml/2006/main">
              <a:ext uri="{FF2B5EF4-FFF2-40B4-BE49-F238E27FC236}">
                <a16:creationId xmlns:a16="http://schemas.microsoft.com/office/drawing/2014/main" id="{9BED1773-FACF-4E56-A6F2-78351C01C6D2}"/>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EE7EE"/>
                </a:solidFill>
                <a:latin typeface="Liberation Sans"/>
                <a:ea typeface="Liberation Sans"/>
                <a:cs typeface="Liberation Sans"/>
              </a:defRPr>
            </a:pPr>
            <a:r>
              <a:rPr sz="825" b="0">
                <a:solidFill>
                  <a:srgbClr val="DEE7EE"/>
                </a:solidFill>
                <a:latin typeface="Liberation Sans"/>
                <a:ea typeface="Liberation Sans"/>
                <a:cs typeface="Liberation Sans"/>
              </a:rPr>
              <a:t>© 2026 Genellipse Inc. All rights reserved.</a:t>
            </a:r>
          </a:p>
        </p:txBody>
      </p:sp>
      <p:sp>
        <p:nvSpPr>
          <p:cNvPr id="11" name="">
            <a:extLst xmlns:a="http://schemas.openxmlformats.org/drawingml/2006/main">
              <a:ext uri="{FF2B5EF4-FFF2-40B4-BE49-F238E27FC236}">
                <a16:creationId xmlns:a16="http://schemas.microsoft.com/office/drawing/2014/main" id="{EA3AD391-4B7F-44FF-9EC7-55F4D7B3416E}"/>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EE7EE"/>
                </a:solidFill>
                <a:latin typeface="Liberation Sans"/>
                <a:ea typeface="Liberation Sans"/>
                <a:cs typeface="Liberation Sans"/>
              </a:defRPr>
            </a:pPr>
            <a:r>
              <a:rPr sz="900" b="0">
                <a:solidFill>
                  <a:srgbClr val="DEE7EE"/>
                </a:solidFill>
                <a:latin typeface="Liberation Sans"/>
                <a:ea typeface="Liberation Sans"/>
                <a:cs typeface="Liberation Sans"/>
              </a:rPr>
              <a:t>02 / 20</a:t>
            </a:r>
          </a:p>
        </p:txBody>
      </p:sp>
    </p:spTree>
    <p:extLst>
      <p:ext uri="{BB962C8B-B14F-4D97-AF65-F5344CB8AC3E}">
        <p14:creationId xmlns:p14="http://schemas.microsoft.com/office/powerpoint/2010/main" val="1677920353"/>
      </p:ext>
    </p:extLst>
  </p:cSld>
</p:sld>
</file>

<file path=ppt/slides/slide3.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468a177bb28549f5"/>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306D157B-1E52-49BA-862D-0E3BAF80379B}"/>
              </a:ext>
            </a:extLst>
          </p:cNvPr>
          <p:cNvSpPr>
            <a:spLocks xmlns:a="http://schemas.openxmlformats.org/drawingml/2006/main" noGrp="1"/>
          </p:cNvSpPr>
          <p:nvPr/>
        </p:nvSpPr>
        <p:spPr>
          <a:xfrm xmlns:a="http://schemas.openxmlformats.org/drawingml/2006/main">
            <a:off x="7858125" y="447675"/>
            <a:ext cx="3524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7606F"/>
                </a:solidFill>
                <a:latin typeface="Liberation Sans"/>
                <a:ea typeface="Liberation Sans"/>
                <a:cs typeface="Liberation Sans"/>
              </a:defRPr>
            </a:pPr>
            <a:r>
              <a:rPr sz="1275" b="0">
                <a:solidFill>
                  <a:srgbClr val="47606F"/>
                </a:solidFill>
                <a:latin typeface="Liberation Sans"/>
                <a:ea typeface="Liberation Sans"/>
                <a:cs typeface="Liberation Sans"/>
              </a:rPr>
              <a:t>The transformation need</a:t>
            </a:r>
          </a:p>
        </p:txBody>
      </p:sp>
      <p:sp>
        <p:nvSpPr>
          <p:cNvPr id="3" name="">
            <a:extLst xmlns:a="http://schemas.openxmlformats.org/drawingml/2006/main">
              <a:ext uri="{FF2B5EF4-FFF2-40B4-BE49-F238E27FC236}">
                <a16:creationId xmlns:a16="http://schemas.microsoft.com/office/drawing/2014/main" id="{8CE01DC7-50BB-42C5-A2B0-2CE63F8303C4}"/>
              </a:ext>
            </a:extLst>
          </p:cNvPr>
          <p:cNvSpPr>
            <a:spLocks xmlns:a="http://schemas.openxmlformats.org/drawingml/2006/main" noGrp="1"/>
          </p:cNvSpPr>
          <p:nvPr/>
        </p:nvSpPr>
        <p:spPr>
          <a:xfrm xmlns:a="http://schemas.openxmlformats.org/drawingml/2006/main">
            <a:off x="685800" y="1304925"/>
            <a:ext cx="107632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The net position</a:t>
            </a:r>
          </a:p>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depends on the details</a:t>
            </a:r>
          </a:p>
        </p:txBody>
      </p:sp>
      <p:sp>
        <p:nvSpPr>
          <p:cNvPr id="4" name="">
            <a:extLst xmlns:a="http://schemas.openxmlformats.org/drawingml/2006/main">
              <a:ext uri="{FF2B5EF4-FFF2-40B4-BE49-F238E27FC236}">
                <a16:creationId xmlns:a16="http://schemas.microsoft.com/office/drawing/2014/main" id="{7B6C9117-6DFD-4FBC-92A1-E324496AB890}"/>
              </a:ext>
            </a:extLst>
          </p:cNvPr>
          <p:cNvSpPr>
            <a:spLocks xmlns:a="http://schemas.openxmlformats.org/drawingml/2006/main" noGrp="1"/>
          </p:cNvSpPr>
          <p:nvPr/>
        </p:nvSpPr>
        <p:spPr>
          <a:xfrm xmlns:a="http://schemas.openxmlformats.org/drawingml/2006/main">
            <a:off x="685800" y="2857500"/>
            <a:ext cx="1066800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47606F"/>
                </a:solidFill>
                <a:latin typeface="Liberation Sans"/>
                <a:ea typeface="Liberation Sans"/>
                <a:cs typeface="Liberation Sans"/>
              </a:defRPr>
            </a:pPr>
            <a:r>
              <a:rPr sz="2100" b="0">
                <a:solidFill>
                  <a:srgbClr val="47606F"/>
                </a:solidFill>
                <a:latin typeface="Liberation Sans"/>
                <a:ea typeface="Liberation Sans"/>
                <a:cs typeface="Liberation Sans"/>
              </a:rPr>
              <a:t>A summary total can hide errors in contract interpretation or allocation.</a:t>
            </a:r>
          </a:p>
        </p:txBody>
      </p:sp>
      <p:sp>
        <p:nvSpPr>
          <p:cNvPr id="5" name="">
            <a:extLst xmlns:a="http://schemas.openxmlformats.org/drawingml/2006/main">
              <a:ext uri="{FF2B5EF4-FFF2-40B4-BE49-F238E27FC236}">
                <a16:creationId xmlns:a16="http://schemas.microsoft.com/office/drawing/2014/main" id="{485ADA62-E8BF-4129-8B2E-0636F4360848}"/>
              </a:ext>
            </a:extLst>
          </p:cNvPr>
          <p:cNvSpPr>
            <a:spLocks xmlns:a="http://schemas.openxmlformats.org/drawingml/2006/main" noGrp="1"/>
          </p:cNvSpPr>
          <p:nvPr/>
        </p:nvSpPr>
        <p:spPr>
          <a:xfrm xmlns:a="http://schemas.openxmlformats.org/drawingml/2006/main">
            <a:off x="6858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73BB6E00-9E24-4839-8A6C-6C414E50BB54}"/>
              </a:ext>
            </a:extLst>
          </p:cNvPr>
          <p:cNvSpPr>
            <a:spLocks xmlns:a="http://schemas.openxmlformats.org/drawingml/2006/main" noGrp="1"/>
          </p:cNvSpPr>
          <p:nvPr/>
        </p:nvSpPr>
        <p:spPr>
          <a:xfrm xmlns:a="http://schemas.openxmlformats.org/drawingml/2006/main">
            <a:off x="6858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Contract detail</a:t>
            </a:r>
          </a:p>
        </p:txBody>
      </p:sp>
      <p:sp>
        <p:nvSpPr>
          <p:cNvPr id="7" name="">
            <a:extLst xmlns:a="http://schemas.openxmlformats.org/drawingml/2006/main">
              <a:ext uri="{FF2B5EF4-FFF2-40B4-BE49-F238E27FC236}">
                <a16:creationId xmlns:a16="http://schemas.microsoft.com/office/drawing/2014/main" id="{DAEE0838-4ED0-406C-9297-7433510AE694}"/>
              </a:ext>
            </a:extLst>
          </p:cNvPr>
          <p:cNvSpPr>
            <a:spLocks xmlns:a="http://schemas.openxmlformats.org/drawingml/2006/main" noGrp="1"/>
          </p:cNvSpPr>
          <p:nvPr/>
        </p:nvSpPr>
        <p:spPr>
          <a:xfrm xmlns:a="http://schemas.openxmlformats.org/drawingml/2006/main">
            <a:off x="6858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Treaty form, layer order and participation shares.</a:t>
            </a:r>
          </a:p>
        </p:txBody>
      </p:sp>
      <p:sp>
        <p:nvSpPr>
          <p:cNvPr id="8" name="">
            <a:extLst xmlns:a="http://schemas.openxmlformats.org/drawingml/2006/main">
              <a:ext uri="{FF2B5EF4-FFF2-40B4-BE49-F238E27FC236}">
                <a16:creationId xmlns:a16="http://schemas.microsoft.com/office/drawing/2014/main" id="{F0A2A589-F4BC-4AE5-963E-3EAD991D75F2}"/>
              </a:ext>
            </a:extLst>
          </p:cNvPr>
          <p:cNvSpPr>
            <a:spLocks xmlns:a="http://schemas.openxmlformats.org/drawingml/2006/main" noGrp="1"/>
          </p:cNvSpPr>
          <p:nvPr/>
        </p:nvSpPr>
        <p:spPr>
          <a:xfrm xmlns:a="http://schemas.openxmlformats.org/drawingml/2006/main">
            <a:off x="436245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4F06DDDD-19F7-4A6B-8C87-03EDAEC39E15}"/>
              </a:ext>
            </a:extLst>
          </p:cNvPr>
          <p:cNvSpPr>
            <a:spLocks xmlns:a="http://schemas.openxmlformats.org/drawingml/2006/main" noGrp="1"/>
          </p:cNvSpPr>
          <p:nvPr/>
        </p:nvSpPr>
        <p:spPr>
          <a:xfrm xmlns:a="http://schemas.openxmlformats.org/drawingml/2006/main">
            <a:off x="436245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Data detail</a:t>
            </a:r>
          </a:p>
        </p:txBody>
      </p:sp>
      <p:sp>
        <p:nvSpPr>
          <p:cNvPr id="10" name="">
            <a:extLst xmlns:a="http://schemas.openxmlformats.org/drawingml/2006/main">
              <a:ext uri="{FF2B5EF4-FFF2-40B4-BE49-F238E27FC236}">
                <a16:creationId xmlns:a16="http://schemas.microsoft.com/office/drawing/2014/main" id="{1798F548-C41C-46E9-972F-71D9198018E6}"/>
              </a:ext>
            </a:extLst>
          </p:cNvPr>
          <p:cNvSpPr>
            <a:spLocks xmlns:a="http://schemas.openxmlformats.org/drawingml/2006/main" noGrp="1"/>
          </p:cNvSpPr>
          <p:nvPr/>
        </p:nvSpPr>
        <p:spPr>
          <a:xfrm xmlns:a="http://schemas.openxmlformats.org/drawingml/2006/main">
            <a:off x="436245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Loss period, currency and gross-to-net reconciliation.</a:t>
            </a:r>
          </a:p>
        </p:txBody>
      </p:sp>
      <p:sp>
        <p:nvSpPr>
          <p:cNvPr id="11" name="">
            <a:extLst xmlns:a="http://schemas.openxmlformats.org/drawingml/2006/main">
              <a:ext uri="{FF2B5EF4-FFF2-40B4-BE49-F238E27FC236}">
                <a16:creationId xmlns:a16="http://schemas.microsoft.com/office/drawing/2014/main" id="{E55F3540-1BEE-493D-A8A4-8E439FBA5207}"/>
              </a:ext>
            </a:extLst>
          </p:cNvPr>
          <p:cNvSpPr>
            <a:spLocks xmlns:a="http://schemas.openxmlformats.org/drawingml/2006/main" noGrp="1"/>
          </p:cNvSpPr>
          <p:nvPr/>
        </p:nvSpPr>
        <p:spPr>
          <a:xfrm xmlns:a="http://schemas.openxmlformats.org/drawingml/2006/main">
            <a:off x="80391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03347C3A-4D59-48A5-B267-125F3B35EAEF}"/>
              </a:ext>
            </a:extLst>
          </p:cNvPr>
          <p:cNvSpPr>
            <a:spLocks xmlns:a="http://schemas.openxmlformats.org/drawingml/2006/main" noGrp="1"/>
          </p:cNvSpPr>
          <p:nvPr/>
        </p:nvSpPr>
        <p:spPr>
          <a:xfrm xmlns:a="http://schemas.openxmlformats.org/drawingml/2006/main">
            <a:off x="80391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Operating detail</a:t>
            </a:r>
          </a:p>
        </p:txBody>
      </p:sp>
      <p:sp>
        <p:nvSpPr>
          <p:cNvPr id="13" name="">
            <a:extLst xmlns:a="http://schemas.openxmlformats.org/drawingml/2006/main">
              <a:ext uri="{FF2B5EF4-FFF2-40B4-BE49-F238E27FC236}">
                <a16:creationId xmlns:a16="http://schemas.microsoft.com/office/drawing/2014/main" id="{11BDC7D1-EA0D-459E-ACAE-FBFEB5A796CD}"/>
              </a:ext>
            </a:extLst>
          </p:cNvPr>
          <p:cNvSpPr>
            <a:spLocks xmlns:a="http://schemas.openxmlformats.org/drawingml/2006/main" noGrp="1"/>
          </p:cNvSpPr>
          <p:nvPr/>
        </p:nvSpPr>
        <p:spPr>
          <a:xfrm xmlns:a="http://schemas.openxmlformats.org/drawingml/2006/main">
            <a:off x="80391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Queries, collections and disputed balances.</a:t>
            </a:r>
          </a:p>
        </p:txBody>
      </p:sp>
      <p:sp>
        <p:nvSpPr>
          <p:cNvPr id="14" name="">
            <a:extLst xmlns:a="http://schemas.openxmlformats.org/drawingml/2006/main">
              <a:ext uri="{FF2B5EF4-FFF2-40B4-BE49-F238E27FC236}">
                <a16:creationId xmlns:a16="http://schemas.microsoft.com/office/drawing/2014/main" id="{3E54064B-A5B9-4282-89B7-41DAE2173917}"/>
              </a:ext>
            </a:extLst>
          </p:cNvPr>
          <p:cNvSpPr>
            <a:spLocks xmlns:a="http://schemas.openxmlformats.org/drawingml/2006/main" noGrp="1"/>
          </p:cNvSpPr>
          <p:nvPr/>
        </p:nvSpPr>
        <p:spPr>
          <a:xfrm xmlns:a="http://schemas.openxmlformats.org/drawingml/2006/main">
            <a:off x="685800" y="6191250"/>
            <a:ext cx="10572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r>
              <a:t/>
            </a:r>
          </a:p>
        </p:txBody>
      </p:sp>
      <p:sp>
        <p:nvSpPr>
          <p:cNvPr id="15" name="">
            <a:extLst xmlns:a="http://schemas.openxmlformats.org/drawingml/2006/main">
              <a:ext uri="{FF2B5EF4-FFF2-40B4-BE49-F238E27FC236}">
                <a16:creationId xmlns:a16="http://schemas.microsoft.com/office/drawing/2014/main" id="{7F3ABEA9-8256-4826-85E0-C47C7162BAAD}"/>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421AF024-B5E7-4954-9EAE-E70AE2704DF3}"/>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03 / 20</a:t>
            </a:r>
          </a:p>
        </p:txBody>
      </p:sp>
    </p:spTree>
    <p:extLst>
      <p:ext uri="{BB962C8B-B14F-4D97-AF65-F5344CB8AC3E}">
        <p14:creationId xmlns:p14="http://schemas.microsoft.com/office/powerpoint/2010/main" val="1757752311"/>
      </p:ext>
    </p:extLst>
  </p:cSld>
</p:sld>
</file>

<file path=ppt/slides/slide4.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3633de3750d649c7"/>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B9CB9F5B-AE0E-4E16-88C8-E774EF3515C8}"/>
              </a:ext>
            </a:extLst>
          </p:cNvPr>
          <p:cNvSpPr>
            <a:spLocks xmlns:a="http://schemas.openxmlformats.org/drawingml/2006/main" noGrp="1"/>
          </p:cNvSpPr>
          <p:nvPr/>
        </p:nvSpPr>
        <p:spPr>
          <a:xfrm xmlns:a="http://schemas.openxmlformats.org/drawingml/2006/main">
            <a:off x="7858125" y="447675"/>
            <a:ext cx="3524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7606F"/>
                </a:solidFill>
                <a:latin typeface="Liberation Sans"/>
                <a:ea typeface="Liberation Sans"/>
                <a:cs typeface="Liberation Sans"/>
              </a:defRPr>
            </a:pPr>
            <a:r>
              <a:rPr sz="1275" b="0">
                <a:solidFill>
                  <a:srgbClr val="47606F"/>
                </a:solidFill>
                <a:latin typeface="Liberation Sans"/>
                <a:ea typeface="Liberation Sans"/>
                <a:cs typeface="Liberation Sans"/>
              </a:rPr>
              <a:t>Product scope</a:t>
            </a:r>
          </a:p>
        </p:txBody>
      </p:sp>
      <p:sp>
        <p:nvSpPr>
          <p:cNvPr id="3" name="">
            <a:extLst xmlns:a="http://schemas.openxmlformats.org/drawingml/2006/main">
              <a:ext uri="{FF2B5EF4-FFF2-40B4-BE49-F238E27FC236}">
                <a16:creationId xmlns:a16="http://schemas.microsoft.com/office/drawing/2014/main" id="{9847ACEA-8301-45FD-8814-850BDF1C6E96}"/>
              </a:ext>
            </a:extLst>
          </p:cNvPr>
          <p:cNvSpPr>
            <a:spLocks xmlns:a="http://schemas.openxmlformats.org/drawingml/2006/main" noGrp="1"/>
          </p:cNvSpPr>
          <p:nvPr/>
        </p:nvSpPr>
        <p:spPr>
          <a:xfrm xmlns:a="http://schemas.openxmlformats.org/drawingml/2006/main">
            <a:off x="685800" y="1304925"/>
            <a:ext cx="107632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AegisNow supports</a:t>
            </a:r>
          </a:p>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ceded reinsurance work</a:t>
            </a:r>
          </a:p>
        </p:txBody>
      </p:sp>
      <p:sp>
        <p:nvSpPr>
          <p:cNvPr id="4" name="">
            <a:extLst xmlns:a="http://schemas.openxmlformats.org/drawingml/2006/main">
              <a:ext uri="{FF2B5EF4-FFF2-40B4-BE49-F238E27FC236}">
                <a16:creationId xmlns:a16="http://schemas.microsoft.com/office/drawing/2014/main" id="{BDD7A951-8857-4FA8-9FB6-92B108233C45}"/>
              </a:ext>
            </a:extLst>
          </p:cNvPr>
          <p:cNvSpPr>
            <a:spLocks xmlns:a="http://schemas.openxmlformats.org/drawingml/2006/main" noGrp="1"/>
          </p:cNvSpPr>
          <p:nvPr/>
        </p:nvSpPr>
        <p:spPr>
          <a:xfrm xmlns:a="http://schemas.openxmlformats.org/drawingml/2006/main">
            <a:off x="685800" y="2857500"/>
            <a:ext cx="1066800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47606F"/>
                </a:solidFill>
                <a:latin typeface="Liberation Sans"/>
                <a:ea typeface="Liberation Sans"/>
                <a:cs typeface="Liberation Sans"/>
              </a:defRPr>
            </a:pPr>
            <a:r>
              <a:rPr sz="2100" b="0">
                <a:solidFill>
                  <a:srgbClr val="47606F"/>
                </a:solidFill>
                <a:latin typeface="Liberation Sans"/>
                <a:ea typeface="Liberation Sans"/>
                <a:cs typeface="Liberation Sans"/>
              </a:rPr>
              <a:t>Evaluate the current module against your signed contracts and real operational cases.</a:t>
            </a:r>
          </a:p>
        </p:txBody>
      </p:sp>
      <p:sp>
        <p:nvSpPr>
          <p:cNvPr id="5" name="">
            <a:extLst xmlns:a="http://schemas.openxmlformats.org/drawingml/2006/main">
              <a:ext uri="{FF2B5EF4-FFF2-40B4-BE49-F238E27FC236}">
                <a16:creationId xmlns:a16="http://schemas.microsoft.com/office/drawing/2014/main" id="{1602F7AE-4C4C-44E3-843C-0B6482426B3B}"/>
              </a:ext>
            </a:extLst>
          </p:cNvPr>
          <p:cNvSpPr>
            <a:spLocks xmlns:a="http://schemas.openxmlformats.org/drawingml/2006/main" noGrp="1"/>
          </p:cNvSpPr>
          <p:nvPr/>
        </p:nvSpPr>
        <p:spPr>
          <a:xfrm xmlns:a="http://schemas.openxmlformats.org/drawingml/2006/main">
            <a:off x="6858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BF049E2E-E238-4947-8034-C5B05C24DD88}"/>
              </a:ext>
            </a:extLst>
          </p:cNvPr>
          <p:cNvSpPr>
            <a:spLocks xmlns:a="http://schemas.openxmlformats.org/drawingml/2006/main" noGrp="1"/>
          </p:cNvSpPr>
          <p:nvPr/>
        </p:nvSpPr>
        <p:spPr>
          <a:xfrm xmlns:a="http://schemas.openxmlformats.org/drawingml/2006/main">
            <a:off x="6858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Structured records</a:t>
            </a:r>
          </a:p>
        </p:txBody>
      </p:sp>
      <p:sp>
        <p:nvSpPr>
          <p:cNvPr id="7" name="">
            <a:extLst xmlns:a="http://schemas.openxmlformats.org/drawingml/2006/main">
              <a:ext uri="{FF2B5EF4-FFF2-40B4-BE49-F238E27FC236}">
                <a16:creationId xmlns:a16="http://schemas.microsoft.com/office/drawing/2014/main" id="{06C68DE5-B112-4776-ACA9-66DAF8DF5118}"/>
              </a:ext>
            </a:extLst>
          </p:cNvPr>
          <p:cNvSpPr>
            <a:spLocks xmlns:a="http://schemas.openxmlformats.org/drawingml/2006/main" noGrp="1"/>
          </p:cNvSpPr>
          <p:nvPr/>
        </p:nvSpPr>
        <p:spPr>
          <a:xfrm xmlns:a="http://schemas.openxmlformats.org/drawingml/2006/main">
            <a:off x="6858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Programs, treaties, layers and participations.</a:t>
            </a:r>
          </a:p>
        </p:txBody>
      </p:sp>
      <p:sp>
        <p:nvSpPr>
          <p:cNvPr id="8" name="">
            <a:extLst xmlns:a="http://schemas.openxmlformats.org/drawingml/2006/main">
              <a:ext uri="{FF2B5EF4-FFF2-40B4-BE49-F238E27FC236}">
                <a16:creationId xmlns:a16="http://schemas.microsoft.com/office/drawing/2014/main" id="{F4305D10-6637-4B42-8A78-270924111992}"/>
              </a:ext>
            </a:extLst>
          </p:cNvPr>
          <p:cNvSpPr>
            <a:spLocks xmlns:a="http://schemas.openxmlformats.org/drawingml/2006/main" noGrp="1"/>
          </p:cNvSpPr>
          <p:nvPr/>
        </p:nvSpPr>
        <p:spPr>
          <a:xfrm xmlns:a="http://schemas.openxmlformats.org/drawingml/2006/main">
            <a:off x="436245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82EB4AA1-CD6C-4FF5-A993-81A8871B6799}"/>
              </a:ext>
            </a:extLst>
          </p:cNvPr>
          <p:cNvSpPr>
            <a:spLocks xmlns:a="http://schemas.openxmlformats.org/drawingml/2006/main" noGrp="1"/>
          </p:cNvSpPr>
          <p:nvPr/>
        </p:nvSpPr>
        <p:spPr>
          <a:xfrm xmlns:a="http://schemas.openxmlformats.org/drawingml/2006/main">
            <a:off x="436245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Calculations</a:t>
            </a:r>
          </a:p>
        </p:txBody>
      </p:sp>
      <p:sp>
        <p:nvSpPr>
          <p:cNvPr id="10" name="">
            <a:extLst xmlns:a="http://schemas.openxmlformats.org/drawingml/2006/main">
              <a:ext uri="{FF2B5EF4-FFF2-40B4-BE49-F238E27FC236}">
                <a16:creationId xmlns:a16="http://schemas.microsoft.com/office/drawing/2014/main" id="{D3F9C8AE-F018-432C-935A-712E028B8C94}"/>
              </a:ext>
            </a:extLst>
          </p:cNvPr>
          <p:cNvSpPr>
            <a:spLocks xmlns:a="http://schemas.openxmlformats.org/drawingml/2006/main" noGrp="1"/>
          </p:cNvSpPr>
          <p:nvPr/>
        </p:nvSpPr>
        <p:spPr>
          <a:xfrm xmlns:a="http://schemas.openxmlformats.org/drawingml/2006/main">
            <a:off x="436245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Cessions with distinct treaty forms.</a:t>
            </a:r>
          </a:p>
        </p:txBody>
      </p:sp>
      <p:sp>
        <p:nvSpPr>
          <p:cNvPr id="11" name="">
            <a:extLst xmlns:a="http://schemas.openxmlformats.org/drawingml/2006/main">
              <a:ext uri="{FF2B5EF4-FFF2-40B4-BE49-F238E27FC236}">
                <a16:creationId xmlns:a16="http://schemas.microsoft.com/office/drawing/2014/main" id="{4377DB0F-2D89-4D5F-B46D-E18AC89EDF62}"/>
              </a:ext>
            </a:extLst>
          </p:cNvPr>
          <p:cNvSpPr>
            <a:spLocks xmlns:a="http://schemas.openxmlformats.org/drawingml/2006/main" noGrp="1"/>
          </p:cNvSpPr>
          <p:nvPr/>
        </p:nvSpPr>
        <p:spPr>
          <a:xfrm xmlns:a="http://schemas.openxmlformats.org/drawingml/2006/main">
            <a:off x="80391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CCD24694-BA76-4803-8665-52065F72BDFA}"/>
              </a:ext>
            </a:extLst>
          </p:cNvPr>
          <p:cNvSpPr>
            <a:spLocks xmlns:a="http://schemas.openxmlformats.org/drawingml/2006/main" noGrp="1"/>
          </p:cNvSpPr>
          <p:nvPr/>
        </p:nvSpPr>
        <p:spPr>
          <a:xfrm xmlns:a="http://schemas.openxmlformats.org/drawingml/2006/main">
            <a:off x="80391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Operating workflows</a:t>
            </a:r>
          </a:p>
        </p:txBody>
      </p:sp>
      <p:sp>
        <p:nvSpPr>
          <p:cNvPr id="13" name="">
            <a:extLst xmlns:a="http://schemas.openxmlformats.org/drawingml/2006/main">
              <a:ext uri="{FF2B5EF4-FFF2-40B4-BE49-F238E27FC236}">
                <a16:creationId xmlns:a16="http://schemas.microsoft.com/office/drawing/2014/main" id="{F181908A-EBB4-4161-9D5B-88F9E1174B94}"/>
              </a:ext>
            </a:extLst>
          </p:cNvPr>
          <p:cNvSpPr>
            <a:spLocks xmlns:a="http://schemas.openxmlformats.org/drawingml/2006/main" noGrp="1"/>
          </p:cNvSpPr>
          <p:nvPr/>
        </p:nvSpPr>
        <p:spPr>
          <a:xfrm xmlns:a="http://schemas.openxmlformats.org/drawingml/2006/main">
            <a:off x="80391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Bordereaux, recoveries and counterparty exposure.</a:t>
            </a:r>
          </a:p>
        </p:txBody>
      </p:sp>
      <p:sp>
        <p:nvSpPr>
          <p:cNvPr id="14" name="">
            <a:extLst xmlns:a="http://schemas.openxmlformats.org/drawingml/2006/main">
              <a:ext uri="{FF2B5EF4-FFF2-40B4-BE49-F238E27FC236}">
                <a16:creationId xmlns:a16="http://schemas.microsoft.com/office/drawing/2014/main" id="{E8647FC4-5198-4F0A-8FEF-D04473E444FA}"/>
              </a:ext>
            </a:extLst>
          </p:cNvPr>
          <p:cNvSpPr>
            <a:spLocks xmlns:a="http://schemas.openxmlformats.org/drawingml/2006/main" noGrp="1"/>
          </p:cNvSpPr>
          <p:nvPr/>
        </p:nvSpPr>
        <p:spPr>
          <a:xfrm xmlns:a="http://schemas.openxmlformats.org/drawingml/2006/main">
            <a:off x="685800" y="6191250"/>
            <a:ext cx="10572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r>
              <a:t/>
            </a:r>
          </a:p>
        </p:txBody>
      </p:sp>
      <p:sp>
        <p:nvSpPr>
          <p:cNvPr id="15" name="">
            <a:extLst xmlns:a="http://schemas.openxmlformats.org/drawingml/2006/main">
              <a:ext uri="{FF2B5EF4-FFF2-40B4-BE49-F238E27FC236}">
                <a16:creationId xmlns:a16="http://schemas.microsoft.com/office/drawing/2014/main" id="{6F6C7342-0337-438F-B4EF-DA78A0FB9F1E}"/>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D7E2A6FC-247C-4C58-8153-70EA19B8E3D2}"/>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04 / 20</a:t>
            </a:r>
          </a:p>
        </p:txBody>
      </p:sp>
    </p:spTree>
    <p:extLst>
      <p:ext uri="{BB962C8B-B14F-4D97-AF65-F5344CB8AC3E}">
        <p14:creationId xmlns:p14="http://schemas.microsoft.com/office/powerpoint/2010/main" val="91061779"/>
      </p:ext>
    </p:extLst>
  </p:cSld>
</p:sld>
</file>

<file path=ppt/slides/slide5.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761f37362ad7478d"/>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1DCC2955-F01E-4D07-981F-A827BCEF08F2}"/>
              </a:ext>
            </a:extLst>
          </p:cNvPr>
          <p:cNvSpPr>
            <a:spLocks xmlns:a="http://schemas.openxmlformats.org/drawingml/2006/main" noGrp="1"/>
          </p:cNvSpPr>
          <p:nvPr/>
        </p:nvSpPr>
        <p:spPr>
          <a:xfrm xmlns:a="http://schemas.openxmlformats.org/drawingml/2006/main">
            <a:off x="7858125" y="447675"/>
            <a:ext cx="3524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7606F"/>
                </a:solidFill>
                <a:latin typeface="Liberation Sans"/>
                <a:ea typeface="Liberation Sans"/>
                <a:cs typeface="Liberation Sans"/>
              </a:defRPr>
            </a:pPr>
            <a:r>
              <a:rPr sz="1275" b="0">
                <a:solidFill>
                  <a:srgbClr val="47606F"/>
                </a:solidFill>
                <a:latin typeface="Liberation Sans"/>
                <a:ea typeface="Liberation Sans"/>
                <a:cs typeface="Liberation Sans"/>
              </a:rPr>
              <a:t>Treaty structures</a:t>
            </a:r>
          </a:p>
        </p:txBody>
      </p:sp>
      <p:sp>
        <p:nvSpPr>
          <p:cNvPr id="3" name="">
            <a:extLst xmlns:a="http://schemas.openxmlformats.org/drawingml/2006/main">
              <a:ext uri="{FF2B5EF4-FFF2-40B4-BE49-F238E27FC236}">
                <a16:creationId xmlns:a16="http://schemas.microsoft.com/office/drawing/2014/main" id="{DF38B1CC-36E3-427E-8EFA-5798599670C2}"/>
              </a:ext>
            </a:extLst>
          </p:cNvPr>
          <p:cNvSpPr>
            <a:spLocks xmlns:a="http://schemas.openxmlformats.org/drawingml/2006/main" noGrp="1"/>
          </p:cNvSpPr>
          <p:nvPr/>
        </p:nvSpPr>
        <p:spPr>
          <a:xfrm xmlns:a="http://schemas.openxmlformats.org/drawingml/2006/main">
            <a:off x="685800" y="1304925"/>
            <a:ext cx="107632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The contract structure</a:t>
            </a:r>
          </a:p>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drives the calculation</a:t>
            </a:r>
          </a:p>
        </p:txBody>
      </p:sp>
      <p:sp>
        <p:nvSpPr>
          <p:cNvPr id="4" name="">
            <a:extLst xmlns:a="http://schemas.openxmlformats.org/drawingml/2006/main">
              <a:ext uri="{FF2B5EF4-FFF2-40B4-BE49-F238E27FC236}">
                <a16:creationId xmlns:a16="http://schemas.microsoft.com/office/drawing/2014/main" id="{2380FBC7-2148-49F7-B9F8-6B45D5988A83}"/>
              </a:ext>
            </a:extLst>
          </p:cNvPr>
          <p:cNvSpPr>
            <a:spLocks xmlns:a="http://schemas.openxmlformats.org/drawingml/2006/main" noGrp="1"/>
          </p:cNvSpPr>
          <p:nvPr/>
        </p:nvSpPr>
        <p:spPr>
          <a:xfrm xmlns:a="http://schemas.openxmlformats.org/drawingml/2006/main">
            <a:off x="685800" y="2857500"/>
            <a:ext cx="1066800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47606F"/>
                </a:solidFill>
                <a:latin typeface="Liberation Sans"/>
                <a:ea typeface="Liberation Sans"/>
                <a:cs typeface="Liberation Sans"/>
              </a:defRPr>
            </a:pPr>
            <a:r>
              <a:rPr sz="2100" b="0">
                <a:solidFill>
                  <a:srgbClr val="47606F"/>
                </a:solidFill>
                <a:latin typeface="Liberation Sans"/>
                <a:ea typeface="Liberation Sans"/>
                <a:cs typeface="Liberation Sans"/>
              </a:rPr>
              <a:t>A placement across several markets needs explicit shares and ordered layers.</a:t>
            </a:r>
          </a:p>
        </p:txBody>
      </p:sp>
      <p:sp>
        <p:nvSpPr>
          <p:cNvPr id="5" name="">
            <a:extLst xmlns:a="http://schemas.openxmlformats.org/drawingml/2006/main">
              <a:ext uri="{FF2B5EF4-FFF2-40B4-BE49-F238E27FC236}">
                <a16:creationId xmlns:a16="http://schemas.microsoft.com/office/drawing/2014/main" id="{6C34109A-9883-422C-9A93-D23742A98B05}"/>
              </a:ext>
            </a:extLst>
          </p:cNvPr>
          <p:cNvSpPr>
            <a:spLocks xmlns:a="http://schemas.openxmlformats.org/drawingml/2006/main" noGrp="1"/>
          </p:cNvSpPr>
          <p:nvPr/>
        </p:nvSpPr>
        <p:spPr>
          <a:xfrm xmlns:a="http://schemas.openxmlformats.org/drawingml/2006/main">
            <a:off x="6858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649EFD58-6D61-4C88-8C7E-BA97EDFD8B48}"/>
              </a:ext>
            </a:extLst>
          </p:cNvPr>
          <p:cNvSpPr>
            <a:spLocks xmlns:a="http://schemas.openxmlformats.org/drawingml/2006/main" noGrp="1"/>
          </p:cNvSpPr>
          <p:nvPr/>
        </p:nvSpPr>
        <p:spPr>
          <a:xfrm xmlns:a="http://schemas.openxmlformats.org/drawingml/2006/main">
            <a:off x="6858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Program and treaty</a:t>
            </a:r>
          </a:p>
        </p:txBody>
      </p:sp>
      <p:sp>
        <p:nvSpPr>
          <p:cNvPr id="7" name="">
            <a:extLst xmlns:a="http://schemas.openxmlformats.org/drawingml/2006/main">
              <a:ext uri="{FF2B5EF4-FFF2-40B4-BE49-F238E27FC236}">
                <a16:creationId xmlns:a16="http://schemas.microsoft.com/office/drawing/2014/main" id="{C3547DF9-FA09-402E-B2A8-8DE78CBAA0FC}"/>
              </a:ext>
            </a:extLst>
          </p:cNvPr>
          <p:cNvSpPr>
            <a:spLocks xmlns:a="http://schemas.openxmlformats.org/drawingml/2006/main" noGrp="1"/>
          </p:cNvSpPr>
          <p:nvPr/>
        </p:nvSpPr>
        <p:spPr>
          <a:xfrm xmlns:a="http://schemas.openxmlformats.org/drawingml/2006/main">
            <a:off x="6858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Retain the agreed period and version.</a:t>
            </a:r>
          </a:p>
        </p:txBody>
      </p:sp>
      <p:sp>
        <p:nvSpPr>
          <p:cNvPr id="8" name="">
            <a:extLst xmlns:a="http://schemas.openxmlformats.org/drawingml/2006/main">
              <a:ext uri="{FF2B5EF4-FFF2-40B4-BE49-F238E27FC236}">
                <a16:creationId xmlns:a16="http://schemas.microsoft.com/office/drawing/2014/main" id="{82F8D3F1-6810-49ED-B3D1-C6D862657E96}"/>
              </a:ext>
            </a:extLst>
          </p:cNvPr>
          <p:cNvSpPr>
            <a:spLocks xmlns:a="http://schemas.openxmlformats.org/drawingml/2006/main" noGrp="1"/>
          </p:cNvSpPr>
          <p:nvPr/>
        </p:nvSpPr>
        <p:spPr>
          <a:xfrm xmlns:a="http://schemas.openxmlformats.org/drawingml/2006/main">
            <a:off x="436245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1D1F4DBF-8952-4F59-90A1-CB5387BACE27}"/>
              </a:ext>
            </a:extLst>
          </p:cNvPr>
          <p:cNvSpPr>
            <a:spLocks xmlns:a="http://schemas.openxmlformats.org/drawingml/2006/main" noGrp="1"/>
          </p:cNvSpPr>
          <p:nvPr/>
        </p:nvSpPr>
        <p:spPr>
          <a:xfrm xmlns:a="http://schemas.openxmlformats.org/drawingml/2006/main">
            <a:off x="436245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Layer</a:t>
            </a:r>
          </a:p>
        </p:txBody>
      </p:sp>
      <p:sp>
        <p:nvSpPr>
          <p:cNvPr id="10" name="">
            <a:extLst xmlns:a="http://schemas.openxmlformats.org/drawingml/2006/main">
              <a:ext uri="{FF2B5EF4-FFF2-40B4-BE49-F238E27FC236}">
                <a16:creationId xmlns:a16="http://schemas.microsoft.com/office/drawing/2014/main" id="{15B905D5-4BFF-4935-8C11-E666FD20CE6E}"/>
              </a:ext>
            </a:extLst>
          </p:cNvPr>
          <p:cNvSpPr>
            <a:spLocks xmlns:a="http://schemas.openxmlformats.org/drawingml/2006/main" noGrp="1"/>
          </p:cNvSpPr>
          <p:nvPr/>
        </p:nvSpPr>
        <p:spPr>
          <a:xfrm xmlns:a="http://schemas.openxmlformats.org/drawingml/2006/main">
            <a:off x="436245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Record attachment, limit and sequence.</a:t>
            </a:r>
          </a:p>
        </p:txBody>
      </p:sp>
      <p:sp>
        <p:nvSpPr>
          <p:cNvPr id="11" name="">
            <a:extLst xmlns:a="http://schemas.openxmlformats.org/drawingml/2006/main">
              <a:ext uri="{FF2B5EF4-FFF2-40B4-BE49-F238E27FC236}">
                <a16:creationId xmlns:a16="http://schemas.microsoft.com/office/drawing/2014/main" id="{F0B7F233-FC1C-474C-B30E-5D465BEA2B14}"/>
              </a:ext>
            </a:extLst>
          </p:cNvPr>
          <p:cNvSpPr>
            <a:spLocks xmlns:a="http://schemas.openxmlformats.org/drawingml/2006/main" noGrp="1"/>
          </p:cNvSpPr>
          <p:nvPr/>
        </p:nvSpPr>
        <p:spPr>
          <a:xfrm xmlns:a="http://schemas.openxmlformats.org/drawingml/2006/main">
            <a:off x="80391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01BD1181-2A56-4931-8ECD-7B5438C0EA4B}"/>
              </a:ext>
            </a:extLst>
          </p:cNvPr>
          <p:cNvSpPr>
            <a:spLocks xmlns:a="http://schemas.openxmlformats.org/drawingml/2006/main" noGrp="1"/>
          </p:cNvSpPr>
          <p:nvPr/>
        </p:nvSpPr>
        <p:spPr>
          <a:xfrm xmlns:a="http://schemas.openxmlformats.org/drawingml/2006/main">
            <a:off x="80391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Participation</a:t>
            </a:r>
          </a:p>
        </p:txBody>
      </p:sp>
      <p:sp>
        <p:nvSpPr>
          <p:cNvPr id="13" name="">
            <a:extLst xmlns:a="http://schemas.openxmlformats.org/drawingml/2006/main">
              <a:ext uri="{FF2B5EF4-FFF2-40B4-BE49-F238E27FC236}">
                <a16:creationId xmlns:a16="http://schemas.microsoft.com/office/drawing/2014/main" id="{A4B2B681-C460-48A6-899F-A0C227A76196}"/>
              </a:ext>
            </a:extLst>
          </p:cNvPr>
          <p:cNvSpPr>
            <a:spLocks xmlns:a="http://schemas.openxmlformats.org/drawingml/2006/main" noGrp="1"/>
          </p:cNvSpPr>
          <p:nvPr/>
        </p:nvSpPr>
        <p:spPr>
          <a:xfrm xmlns:a="http://schemas.openxmlformats.org/drawingml/2006/main">
            <a:off x="80391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Represent each counterparty’s share.</a:t>
            </a:r>
          </a:p>
        </p:txBody>
      </p:sp>
      <p:sp>
        <p:nvSpPr>
          <p:cNvPr id="14" name="">
            <a:extLst xmlns:a="http://schemas.openxmlformats.org/drawingml/2006/main">
              <a:ext uri="{FF2B5EF4-FFF2-40B4-BE49-F238E27FC236}">
                <a16:creationId xmlns:a16="http://schemas.microsoft.com/office/drawing/2014/main" id="{8E255076-B8B1-486B-A0E5-3BA2EF0B6E60}"/>
              </a:ext>
            </a:extLst>
          </p:cNvPr>
          <p:cNvSpPr>
            <a:spLocks xmlns:a="http://schemas.openxmlformats.org/drawingml/2006/main" noGrp="1"/>
          </p:cNvSpPr>
          <p:nvPr/>
        </p:nvSpPr>
        <p:spPr>
          <a:xfrm xmlns:a="http://schemas.openxmlformats.org/drawingml/2006/main">
            <a:off x="685800" y="6191250"/>
            <a:ext cx="10572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r>
              <a:t/>
            </a:r>
          </a:p>
        </p:txBody>
      </p:sp>
      <p:sp>
        <p:nvSpPr>
          <p:cNvPr id="15" name="">
            <a:extLst xmlns:a="http://schemas.openxmlformats.org/drawingml/2006/main">
              <a:ext uri="{FF2B5EF4-FFF2-40B4-BE49-F238E27FC236}">
                <a16:creationId xmlns:a16="http://schemas.microsoft.com/office/drawing/2014/main" id="{80CB3956-E583-495C-8792-703AAAFE912E}"/>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CC56F944-6474-49EB-BBAD-2671162E6D36}"/>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05 / 20</a:t>
            </a:r>
          </a:p>
        </p:txBody>
      </p:sp>
    </p:spTree>
    <p:extLst>
      <p:ext uri="{BB962C8B-B14F-4D97-AF65-F5344CB8AC3E}">
        <p14:creationId xmlns:p14="http://schemas.microsoft.com/office/powerpoint/2010/main" val="950227625"/>
      </p:ext>
    </p:extLst>
  </p:cSld>
</p:sld>
</file>

<file path=ppt/slides/slide6.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a571eb23630f4df5"/>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823A58E9-D934-4263-809E-1DA01D3D0420}"/>
              </a:ext>
            </a:extLst>
          </p:cNvPr>
          <p:cNvSpPr>
            <a:spLocks xmlns:a="http://schemas.openxmlformats.org/drawingml/2006/main" noGrp="1"/>
          </p:cNvSpPr>
          <p:nvPr/>
        </p:nvSpPr>
        <p:spPr>
          <a:xfrm xmlns:a="http://schemas.openxmlformats.org/drawingml/2006/main">
            <a:off x="7858125" y="447675"/>
            <a:ext cx="3524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7606F"/>
                </a:solidFill>
                <a:latin typeface="Liberation Sans"/>
                <a:ea typeface="Liberation Sans"/>
                <a:cs typeface="Liberation Sans"/>
              </a:defRPr>
            </a:pPr>
            <a:r>
              <a:rPr sz="1275" b="0">
                <a:solidFill>
                  <a:srgbClr val="47606F"/>
                </a:solidFill>
                <a:latin typeface="Liberation Sans"/>
                <a:ea typeface="Liberation Sans"/>
                <a:cs typeface="Liberation Sans"/>
              </a:rPr>
              <a:t>Distinct treaty forms</a:t>
            </a:r>
          </a:p>
        </p:txBody>
      </p:sp>
      <p:sp>
        <p:nvSpPr>
          <p:cNvPr id="3" name="">
            <a:extLst xmlns:a="http://schemas.openxmlformats.org/drawingml/2006/main">
              <a:ext uri="{FF2B5EF4-FFF2-40B4-BE49-F238E27FC236}">
                <a16:creationId xmlns:a16="http://schemas.microsoft.com/office/drawing/2014/main" id="{5E6A94EC-5A59-45AA-A7F6-7F4CCDA98903}"/>
              </a:ext>
            </a:extLst>
          </p:cNvPr>
          <p:cNvSpPr>
            <a:spLocks xmlns:a="http://schemas.openxmlformats.org/drawingml/2006/main" noGrp="1"/>
          </p:cNvSpPr>
          <p:nvPr/>
        </p:nvSpPr>
        <p:spPr>
          <a:xfrm xmlns:a="http://schemas.openxmlformats.org/drawingml/2006/main">
            <a:off x="685800" y="1304925"/>
            <a:ext cx="107632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Proportional and</a:t>
            </a:r>
          </a:p>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non-proportional cover</a:t>
            </a:r>
          </a:p>
        </p:txBody>
      </p:sp>
      <p:sp>
        <p:nvSpPr>
          <p:cNvPr id="4" name="">
            <a:extLst xmlns:a="http://schemas.openxmlformats.org/drawingml/2006/main">
              <a:ext uri="{FF2B5EF4-FFF2-40B4-BE49-F238E27FC236}">
                <a16:creationId xmlns:a16="http://schemas.microsoft.com/office/drawing/2014/main" id="{0F8656D8-39D5-42AB-AF6E-97DBB41B443B}"/>
              </a:ext>
            </a:extLst>
          </p:cNvPr>
          <p:cNvSpPr>
            <a:spLocks xmlns:a="http://schemas.openxmlformats.org/drawingml/2006/main" noGrp="1"/>
          </p:cNvSpPr>
          <p:nvPr/>
        </p:nvSpPr>
        <p:spPr>
          <a:xfrm xmlns:a="http://schemas.openxmlformats.org/drawingml/2006/main">
            <a:off x="685800" y="2857500"/>
            <a:ext cx="1066800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47606F"/>
                </a:solidFill>
                <a:latin typeface="Liberation Sans"/>
                <a:ea typeface="Liberation Sans"/>
                <a:cs typeface="Liberation Sans"/>
              </a:defRPr>
            </a:pPr>
            <a:r>
              <a:rPr sz="2100" b="0">
                <a:solidFill>
                  <a:srgbClr val="47606F"/>
                </a:solidFill>
                <a:latin typeface="Liberation Sans"/>
                <a:ea typeface="Liberation Sans"/>
                <a:cs typeface="Liberation Sans"/>
              </a:rPr>
              <a:t>Treaty forms respond differently to the same losses.</a:t>
            </a:r>
          </a:p>
        </p:txBody>
      </p:sp>
      <p:sp>
        <p:nvSpPr>
          <p:cNvPr id="5" name="">
            <a:extLst xmlns:a="http://schemas.openxmlformats.org/drawingml/2006/main">
              <a:ext uri="{FF2B5EF4-FFF2-40B4-BE49-F238E27FC236}">
                <a16:creationId xmlns:a16="http://schemas.microsoft.com/office/drawing/2014/main" id="{9D764ECA-3F9B-4468-86B8-C279A5934B0D}"/>
              </a:ext>
            </a:extLst>
          </p:cNvPr>
          <p:cNvSpPr>
            <a:spLocks xmlns:a="http://schemas.openxmlformats.org/drawingml/2006/main" noGrp="1"/>
          </p:cNvSpPr>
          <p:nvPr/>
        </p:nvSpPr>
        <p:spPr>
          <a:xfrm xmlns:a="http://schemas.openxmlformats.org/drawingml/2006/main">
            <a:off x="6858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5B531E71-8E51-43BC-AC04-6B1DDF144148}"/>
              </a:ext>
            </a:extLst>
          </p:cNvPr>
          <p:cNvSpPr>
            <a:spLocks xmlns:a="http://schemas.openxmlformats.org/drawingml/2006/main" noGrp="1"/>
          </p:cNvSpPr>
          <p:nvPr/>
        </p:nvSpPr>
        <p:spPr>
          <a:xfrm xmlns:a="http://schemas.openxmlformats.org/drawingml/2006/main">
            <a:off x="6858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Quota share</a:t>
            </a:r>
          </a:p>
        </p:txBody>
      </p:sp>
      <p:sp>
        <p:nvSpPr>
          <p:cNvPr id="7" name="">
            <a:extLst xmlns:a="http://schemas.openxmlformats.org/drawingml/2006/main">
              <a:ext uri="{FF2B5EF4-FFF2-40B4-BE49-F238E27FC236}">
                <a16:creationId xmlns:a16="http://schemas.microsoft.com/office/drawing/2014/main" id="{165E9608-42D2-4DF2-BD70-33A2A9D6318F}"/>
              </a:ext>
            </a:extLst>
          </p:cNvPr>
          <p:cNvSpPr>
            <a:spLocks xmlns:a="http://schemas.openxmlformats.org/drawingml/2006/main" noGrp="1"/>
          </p:cNvSpPr>
          <p:nvPr/>
        </p:nvSpPr>
        <p:spPr>
          <a:xfrm xmlns:a="http://schemas.openxmlformats.org/drawingml/2006/main">
            <a:off x="6858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Cede the agreed proportional share.</a:t>
            </a:r>
          </a:p>
        </p:txBody>
      </p:sp>
      <p:sp>
        <p:nvSpPr>
          <p:cNvPr id="8" name="">
            <a:extLst xmlns:a="http://schemas.openxmlformats.org/drawingml/2006/main">
              <a:ext uri="{FF2B5EF4-FFF2-40B4-BE49-F238E27FC236}">
                <a16:creationId xmlns:a16="http://schemas.microsoft.com/office/drawing/2014/main" id="{9A7A327E-A289-43AD-A4E4-FE21E77B6EFC}"/>
              </a:ext>
            </a:extLst>
          </p:cNvPr>
          <p:cNvSpPr>
            <a:spLocks xmlns:a="http://schemas.openxmlformats.org/drawingml/2006/main" noGrp="1"/>
          </p:cNvSpPr>
          <p:nvPr/>
        </p:nvSpPr>
        <p:spPr>
          <a:xfrm xmlns:a="http://schemas.openxmlformats.org/drawingml/2006/main">
            <a:off x="436245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50FA6B58-E3DC-49EB-B11D-E397764AB469}"/>
              </a:ext>
            </a:extLst>
          </p:cNvPr>
          <p:cNvSpPr>
            <a:spLocks xmlns:a="http://schemas.openxmlformats.org/drawingml/2006/main" noGrp="1"/>
          </p:cNvSpPr>
          <p:nvPr/>
        </p:nvSpPr>
        <p:spPr>
          <a:xfrm xmlns:a="http://schemas.openxmlformats.org/drawingml/2006/main">
            <a:off x="436245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Per-claim excess</a:t>
            </a:r>
          </a:p>
        </p:txBody>
      </p:sp>
      <p:sp>
        <p:nvSpPr>
          <p:cNvPr id="10" name="">
            <a:extLst xmlns:a="http://schemas.openxmlformats.org/drawingml/2006/main">
              <a:ext uri="{FF2B5EF4-FFF2-40B4-BE49-F238E27FC236}">
                <a16:creationId xmlns:a16="http://schemas.microsoft.com/office/drawing/2014/main" id="{ED24233B-9921-4B89-AF25-4C335D760F86}"/>
              </a:ext>
            </a:extLst>
          </p:cNvPr>
          <p:cNvSpPr>
            <a:spLocks xmlns:a="http://schemas.openxmlformats.org/drawingml/2006/main" noGrp="1"/>
          </p:cNvSpPr>
          <p:nvPr/>
        </p:nvSpPr>
        <p:spPr>
          <a:xfrm xmlns:a="http://schemas.openxmlformats.org/drawingml/2006/main">
            <a:off x="436245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Apply attachment and limit to the defined claim basis.</a:t>
            </a:r>
          </a:p>
        </p:txBody>
      </p:sp>
      <p:sp>
        <p:nvSpPr>
          <p:cNvPr id="11" name="">
            <a:extLst xmlns:a="http://schemas.openxmlformats.org/drawingml/2006/main">
              <a:ext uri="{FF2B5EF4-FFF2-40B4-BE49-F238E27FC236}">
                <a16:creationId xmlns:a16="http://schemas.microsoft.com/office/drawing/2014/main" id="{4AF53834-7A0D-4DE1-A32A-6C809A0EB494}"/>
              </a:ext>
            </a:extLst>
          </p:cNvPr>
          <p:cNvSpPr>
            <a:spLocks xmlns:a="http://schemas.openxmlformats.org/drawingml/2006/main" noGrp="1"/>
          </p:cNvSpPr>
          <p:nvPr/>
        </p:nvSpPr>
        <p:spPr>
          <a:xfrm xmlns:a="http://schemas.openxmlformats.org/drawingml/2006/main">
            <a:off x="80391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E3A57C88-ADF5-4C42-B7A4-88D7471A5FD2}"/>
              </a:ext>
            </a:extLst>
          </p:cNvPr>
          <p:cNvSpPr>
            <a:spLocks xmlns:a="http://schemas.openxmlformats.org/drawingml/2006/main" noGrp="1"/>
          </p:cNvSpPr>
          <p:nvPr/>
        </p:nvSpPr>
        <p:spPr>
          <a:xfrm xmlns:a="http://schemas.openxmlformats.org/drawingml/2006/main">
            <a:off x="80391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Aggregate stop loss</a:t>
            </a:r>
          </a:p>
        </p:txBody>
      </p:sp>
      <p:sp>
        <p:nvSpPr>
          <p:cNvPr id="13" name="">
            <a:extLst xmlns:a="http://schemas.openxmlformats.org/drawingml/2006/main">
              <a:ext uri="{FF2B5EF4-FFF2-40B4-BE49-F238E27FC236}">
                <a16:creationId xmlns:a16="http://schemas.microsoft.com/office/drawing/2014/main" id="{552D7650-B397-4CEC-AF46-26891BFE4DA2}"/>
              </a:ext>
            </a:extLst>
          </p:cNvPr>
          <p:cNvSpPr>
            <a:spLocks xmlns:a="http://schemas.openxmlformats.org/drawingml/2006/main" noGrp="1"/>
          </p:cNvSpPr>
          <p:nvPr/>
        </p:nvSpPr>
        <p:spPr>
          <a:xfrm xmlns:a="http://schemas.openxmlformats.org/drawingml/2006/main">
            <a:off x="80391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Apply the aggregate retention and period limit.</a:t>
            </a:r>
          </a:p>
        </p:txBody>
      </p:sp>
      <p:sp>
        <p:nvSpPr>
          <p:cNvPr id="14" name="">
            <a:extLst xmlns:a="http://schemas.openxmlformats.org/drawingml/2006/main">
              <a:ext uri="{FF2B5EF4-FFF2-40B4-BE49-F238E27FC236}">
                <a16:creationId xmlns:a16="http://schemas.microsoft.com/office/drawing/2014/main" id="{8D3F77DA-BBFA-4999-B013-A7B7BBE60C4C}"/>
              </a:ext>
            </a:extLst>
          </p:cNvPr>
          <p:cNvSpPr>
            <a:spLocks xmlns:a="http://schemas.openxmlformats.org/drawingml/2006/main" noGrp="1"/>
          </p:cNvSpPr>
          <p:nvPr/>
        </p:nvSpPr>
        <p:spPr>
          <a:xfrm xmlns:a="http://schemas.openxmlformats.org/drawingml/2006/main">
            <a:off x="685800" y="6191250"/>
            <a:ext cx="10572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r>
              <a:t/>
            </a:r>
          </a:p>
        </p:txBody>
      </p:sp>
      <p:sp>
        <p:nvSpPr>
          <p:cNvPr id="15" name="">
            <a:extLst xmlns:a="http://schemas.openxmlformats.org/drawingml/2006/main">
              <a:ext uri="{FF2B5EF4-FFF2-40B4-BE49-F238E27FC236}">
                <a16:creationId xmlns:a16="http://schemas.microsoft.com/office/drawing/2014/main" id="{EB2411FE-96C5-4EF2-9BA0-652A54CEA7BC}"/>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D9A24EF9-4874-4240-B885-A3B4D66ED206}"/>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06 / 20</a:t>
            </a:r>
          </a:p>
        </p:txBody>
      </p:sp>
    </p:spTree>
    <p:extLst>
      <p:ext uri="{BB962C8B-B14F-4D97-AF65-F5344CB8AC3E}">
        <p14:creationId xmlns:p14="http://schemas.microsoft.com/office/powerpoint/2010/main" val="56018557"/>
      </p:ext>
    </p:extLst>
  </p:cSld>
</p:sld>
</file>

<file path=ppt/slides/slide7.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58d6262045934da8"/>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949D3FAA-C2C1-4316-BF93-F859D497C452}"/>
              </a:ext>
            </a:extLst>
          </p:cNvPr>
          <p:cNvSpPr>
            <a:spLocks xmlns:a="http://schemas.openxmlformats.org/drawingml/2006/main" noGrp="1"/>
          </p:cNvSpPr>
          <p:nvPr/>
        </p:nvSpPr>
        <p:spPr>
          <a:xfrm xmlns:a="http://schemas.openxmlformats.org/drawingml/2006/main">
            <a:off x="7858125" y="447675"/>
            <a:ext cx="3524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7606F"/>
                </a:solidFill>
                <a:latin typeface="Liberation Sans"/>
                <a:ea typeface="Liberation Sans"/>
                <a:cs typeface="Liberation Sans"/>
              </a:defRPr>
            </a:pPr>
            <a:r>
              <a:rPr sz="1275" b="0">
                <a:solidFill>
                  <a:srgbClr val="47606F"/>
                </a:solidFill>
                <a:latin typeface="Liberation Sans"/>
                <a:ea typeface="Liberation Sans"/>
                <a:cs typeface="Liberation Sans"/>
              </a:rPr>
              <a:t>Calculation review</a:t>
            </a:r>
          </a:p>
        </p:txBody>
      </p:sp>
      <p:sp>
        <p:nvSpPr>
          <p:cNvPr id="3" name="">
            <a:extLst xmlns:a="http://schemas.openxmlformats.org/drawingml/2006/main">
              <a:ext uri="{FF2B5EF4-FFF2-40B4-BE49-F238E27FC236}">
                <a16:creationId xmlns:a16="http://schemas.microsoft.com/office/drawing/2014/main" id="{8D441FE9-BCCB-4895-A588-FE6F32FE04BC}"/>
              </a:ext>
            </a:extLst>
          </p:cNvPr>
          <p:cNvSpPr>
            <a:spLocks xmlns:a="http://schemas.openxmlformats.org/drawingml/2006/main" noGrp="1"/>
          </p:cNvSpPr>
          <p:nvPr/>
        </p:nvSpPr>
        <p:spPr>
          <a:xfrm xmlns:a="http://schemas.openxmlformats.org/drawingml/2006/main">
            <a:off x="685800" y="1304925"/>
            <a:ext cx="107632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A small example</a:t>
            </a:r>
          </a:p>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reveals the treaty logic</a:t>
            </a:r>
          </a:p>
        </p:txBody>
      </p:sp>
      <p:sp>
        <p:nvSpPr>
          <p:cNvPr id="4" name="">
            <a:extLst xmlns:a="http://schemas.openxmlformats.org/drawingml/2006/main">
              <a:ext uri="{FF2B5EF4-FFF2-40B4-BE49-F238E27FC236}">
                <a16:creationId xmlns:a16="http://schemas.microsoft.com/office/drawing/2014/main" id="{010ED499-9FAB-401E-BF89-4C156E77DA67}"/>
              </a:ext>
            </a:extLst>
          </p:cNvPr>
          <p:cNvSpPr>
            <a:spLocks xmlns:a="http://schemas.openxmlformats.org/drawingml/2006/main" noGrp="1"/>
          </p:cNvSpPr>
          <p:nvPr/>
        </p:nvSpPr>
        <p:spPr>
          <a:xfrm xmlns:a="http://schemas.openxmlformats.org/drawingml/2006/main">
            <a:off x="685800" y="2857500"/>
            <a:ext cx="1066800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47606F"/>
                </a:solidFill>
                <a:latin typeface="Liberation Sans"/>
                <a:ea typeface="Liberation Sans"/>
                <a:cs typeface="Liberation Sans"/>
              </a:defRPr>
            </a:pPr>
            <a:r>
              <a:rPr sz="2100" b="0">
                <a:solidFill>
                  <a:srgbClr val="47606F"/>
                </a:solidFill>
                <a:latin typeface="Liberation Sans"/>
                <a:ea typeface="Liberation Sans"/>
                <a:cs typeface="Liberation Sans"/>
              </a:rPr>
              <a:t>Illustrative quota share: a covered gross loss of 1,000,000 and a 30% ceded share.</a:t>
            </a:r>
          </a:p>
        </p:txBody>
      </p:sp>
      <p:sp>
        <p:nvSpPr>
          <p:cNvPr id="5" name="">
            <a:extLst xmlns:a="http://schemas.openxmlformats.org/drawingml/2006/main">
              <a:ext uri="{FF2B5EF4-FFF2-40B4-BE49-F238E27FC236}">
                <a16:creationId xmlns:a16="http://schemas.microsoft.com/office/drawing/2014/main" id="{EE56CAF4-A22E-4335-916E-C2899E1A1E7E}"/>
              </a:ext>
            </a:extLst>
          </p:cNvPr>
          <p:cNvSpPr>
            <a:spLocks xmlns:a="http://schemas.openxmlformats.org/drawingml/2006/main" noGrp="1"/>
          </p:cNvSpPr>
          <p:nvPr/>
        </p:nvSpPr>
        <p:spPr>
          <a:xfrm xmlns:a="http://schemas.openxmlformats.org/drawingml/2006/main">
            <a:off x="6858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CFE11C9A-8A15-4E55-B5B6-4815E8F14439}"/>
              </a:ext>
            </a:extLst>
          </p:cNvPr>
          <p:cNvSpPr>
            <a:spLocks xmlns:a="http://schemas.openxmlformats.org/drawingml/2006/main" noGrp="1"/>
          </p:cNvSpPr>
          <p:nvPr/>
        </p:nvSpPr>
        <p:spPr>
          <a:xfrm xmlns:a="http://schemas.openxmlformats.org/drawingml/2006/main">
            <a:off x="6858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Ceded amount</a:t>
            </a:r>
          </a:p>
        </p:txBody>
      </p:sp>
      <p:sp>
        <p:nvSpPr>
          <p:cNvPr id="7" name="">
            <a:extLst xmlns:a="http://schemas.openxmlformats.org/drawingml/2006/main">
              <a:ext uri="{FF2B5EF4-FFF2-40B4-BE49-F238E27FC236}">
                <a16:creationId xmlns:a16="http://schemas.microsoft.com/office/drawing/2014/main" id="{BDCE1027-4809-419E-AE86-FD19165C3F8C}"/>
              </a:ext>
            </a:extLst>
          </p:cNvPr>
          <p:cNvSpPr>
            <a:spLocks xmlns:a="http://schemas.openxmlformats.org/drawingml/2006/main" noGrp="1"/>
          </p:cNvSpPr>
          <p:nvPr/>
        </p:nvSpPr>
        <p:spPr>
          <a:xfrm xmlns:a="http://schemas.openxmlformats.org/drawingml/2006/main">
            <a:off x="6858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300,000 under the stated assumptions.</a:t>
            </a:r>
          </a:p>
        </p:txBody>
      </p:sp>
      <p:sp>
        <p:nvSpPr>
          <p:cNvPr id="8" name="">
            <a:extLst xmlns:a="http://schemas.openxmlformats.org/drawingml/2006/main">
              <a:ext uri="{FF2B5EF4-FFF2-40B4-BE49-F238E27FC236}">
                <a16:creationId xmlns:a16="http://schemas.microsoft.com/office/drawing/2014/main" id="{1B27F461-125F-4A24-B25C-2DBA6C846C94}"/>
              </a:ext>
            </a:extLst>
          </p:cNvPr>
          <p:cNvSpPr>
            <a:spLocks xmlns:a="http://schemas.openxmlformats.org/drawingml/2006/main" noGrp="1"/>
          </p:cNvSpPr>
          <p:nvPr/>
        </p:nvSpPr>
        <p:spPr>
          <a:xfrm xmlns:a="http://schemas.openxmlformats.org/drawingml/2006/main">
            <a:off x="436245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AE4A6092-7384-4BC4-806B-D522BF12583C}"/>
              </a:ext>
            </a:extLst>
          </p:cNvPr>
          <p:cNvSpPr>
            <a:spLocks xmlns:a="http://schemas.openxmlformats.org/drawingml/2006/main" noGrp="1"/>
          </p:cNvSpPr>
          <p:nvPr/>
        </p:nvSpPr>
        <p:spPr>
          <a:xfrm xmlns:a="http://schemas.openxmlformats.org/drawingml/2006/main">
            <a:off x="436245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Net retained</a:t>
            </a:r>
          </a:p>
        </p:txBody>
      </p:sp>
      <p:sp>
        <p:nvSpPr>
          <p:cNvPr id="10" name="">
            <a:extLst xmlns:a="http://schemas.openxmlformats.org/drawingml/2006/main">
              <a:ext uri="{FF2B5EF4-FFF2-40B4-BE49-F238E27FC236}">
                <a16:creationId xmlns:a16="http://schemas.microsoft.com/office/drawing/2014/main" id="{827DAFA0-0E89-49BF-9F1D-1EE4DCD62076}"/>
              </a:ext>
            </a:extLst>
          </p:cNvPr>
          <p:cNvSpPr>
            <a:spLocks xmlns:a="http://schemas.openxmlformats.org/drawingml/2006/main" noGrp="1"/>
          </p:cNvSpPr>
          <p:nvPr/>
        </p:nvSpPr>
        <p:spPr>
          <a:xfrm xmlns:a="http://schemas.openxmlformats.org/drawingml/2006/main">
            <a:off x="436245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700,000 before other covers and adjustments.</a:t>
            </a:r>
          </a:p>
        </p:txBody>
      </p:sp>
      <p:sp>
        <p:nvSpPr>
          <p:cNvPr id="11" name="">
            <a:extLst xmlns:a="http://schemas.openxmlformats.org/drawingml/2006/main">
              <a:ext uri="{FF2B5EF4-FFF2-40B4-BE49-F238E27FC236}">
                <a16:creationId xmlns:a16="http://schemas.microsoft.com/office/drawing/2014/main" id="{EAC36E9A-5427-4380-8180-288994D0037A}"/>
              </a:ext>
            </a:extLst>
          </p:cNvPr>
          <p:cNvSpPr>
            <a:spLocks xmlns:a="http://schemas.openxmlformats.org/drawingml/2006/main" noGrp="1"/>
          </p:cNvSpPr>
          <p:nvPr/>
        </p:nvSpPr>
        <p:spPr>
          <a:xfrm xmlns:a="http://schemas.openxmlformats.org/drawingml/2006/main">
            <a:off x="80391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2BE2AB98-7CF8-4540-9AF8-33EEF6A56851}"/>
              </a:ext>
            </a:extLst>
          </p:cNvPr>
          <p:cNvSpPr>
            <a:spLocks xmlns:a="http://schemas.openxmlformats.org/drawingml/2006/main" noGrp="1"/>
          </p:cNvSpPr>
          <p:nvPr/>
        </p:nvSpPr>
        <p:spPr>
          <a:xfrm xmlns:a="http://schemas.openxmlformats.org/drawingml/2006/main">
            <a:off x="80391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Validation</a:t>
            </a:r>
          </a:p>
        </p:txBody>
      </p:sp>
      <p:sp>
        <p:nvSpPr>
          <p:cNvPr id="13" name="">
            <a:extLst xmlns:a="http://schemas.openxmlformats.org/drawingml/2006/main">
              <a:ext uri="{FF2B5EF4-FFF2-40B4-BE49-F238E27FC236}">
                <a16:creationId xmlns:a16="http://schemas.microsoft.com/office/drawing/2014/main" id="{039097CF-7376-4DC3-AFC5-247B61E659F3}"/>
              </a:ext>
            </a:extLst>
          </p:cNvPr>
          <p:cNvSpPr>
            <a:spLocks xmlns:a="http://schemas.openxmlformats.org/drawingml/2006/main" noGrp="1"/>
          </p:cNvSpPr>
          <p:nvPr/>
        </p:nvSpPr>
        <p:spPr>
          <a:xfrm xmlns:a="http://schemas.openxmlformats.org/drawingml/2006/main">
            <a:off x="80391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Ceded plus net reconciles to gross.</a:t>
            </a:r>
          </a:p>
        </p:txBody>
      </p:sp>
      <p:sp>
        <p:nvSpPr>
          <p:cNvPr id="14" name="">
            <a:extLst xmlns:a="http://schemas.openxmlformats.org/drawingml/2006/main">
              <a:ext uri="{FF2B5EF4-FFF2-40B4-BE49-F238E27FC236}">
                <a16:creationId xmlns:a16="http://schemas.microsoft.com/office/drawing/2014/main" id="{AEEBC36A-E3BB-48B7-8C84-3A683E9A7500}"/>
              </a:ext>
            </a:extLst>
          </p:cNvPr>
          <p:cNvSpPr>
            <a:spLocks xmlns:a="http://schemas.openxmlformats.org/drawingml/2006/main" noGrp="1"/>
          </p:cNvSpPr>
          <p:nvPr/>
        </p:nvSpPr>
        <p:spPr>
          <a:xfrm xmlns:a="http://schemas.openxmlformats.org/drawingml/2006/main">
            <a:off x="685800" y="6191250"/>
            <a:ext cx="10572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Illustrative arithmetic only. Ignores limits, expenses, commissions and other contract provisions.</a:t>
            </a:r>
          </a:p>
        </p:txBody>
      </p:sp>
      <p:sp>
        <p:nvSpPr>
          <p:cNvPr id="15" name="">
            <a:extLst xmlns:a="http://schemas.openxmlformats.org/drawingml/2006/main">
              <a:ext uri="{FF2B5EF4-FFF2-40B4-BE49-F238E27FC236}">
                <a16:creationId xmlns:a16="http://schemas.microsoft.com/office/drawing/2014/main" id="{9ECF1883-5A6D-416B-B202-EC431E8E6CEA}"/>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B44D43E1-1196-44AD-A5E6-E85A2C60DB35}"/>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07 / 20</a:t>
            </a:r>
          </a:p>
        </p:txBody>
      </p:sp>
    </p:spTree>
    <p:extLst>
      <p:ext uri="{BB962C8B-B14F-4D97-AF65-F5344CB8AC3E}">
        <p14:creationId xmlns:p14="http://schemas.microsoft.com/office/powerpoint/2010/main" val="815021846"/>
      </p:ext>
    </p:extLst>
  </p:cSld>
</p:sld>
</file>

<file path=ppt/slides/slide8.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5988e6315d2043c1"/>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21F19F88-289B-410D-8A3E-F18209A6FEAA}"/>
              </a:ext>
            </a:extLst>
          </p:cNvPr>
          <p:cNvSpPr>
            <a:spLocks xmlns:a="http://schemas.openxmlformats.org/drawingml/2006/main" noGrp="1"/>
          </p:cNvSpPr>
          <p:nvPr/>
        </p:nvSpPr>
        <p:spPr>
          <a:xfrm xmlns:a="http://schemas.openxmlformats.org/drawingml/2006/main">
            <a:off x="7858125" y="447675"/>
            <a:ext cx="3524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7606F"/>
                </a:solidFill>
                <a:latin typeface="Liberation Sans"/>
                <a:ea typeface="Liberation Sans"/>
                <a:cs typeface="Liberation Sans"/>
              </a:defRPr>
            </a:pPr>
            <a:r>
              <a:rPr sz="1275" b="0">
                <a:solidFill>
                  <a:srgbClr val="47606F"/>
                </a:solidFill>
                <a:latin typeface="Liberation Sans"/>
                <a:ea typeface="Liberation Sans"/>
                <a:cs typeface="Liberation Sans"/>
              </a:rPr>
              <a:t>Data and bordereaux</a:t>
            </a:r>
          </a:p>
        </p:txBody>
      </p:sp>
      <p:sp>
        <p:nvSpPr>
          <p:cNvPr id="3" name="">
            <a:extLst xmlns:a="http://schemas.openxmlformats.org/drawingml/2006/main">
              <a:ext uri="{FF2B5EF4-FFF2-40B4-BE49-F238E27FC236}">
                <a16:creationId xmlns:a16="http://schemas.microsoft.com/office/drawing/2014/main" id="{980219B6-8D03-440B-B274-9E66A5CB0C5C}"/>
              </a:ext>
            </a:extLst>
          </p:cNvPr>
          <p:cNvSpPr>
            <a:spLocks xmlns:a="http://schemas.openxmlformats.org/drawingml/2006/main" noGrp="1"/>
          </p:cNvSpPr>
          <p:nvPr/>
        </p:nvSpPr>
        <p:spPr>
          <a:xfrm xmlns:a="http://schemas.openxmlformats.org/drawingml/2006/main">
            <a:off x="685800" y="1304925"/>
            <a:ext cx="107632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A bordereau has</a:t>
            </a:r>
          </a:p>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a lifecycle</a:t>
            </a:r>
          </a:p>
        </p:txBody>
      </p:sp>
      <p:sp>
        <p:nvSpPr>
          <p:cNvPr id="4" name="">
            <a:extLst xmlns:a="http://schemas.openxmlformats.org/drawingml/2006/main">
              <a:ext uri="{FF2B5EF4-FFF2-40B4-BE49-F238E27FC236}">
                <a16:creationId xmlns:a16="http://schemas.microsoft.com/office/drawing/2014/main" id="{61AFCA62-6D11-4F37-96FC-D87B7D6B4F6F}"/>
              </a:ext>
            </a:extLst>
          </p:cNvPr>
          <p:cNvSpPr>
            <a:spLocks xmlns:a="http://schemas.openxmlformats.org/drawingml/2006/main" noGrp="1"/>
          </p:cNvSpPr>
          <p:nvPr/>
        </p:nvSpPr>
        <p:spPr>
          <a:xfrm xmlns:a="http://schemas.openxmlformats.org/drawingml/2006/main">
            <a:off x="685800" y="2857500"/>
            <a:ext cx="1066800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47606F"/>
                </a:solidFill>
                <a:latin typeface="Liberation Sans"/>
                <a:ea typeface="Liberation Sans"/>
                <a:cs typeface="Liberation Sans"/>
              </a:defRPr>
            </a:pPr>
            <a:r>
              <a:rPr sz="2100" b="0">
                <a:solidFill>
                  <a:srgbClr val="47606F"/>
                </a:solidFill>
                <a:latin typeface="Liberation Sans"/>
                <a:ea typeface="Liberation Sans"/>
                <a:cs typeface="Liberation Sans"/>
              </a:rPr>
              <a:t>Submission and acceptance are different operating states.</a:t>
            </a:r>
          </a:p>
        </p:txBody>
      </p:sp>
      <p:sp>
        <p:nvSpPr>
          <p:cNvPr id="5" name="">
            <a:extLst xmlns:a="http://schemas.openxmlformats.org/drawingml/2006/main">
              <a:ext uri="{FF2B5EF4-FFF2-40B4-BE49-F238E27FC236}">
                <a16:creationId xmlns:a16="http://schemas.microsoft.com/office/drawing/2014/main" id="{F8C13885-DB9A-4664-9BAF-849B7E6FC1A6}"/>
              </a:ext>
            </a:extLst>
          </p:cNvPr>
          <p:cNvSpPr>
            <a:spLocks xmlns:a="http://schemas.openxmlformats.org/drawingml/2006/main" noGrp="1"/>
          </p:cNvSpPr>
          <p:nvPr/>
        </p:nvSpPr>
        <p:spPr>
          <a:xfrm xmlns:a="http://schemas.openxmlformats.org/drawingml/2006/main">
            <a:off x="6858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441B452E-3C74-45E4-BA6D-7C2360E72EAC}"/>
              </a:ext>
            </a:extLst>
          </p:cNvPr>
          <p:cNvSpPr>
            <a:spLocks xmlns:a="http://schemas.openxmlformats.org/drawingml/2006/main" noGrp="1"/>
          </p:cNvSpPr>
          <p:nvPr/>
        </p:nvSpPr>
        <p:spPr>
          <a:xfrm xmlns:a="http://schemas.openxmlformats.org/drawingml/2006/main">
            <a:off x="6858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Prepare</a:t>
            </a:r>
          </a:p>
        </p:txBody>
      </p:sp>
      <p:sp>
        <p:nvSpPr>
          <p:cNvPr id="7" name="">
            <a:extLst xmlns:a="http://schemas.openxmlformats.org/drawingml/2006/main">
              <a:ext uri="{FF2B5EF4-FFF2-40B4-BE49-F238E27FC236}">
                <a16:creationId xmlns:a16="http://schemas.microsoft.com/office/drawing/2014/main" id="{6C85CE26-7C83-45A8-91B9-D2A4CDD6F704}"/>
              </a:ext>
            </a:extLst>
          </p:cNvPr>
          <p:cNvSpPr>
            <a:spLocks xmlns:a="http://schemas.openxmlformats.org/drawingml/2006/main" noGrp="1"/>
          </p:cNvSpPr>
          <p:nvPr/>
        </p:nvSpPr>
        <p:spPr>
          <a:xfrm xmlns:a="http://schemas.openxmlformats.org/drawingml/2006/main">
            <a:off x="6858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Map period, currency, row counts and totals.</a:t>
            </a:r>
          </a:p>
        </p:txBody>
      </p:sp>
      <p:sp>
        <p:nvSpPr>
          <p:cNvPr id="8" name="">
            <a:extLst xmlns:a="http://schemas.openxmlformats.org/drawingml/2006/main">
              <a:ext uri="{FF2B5EF4-FFF2-40B4-BE49-F238E27FC236}">
                <a16:creationId xmlns:a16="http://schemas.microsoft.com/office/drawing/2014/main" id="{EACC0985-EA06-47BD-9E21-AC27C55BD8F0}"/>
              </a:ext>
            </a:extLst>
          </p:cNvPr>
          <p:cNvSpPr>
            <a:spLocks xmlns:a="http://schemas.openxmlformats.org/drawingml/2006/main" noGrp="1"/>
          </p:cNvSpPr>
          <p:nvPr/>
        </p:nvSpPr>
        <p:spPr>
          <a:xfrm xmlns:a="http://schemas.openxmlformats.org/drawingml/2006/main">
            <a:off x="436245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A3E90388-A30C-4D3A-B7E0-B3086005E566}"/>
              </a:ext>
            </a:extLst>
          </p:cNvPr>
          <p:cNvSpPr>
            <a:spLocks xmlns:a="http://schemas.openxmlformats.org/drawingml/2006/main" noGrp="1"/>
          </p:cNvSpPr>
          <p:nvPr/>
        </p:nvSpPr>
        <p:spPr>
          <a:xfrm xmlns:a="http://schemas.openxmlformats.org/drawingml/2006/main">
            <a:off x="436245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Reconcile</a:t>
            </a:r>
          </a:p>
        </p:txBody>
      </p:sp>
      <p:sp>
        <p:nvSpPr>
          <p:cNvPr id="10" name="">
            <a:extLst xmlns:a="http://schemas.openxmlformats.org/drawingml/2006/main">
              <a:ext uri="{FF2B5EF4-FFF2-40B4-BE49-F238E27FC236}">
                <a16:creationId xmlns:a16="http://schemas.microsoft.com/office/drawing/2014/main" id="{41EA9647-5A25-4179-9E35-5B1938393369}"/>
              </a:ext>
            </a:extLst>
          </p:cNvPr>
          <p:cNvSpPr>
            <a:spLocks xmlns:a="http://schemas.openxmlformats.org/drawingml/2006/main" noGrp="1"/>
          </p:cNvSpPr>
          <p:nvPr/>
        </p:nvSpPr>
        <p:spPr>
          <a:xfrm xmlns:a="http://schemas.openxmlformats.org/drawingml/2006/main">
            <a:off x="436245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Compare the file with the source book.</a:t>
            </a:r>
          </a:p>
        </p:txBody>
      </p:sp>
      <p:sp>
        <p:nvSpPr>
          <p:cNvPr id="11" name="">
            <a:extLst xmlns:a="http://schemas.openxmlformats.org/drawingml/2006/main">
              <a:ext uri="{FF2B5EF4-FFF2-40B4-BE49-F238E27FC236}">
                <a16:creationId xmlns:a16="http://schemas.microsoft.com/office/drawing/2014/main" id="{3E3420AE-F9AF-4997-A259-3EFE74182AD4}"/>
              </a:ext>
            </a:extLst>
          </p:cNvPr>
          <p:cNvSpPr>
            <a:spLocks xmlns:a="http://schemas.openxmlformats.org/drawingml/2006/main" noGrp="1"/>
          </p:cNvSpPr>
          <p:nvPr/>
        </p:nvSpPr>
        <p:spPr>
          <a:xfrm xmlns:a="http://schemas.openxmlformats.org/drawingml/2006/main">
            <a:off x="80391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4D841757-3553-489F-B36E-CDD17F5DF565}"/>
              </a:ext>
            </a:extLst>
          </p:cNvPr>
          <p:cNvSpPr>
            <a:spLocks xmlns:a="http://schemas.openxmlformats.org/drawingml/2006/main" noGrp="1"/>
          </p:cNvSpPr>
          <p:nvPr/>
        </p:nvSpPr>
        <p:spPr>
          <a:xfrm xmlns:a="http://schemas.openxmlformats.org/drawingml/2006/main">
            <a:off x="80391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Resolve</a:t>
            </a:r>
          </a:p>
        </p:txBody>
      </p:sp>
      <p:sp>
        <p:nvSpPr>
          <p:cNvPr id="13" name="">
            <a:extLst xmlns:a="http://schemas.openxmlformats.org/drawingml/2006/main">
              <a:ext uri="{FF2B5EF4-FFF2-40B4-BE49-F238E27FC236}">
                <a16:creationId xmlns:a16="http://schemas.microsoft.com/office/drawing/2014/main" id="{C41D8452-CF4F-4C0D-A7CE-452DBA85806F}"/>
              </a:ext>
            </a:extLst>
          </p:cNvPr>
          <p:cNvSpPr>
            <a:spLocks xmlns:a="http://schemas.openxmlformats.org/drawingml/2006/main" noGrp="1"/>
          </p:cNvSpPr>
          <p:nvPr/>
        </p:nvSpPr>
        <p:spPr>
          <a:xfrm xmlns:a="http://schemas.openxmlformats.org/drawingml/2006/main">
            <a:off x="80391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Retain queries and record acceptance.</a:t>
            </a:r>
          </a:p>
        </p:txBody>
      </p:sp>
      <p:sp>
        <p:nvSpPr>
          <p:cNvPr id="14" name="">
            <a:extLst xmlns:a="http://schemas.openxmlformats.org/drawingml/2006/main">
              <a:ext uri="{FF2B5EF4-FFF2-40B4-BE49-F238E27FC236}">
                <a16:creationId xmlns:a16="http://schemas.microsoft.com/office/drawing/2014/main" id="{85688B91-0F49-4DAE-B50A-125D319F561E}"/>
              </a:ext>
            </a:extLst>
          </p:cNvPr>
          <p:cNvSpPr>
            <a:spLocks xmlns:a="http://schemas.openxmlformats.org/drawingml/2006/main" noGrp="1"/>
          </p:cNvSpPr>
          <p:nvPr/>
        </p:nvSpPr>
        <p:spPr>
          <a:xfrm xmlns:a="http://schemas.openxmlformats.org/drawingml/2006/main">
            <a:off x="685800" y="6191250"/>
            <a:ext cx="10572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r>
              <a:t/>
            </a:r>
          </a:p>
        </p:txBody>
      </p:sp>
      <p:sp>
        <p:nvSpPr>
          <p:cNvPr id="15" name="">
            <a:extLst xmlns:a="http://schemas.openxmlformats.org/drawingml/2006/main">
              <a:ext uri="{FF2B5EF4-FFF2-40B4-BE49-F238E27FC236}">
                <a16:creationId xmlns:a16="http://schemas.microsoft.com/office/drawing/2014/main" id="{1E143439-7AA1-49CF-99CB-7291A26CA77C}"/>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24FA9161-AB18-43EF-B831-C4F609C858EF}"/>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08 / 20</a:t>
            </a:r>
          </a:p>
        </p:txBody>
      </p:sp>
    </p:spTree>
    <p:extLst>
      <p:ext uri="{BB962C8B-B14F-4D97-AF65-F5344CB8AC3E}">
        <p14:creationId xmlns:p14="http://schemas.microsoft.com/office/powerpoint/2010/main" val="1583260890"/>
      </p:ext>
    </p:extLst>
  </p:cSld>
</p:sld>
</file>

<file path=ppt/slides/slide9.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dfafcc9bf67f4971"/>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52FE4DE9-38FD-468E-801B-F60F2CFB8F67}"/>
              </a:ext>
            </a:extLst>
          </p:cNvPr>
          <p:cNvSpPr>
            <a:spLocks xmlns:a="http://schemas.openxmlformats.org/drawingml/2006/main" noGrp="1"/>
          </p:cNvSpPr>
          <p:nvPr/>
        </p:nvSpPr>
        <p:spPr>
          <a:xfrm xmlns:a="http://schemas.openxmlformats.org/drawingml/2006/main">
            <a:off x="7858125" y="447675"/>
            <a:ext cx="3524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7606F"/>
                </a:solidFill>
                <a:latin typeface="Liberation Sans"/>
                <a:ea typeface="Liberation Sans"/>
                <a:cs typeface="Liberation Sans"/>
              </a:defRPr>
            </a:pPr>
            <a:r>
              <a:rPr sz="1275" b="0">
                <a:solidFill>
                  <a:srgbClr val="47606F"/>
                </a:solidFill>
                <a:latin typeface="Liberation Sans"/>
                <a:ea typeface="Liberation Sans"/>
                <a:cs typeface="Liberation Sans"/>
              </a:rPr>
              <a:t>Recovery workflow</a:t>
            </a:r>
          </a:p>
        </p:txBody>
      </p:sp>
      <p:sp>
        <p:nvSpPr>
          <p:cNvPr id="3" name="">
            <a:extLst xmlns:a="http://schemas.openxmlformats.org/drawingml/2006/main">
              <a:ext uri="{FF2B5EF4-FFF2-40B4-BE49-F238E27FC236}">
                <a16:creationId xmlns:a16="http://schemas.microsoft.com/office/drawing/2014/main" id="{2B7A0F2B-9934-4E1D-ABCA-C893B0EFF7BD}"/>
              </a:ext>
            </a:extLst>
          </p:cNvPr>
          <p:cNvSpPr>
            <a:spLocks xmlns:a="http://schemas.openxmlformats.org/drawingml/2006/main" noGrp="1"/>
          </p:cNvSpPr>
          <p:nvPr/>
        </p:nvSpPr>
        <p:spPr>
          <a:xfrm xmlns:a="http://schemas.openxmlformats.org/drawingml/2006/main">
            <a:off x="685800" y="1304925"/>
            <a:ext cx="107632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A claim-to-recovery</a:t>
            </a:r>
          </a:p>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evidence chain</a:t>
            </a:r>
          </a:p>
        </p:txBody>
      </p:sp>
      <p:sp>
        <p:nvSpPr>
          <p:cNvPr id="4" name="">
            <a:extLst xmlns:a="http://schemas.openxmlformats.org/drawingml/2006/main">
              <a:ext uri="{FF2B5EF4-FFF2-40B4-BE49-F238E27FC236}">
                <a16:creationId xmlns:a16="http://schemas.microsoft.com/office/drawing/2014/main" id="{F9BC4379-2094-49CE-95AD-5EBFE1AD5B25}"/>
              </a:ext>
            </a:extLst>
          </p:cNvPr>
          <p:cNvSpPr>
            <a:spLocks xmlns:a="http://schemas.openxmlformats.org/drawingml/2006/main" noGrp="1"/>
          </p:cNvSpPr>
          <p:nvPr/>
        </p:nvSpPr>
        <p:spPr>
          <a:xfrm xmlns:a="http://schemas.openxmlformats.org/drawingml/2006/main">
            <a:off x="685800" y="2857500"/>
            <a:ext cx="1066800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47606F"/>
                </a:solidFill>
                <a:latin typeface="Liberation Sans"/>
                <a:ea typeface="Liberation Sans"/>
                <a:cs typeface="Liberation Sans"/>
              </a:defRPr>
            </a:pPr>
            <a:r>
              <a:rPr sz="2100" b="0">
                <a:solidFill>
                  <a:srgbClr val="47606F"/>
                </a:solidFill>
                <a:latin typeface="Liberation Sans"/>
                <a:ea typeface="Liberation Sans"/>
                <a:cs typeface="Liberation Sans"/>
              </a:rPr>
              <a:t>Connect the reviewed claim with the relevant treaty calculation and recovery package.</a:t>
            </a:r>
          </a:p>
        </p:txBody>
      </p:sp>
      <p:sp>
        <p:nvSpPr>
          <p:cNvPr id="5" name="">
            <a:extLst xmlns:a="http://schemas.openxmlformats.org/drawingml/2006/main">
              <a:ext uri="{FF2B5EF4-FFF2-40B4-BE49-F238E27FC236}">
                <a16:creationId xmlns:a16="http://schemas.microsoft.com/office/drawing/2014/main" id="{1DB0682C-CA11-40A0-8C64-FF84B98816C3}"/>
              </a:ext>
            </a:extLst>
          </p:cNvPr>
          <p:cNvSpPr>
            <a:spLocks xmlns:a="http://schemas.openxmlformats.org/drawingml/2006/main" noGrp="1"/>
          </p:cNvSpPr>
          <p:nvPr/>
        </p:nvSpPr>
        <p:spPr>
          <a:xfrm xmlns:a="http://schemas.openxmlformats.org/drawingml/2006/main">
            <a:off x="6858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18513E38-E776-4474-B86A-F17A5EC2D712}"/>
              </a:ext>
            </a:extLst>
          </p:cNvPr>
          <p:cNvSpPr>
            <a:spLocks xmlns:a="http://schemas.openxmlformats.org/drawingml/2006/main" noGrp="1"/>
          </p:cNvSpPr>
          <p:nvPr/>
        </p:nvSpPr>
        <p:spPr>
          <a:xfrm xmlns:a="http://schemas.openxmlformats.org/drawingml/2006/main">
            <a:off x="6858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Claim evidence</a:t>
            </a:r>
          </a:p>
        </p:txBody>
      </p:sp>
      <p:sp>
        <p:nvSpPr>
          <p:cNvPr id="7" name="">
            <a:extLst xmlns:a="http://schemas.openxmlformats.org/drawingml/2006/main">
              <a:ext uri="{FF2B5EF4-FFF2-40B4-BE49-F238E27FC236}">
                <a16:creationId xmlns:a16="http://schemas.microsoft.com/office/drawing/2014/main" id="{E61A7C21-5B54-466E-B15F-510F51C8F47A}"/>
              </a:ext>
            </a:extLst>
          </p:cNvPr>
          <p:cNvSpPr>
            <a:spLocks xmlns:a="http://schemas.openxmlformats.org/drawingml/2006/main" noGrp="1"/>
          </p:cNvSpPr>
          <p:nvPr/>
        </p:nvSpPr>
        <p:spPr>
          <a:xfrm xmlns:a="http://schemas.openxmlformats.org/drawingml/2006/main">
            <a:off x="6858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Confirmed loss and supporting records.</a:t>
            </a:r>
          </a:p>
        </p:txBody>
      </p:sp>
      <p:sp>
        <p:nvSpPr>
          <p:cNvPr id="8" name="">
            <a:extLst xmlns:a="http://schemas.openxmlformats.org/drawingml/2006/main">
              <a:ext uri="{FF2B5EF4-FFF2-40B4-BE49-F238E27FC236}">
                <a16:creationId xmlns:a16="http://schemas.microsoft.com/office/drawing/2014/main" id="{5153DE47-72BA-4D8F-BB17-C09891494AA7}"/>
              </a:ext>
            </a:extLst>
          </p:cNvPr>
          <p:cNvSpPr>
            <a:spLocks xmlns:a="http://schemas.openxmlformats.org/drawingml/2006/main" noGrp="1"/>
          </p:cNvSpPr>
          <p:nvPr/>
        </p:nvSpPr>
        <p:spPr>
          <a:xfrm xmlns:a="http://schemas.openxmlformats.org/drawingml/2006/main">
            <a:off x="436245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156513CD-2D98-47AC-A9B0-5B7FAA9F8802}"/>
              </a:ext>
            </a:extLst>
          </p:cNvPr>
          <p:cNvSpPr>
            <a:spLocks xmlns:a="http://schemas.openxmlformats.org/drawingml/2006/main" noGrp="1"/>
          </p:cNvSpPr>
          <p:nvPr/>
        </p:nvSpPr>
        <p:spPr>
          <a:xfrm xmlns:a="http://schemas.openxmlformats.org/drawingml/2006/main">
            <a:off x="436245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Treaty application</a:t>
            </a:r>
          </a:p>
        </p:txBody>
      </p:sp>
      <p:sp>
        <p:nvSpPr>
          <p:cNvPr id="10" name="">
            <a:extLst xmlns:a="http://schemas.openxmlformats.org/drawingml/2006/main">
              <a:ext uri="{FF2B5EF4-FFF2-40B4-BE49-F238E27FC236}">
                <a16:creationId xmlns:a16="http://schemas.microsoft.com/office/drawing/2014/main" id="{91B14A27-AE32-46F1-97D1-BEBF244ADBA7}"/>
              </a:ext>
            </a:extLst>
          </p:cNvPr>
          <p:cNvSpPr>
            <a:spLocks xmlns:a="http://schemas.openxmlformats.org/drawingml/2006/main" noGrp="1"/>
          </p:cNvSpPr>
          <p:nvPr/>
        </p:nvSpPr>
        <p:spPr>
          <a:xfrm xmlns:a="http://schemas.openxmlformats.org/drawingml/2006/main">
            <a:off x="436245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Reviewed terms and ceded calculation.</a:t>
            </a:r>
          </a:p>
        </p:txBody>
      </p:sp>
      <p:sp>
        <p:nvSpPr>
          <p:cNvPr id="11" name="">
            <a:extLst xmlns:a="http://schemas.openxmlformats.org/drawingml/2006/main">
              <a:ext uri="{FF2B5EF4-FFF2-40B4-BE49-F238E27FC236}">
                <a16:creationId xmlns:a16="http://schemas.microsoft.com/office/drawing/2014/main" id="{98FFB7CA-3E8F-409F-8EE6-D48ECCFBE0C5}"/>
              </a:ext>
            </a:extLst>
          </p:cNvPr>
          <p:cNvSpPr>
            <a:spLocks xmlns:a="http://schemas.openxmlformats.org/drawingml/2006/main" noGrp="1"/>
          </p:cNvSpPr>
          <p:nvPr/>
        </p:nvSpPr>
        <p:spPr>
          <a:xfrm xmlns:a="http://schemas.openxmlformats.org/drawingml/2006/main">
            <a:off x="80391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39078A83-02C7-47EB-9349-496EE922C62A}"/>
              </a:ext>
            </a:extLst>
          </p:cNvPr>
          <p:cNvSpPr>
            <a:spLocks xmlns:a="http://schemas.openxmlformats.org/drawingml/2006/main" noGrp="1"/>
          </p:cNvSpPr>
          <p:nvPr/>
        </p:nvSpPr>
        <p:spPr>
          <a:xfrm xmlns:a="http://schemas.openxmlformats.org/drawingml/2006/main">
            <a:off x="80391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Recovery package</a:t>
            </a:r>
          </a:p>
        </p:txBody>
      </p:sp>
      <p:sp>
        <p:nvSpPr>
          <p:cNvPr id="13" name="">
            <a:extLst xmlns:a="http://schemas.openxmlformats.org/drawingml/2006/main">
              <a:ext uri="{FF2B5EF4-FFF2-40B4-BE49-F238E27FC236}">
                <a16:creationId xmlns:a16="http://schemas.microsoft.com/office/drawing/2014/main" id="{4659CAAC-7F77-4895-BFA3-8F73609DF1BB}"/>
              </a:ext>
            </a:extLst>
          </p:cNvPr>
          <p:cNvSpPr>
            <a:spLocks xmlns:a="http://schemas.openxmlformats.org/drawingml/2006/main" noGrp="1"/>
          </p:cNvSpPr>
          <p:nvPr/>
        </p:nvSpPr>
        <p:spPr>
          <a:xfrm xmlns:a="http://schemas.openxmlformats.org/drawingml/2006/main">
            <a:off x="80391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Documentation, owner and counterparty status.</a:t>
            </a:r>
          </a:p>
        </p:txBody>
      </p:sp>
      <p:sp>
        <p:nvSpPr>
          <p:cNvPr id="14" name="">
            <a:extLst xmlns:a="http://schemas.openxmlformats.org/drawingml/2006/main">
              <a:ext uri="{FF2B5EF4-FFF2-40B4-BE49-F238E27FC236}">
                <a16:creationId xmlns:a16="http://schemas.microsoft.com/office/drawing/2014/main" id="{128EC266-CC84-4092-A20C-2E73692D56A9}"/>
              </a:ext>
            </a:extLst>
          </p:cNvPr>
          <p:cNvSpPr>
            <a:spLocks xmlns:a="http://schemas.openxmlformats.org/drawingml/2006/main" noGrp="1"/>
          </p:cNvSpPr>
          <p:nvPr/>
        </p:nvSpPr>
        <p:spPr>
          <a:xfrm xmlns:a="http://schemas.openxmlformats.org/drawingml/2006/main">
            <a:off x="685800" y="6191250"/>
            <a:ext cx="10572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r>
              <a:t/>
            </a:r>
          </a:p>
        </p:txBody>
      </p:sp>
      <p:sp>
        <p:nvSpPr>
          <p:cNvPr id="15" name="">
            <a:extLst xmlns:a="http://schemas.openxmlformats.org/drawingml/2006/main">
              <a:ext uri="{FF2B5EF4-FFF2-40B4-BE49-F238E27FC236}">
                <a16:creationId xmlns:a16="http://schemas.microsoft.com/office/drawing/2014/main" id="{64FD0AD7-3897-426D-AC58-159D0D9DFC24}"/>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106461DD-D7B0-4606-BAED-66156409C82E}"/>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09 / 20</a:t>
            </a:r>
          </a:p>
        </p:txBody>
      </p:sp>
    </p:spTree>
    <p:extLst>
      <p:ext uri="{BB962C8B-B14F-4D97-AF65-F5344CB8AC3E}">
        <p14:creationId xmlns:p14="http://schemas.microsoft.com/office/powerpoint/2010/main" val="680732044"/>
      </p:ext>
    </p:extLst>
  </p:cSld>
</p:sld>
</file>

<file path=ppt/slides/slide10.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c095678fa7a147ea"/>
          <a:srcRect xmlns:a="http://schemas.openxmlformats.org/drawingml/2006/main" l="53000" t="0" r="0" b="0"/>
          <a:stretch xmlns:a="http://schemas.openxmlformats.org/drawingml/2006/main"/>
        </p:blipFill>
        <p:spPr>
          <a:xfrm xmlns:a="http://schemas.openxmlformats.org/drawingml/2006/main">
            <a:off x="8191500" y="0"/>
            <a:ext cx="4000500" cy="6858000"/>
          </a:xfrm>
          <a:prstGeom xmlns:a="http://schemas.openxmlformats.org/drawingml/2006/main" prst="rect">
            <a:avLst/>
          </a:prstGeom>
        </p:spPr>
      </p:pic>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e10b47b8591b4d3a"/>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057FE522-E7C2-4FF4-8964-623FDAC56010}"/>
              </a:ext>
            </a:extLst>
          </p:cNvPr>
          <p:cNvSpPr>
            <a:spLocks xmlns:a="http://schemas.openxmlformats.org/drawingml/2006/main" noGrp="1"/>
          </p:cNvSpPr>
          <p:nvPr/>
        </p:nvSpPr>
        <p:spPr>
          <a:xfrm xmlns:a="http://schemas.openxmlformats.org/drawingml/2006/main">
            <a:off x="4333875" y="447675"/>
            <a:ext cx="3143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7606F"/>
                </a:solidFill>
                <a:latin typeface="Liberation Sans"/>
                <a:ea typeface="Liberation Sans"/>
                <a:cs typeface="Liberation Sans"/>
              </a:defRPr>
            </a:pPr>
            <a:r>
              <a:rPr sz="1275" b="0">
                <a:solidFill>
                  <a:srgbClr val="47606F"/>
                </a:solidFill>
                <a:latin typeface="Liberation Sans"/>
                <a:ea typeface="Liberation Sans"/>
                <a:cs typeface="Liberation Sans"/>
              </a:rPr>
              <a:t>Collection and ageing</a:t>
            </a:r>
          </a:p>
        </p:txBody>
      </p:sp>
      <p:sp>
        <p:nvSpPr>
          <p:cNvPr id="4" name="">
            <a:extLst xmlns:a="http://schemas.openxmlformats.org/drawingml/2006/main">
              <a:ext uri="{FF2B5EF4-FFF2-40B4-BE49-F238E27FC236}">
                <a16:creationId xmlns:a16="http://schemas.microsoft.com/office/drawing/2014/main" id="{550018AA-9020-41E4-ACD7-5A02BDFBDAD5}"/>
              </a:ext>
            </a:extLst>
          </p:cNvPr>
          <p:cNvSpPr>
            <a:spLocks xmlns:a="http://schemas.openxmlformats.org/drawingml/2006/main" noGrp="1"/>
          </p:cNvSpPr>
          <p:nvPr/>
        </p:nvSpPr>
        <p:spPr>
          <a:xfrm xmlns:a="http://schemas.openxmlformats.org/drawingml/2006/main">
            <a:off x="685800" y="1304925"/>
            <a:ext cx="7096125"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75" b="0">
                <a:solidFill>
                  <a:srgbClr val="102C43"/>
                </a:solidFill>
                <a:latin typeface="Liberation Sans"/>
                <a:ea typeface="Liberation Sans"/>
                <a:cs typeface="Liberation Sans"/>
              </a:defRPr>
            </a:pPr>
            <a:r>
              <a:rPr sz="3675" b="0">
                <a:solidFill>
                  <a:srgbClr val="102C43"/>
                </a:solidFill>
                <a:latin typeface="Liberation Sans"/>
                <a:ea typeface="Liberation Sans"/>
                <a:cs typeface="Liberation Sans"/>
              </a:rPr>
              <a:t>Recoverable and</a:t>
            </a:r>
          </a:p>
          <a:p xmlns:a="http://schemas.openxmlformats.org/drawingml/2006/main">
            <a:pPr>
              <a:defRPr sz="3675" b="0">
                <a:solidFill>
                  <a:srgbClr val="102C43"/>
                </a:solidFill>
                <a:latin typeface="Liberation Sans"/>
                <a:ea typeface="Liberation Sans"/>
                <a:cs typeface="Liberation Sans"/>
              </a:defRPr>
            </a:pPr>
            <a:r>
              <a:rPr sz="3675" b="0">
                <a:solidFill>
                  <a:srgbClr val="102C43"/>
                </a:solidFill>
                <a:latin typeface="Liberation Sans"/>
                <a:ea typeface="Liberation Sans"/>
                <a:cs typeface="Liberation Sans"/>
              </a:rPr>
              <a:t>collected stay distinct</a:t>
            </a:r>
          </a:p>
        </p:txBody>
      </p:sp>
      <p:sp>
        <p:nvSpPr>
          <p:cNvPr id="5" name="">
            <a:extLst xmlns:a="http://schemas.openxmlformats.org/drawingml/2006/main">
              <a:ext uri="{FF2B5EF4-FFF2-40B4-BE49-F238E27FC236}">
                <a16:creationId xmlns:a16="http://schemas.microsoft.com/office/drawing/2014/main" id="{3F65199A-08DE-4818-A0DB-BFAEE24BF4E2}"/>
              </a:ext>
            </a:extLst>
          </p:cNvPr>
          <p:cNvSpPr>
            <a:spLocks xmlns:a="http://schemas.openxmlformats.org/drawingml/2006/main" noGrp="1"/>
          </p:cNvSpPr>
          <p:nvPr/>
        </p:nvSpPr>
        <p:spPr>
          <a:xfrm xmlns:a="http://schemas.openxmlformats.org/drawingml/2006/main">
            <a:off x="685800" y="2800350"/>
            <a:ext cx="6962775"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An approved balance still needs a collection process.</a:t>
            </a:r>
          </a:p>
        </p:txBody>
      </p:sp>
      <p:sp>
        <p:nvSpPr>
          <p:cNvPr id="6" name="">
            <a:extLst xmlns:a="http://schemas.openxmlformats.org/drawingml/2006/main">
              <a:ext uri="{FF2B5EF4-FFF2-40B4-BE49-F238E27FC236}">
                <a16:creationId xmlns:a16="http://schemas.microsoft.com/office/drawing/2014/main" id="{CEB6364B-F6F5-4E68-8CAF-5243B0D9A9D8}"/>
              </a:ext>
            </a:extLst>
          </p:cNvPr>
          <p:cNvSpPr>
            <a:spLocks xmlns:a="http://schemas.openxmlformats.org/drawingml/2006/main" noGrp="1"/>
          </p:cNvSpPr>
          <p:nvPr/>
        </p:nvSpPr>
        <p:spPr>
          <a:xfrm xmlns:a="http://schemas.openxmlformats.org/drawingml/2006/main">
            <a:off x="685800" y="3933825"/>
            <a:ext cx="69151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102C43"/>
                </a:solidFill>
                <a:latin typeface="Liberation Sans"/>
                <a:ea typeface="Liberation Sans"/>
                <a:cs typeface="Liberation Sans"/>
              </a:defRPr>
            </a:pPr>
            <a:r>
              <a:rPr sz="1950" b="1">
                <a:solidFill>
                  <a:srgbClr val="102C43"/>
                </a:solidFill>
                <a:latin typeface="Liberation Sans"/>
                <a:ea typeface="Liberation Sans"/>
                <a:cs typeface="Liberation Sans"/>
              </a:rPr>
              <a:t>Prioritize</a:t>
            </a:r>
          </a:p>
        </p:txBody>
      </p:sp>
      <p:sp>
        <p:nvSpPr>
          <p:cNvPr id="7" name="">
            <a:extLst xmlns:a="http://schemas.openxmlformats.org/drawingml/2006/main">
              <a:ext uri="{FF2B5EF4-FFF2-40B4-BE49-F238E27FC236}">
                <a16:creationId xmlns:a16="http://schemas.microsoft.com/office/drawing/2014/main" id="{66115A97-E3CA-468B-98C7-06868BA56E7B}"/>
              </a:ext>
            </a:extLst>
          </p:cNvPr>
          <p:cNvSpPr>
            <a:spLocks xmlns:a="http://schemas.openxmlformats.org/drawingml/2006/main" noGrp="1"/>
          </p:cNvSpPr>
          <p:nvPr/>
        </p:nvSpPr>
        <p:spPr>
          <a:xfrm xmlns:a="http://schemas.openxmlformats.org/drawingml/2006/main">
            <a:off x="685800" y="4305300"/>
            <a:ext cx="69151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Age outstanding recoverables by counterparty.</a:t>
            </a:r>
          </a:p>
        </p:txBody>
      </p:sp>
      <p:sp>
        <p:nvSpPr>
          <p:cNvPr id="8" name="">
            <a:extLst xmlns:a="http://schemas.openxmlformats.org/drawingml/2006/main">
              <a:ext uri="{FF2B5EF4-FFF2-40B4-BE49-F238E27FC236}">
                <a16:creationId xmlns:a16="http://schemas.microsoft.com/office/drawing/2014/main" id="{648A0C0B-6D1D-4F1A-8CF1-F15894D586B4}"/>
              </a:ext>
            </a:extLst>
          </p:cNvPr>
          <p:cNvSpPr>
            <a:spLocks xmlns:a="http://schemas.openxmlformats.org/drawingml/2006/main" noGrp="1"/>
          </p:cNvSpPr>
          <p:nvPr/>
        </p:nvSpPr>
        <p:spPr>
          <a:xfrm xmlns:a="http://schemas.openxmlformats.org/drawingml/2006/main">
            <a:off x="685800" y="4962525"/>
            <a:ext cx="69151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102C43"/>
                </a:solidFill>
                <a:latin typeface="Liberation Sans"/>
                <a:ea typeface="Liberation Sans"/>
                <a:cs typeface="Liberation Sans"/>
              </a:defRPr>
            </a:pPr>
            <a:r>
              <a:rPr sz="1950" b="1">
                <a:solidFill>
                  <a:srgbClr val="102C43"/>
                </a:solidFill>
                <a:latin typeface="Liberation Sans"/>
                <a:ea typeface="Liberation Sans"/>
                <a:cs typeface="Liberation Sans"/>
              </a:rPr>
              <a:t>Record cash and escalate</a:t>
            </a:r>
          </a:p>
        </p:txBody>
      </p:sp>
      <p:sp>
        <p:nvSpPr>
          <p:cNvPr id="9" name="">
            <a:extLst xmlns:a="http://schemas.openxmlformats.org/drawingml/2006/main">
              <a:ext uri="{FF2B5EF4-FFF2-40B4-BE49-F238E27FC236}">
                <a16:creationId xmlns:a16="http://schemas.microsoft.com/office/drawing/2014/main" id="{50ABE3DA-020C-4442-A389-AB47B104DC9C}"/>
              </a:ext>
            </a:extLst>
          </p:cNvPr>
          <p:cNvSpPr>
            <a:spLocks xmlns:a="http://schemas.openxmlformats.org/drawingml/2006/main" noGrp="1"/>
          </p:cNvSpPr>
          <p:nvPr/>
        </p:nvSpPr>
        <p:spPr>
          <a:xfrm xmlns:a="http://schemas.openxmlformats.org/drawingml/2006/main">
            <a:off x="685800" y="5334000"/>
            <a:ext cx="69151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Tie a collection event to the recovery. Assign missing evidence, queries and disputes.</a:t>
            </a:r>
          </a:p>
        </p:txBody>
      </p:sp>
      <p:sp>
        <p:nvSpPr>
          <p:cNvPr id="10" name="">
            <a:extLst xmlns:a="http://schemas.openxmlformats.org/drawingml/2006/main">
              <a:ext uri="{FF2B5EF4-FFF2-40B4-BE49-F238E27FC236}">
                <a16:creationId xmlns:a16="http://schemas.microsoft.com/office/drawing/2014/main" id="{9891612E-87A0-42AD-B734-A7060DBE309E}"/>
              </a:ext>
            </a:extLst>
          </p:cNvPr>
          <p:cNvSpPr>
            <a:spLocks xmlns:a="http://schemas.openxmlformats.org/drawingml/2006/main" noGrp="1"/>
          </p:cNvSpPr>
          <p:nvPr/>
        </p:nvSpPr>
        <p:spPr>
          <a:xfrm xmlns:a="http://schemas.openxmlformats.org/drawingml/2006/main">
            <a:off x="685800" y="6191250"/>
            <a:ext cx="6953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r>
              <a:t/>
            </a:r>
          </a:p>
        </p:txBody>
      </p:sp>
      <p:sp>
        <p:nvSpPr>
          <p:cNvPr id="11" name="">
            <a:extLst xmlns:a="http://schemas.openxmlformats.org/drawingml/2006/main">
              <a:ext uri="{FF2B5EF4-FFF2-40B4-BE49-F238E27FC236}">
                <a16:creationId xmlns:a16="http://schemas.microsoft.com/office/drawing/2014/main" id="{5483268F-6613-456E-9163-4FBFD93DA284}"/>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2" name="">
            <a:extLst xmlns:a="http://schemas.openxmlformats.org/drawingml/2006/main">
              <a:ext uri="{FF2B5EF4-FFF2-40B4-BE49-F238E27FC236}">
                <a16:creationId xmlns:a16="http://schemas.microsoft.com/office/drawing/2014/main" id="{E4123338-BACF-4C78-8A9A-EF63B6A4A2C5}"/>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EE7EE"/>
                </a:solidFill>
                <a:latin typeface="Liberation Sans"/>
                <a:ea typeface="Liberation Sans"/>
                <a:cs typeface="Liberation Sans"/>
              </a:defRPr>
            </a:pPr>
            <a:r>
              <a:rPr sz="900" b="0">
                <a:solidFill>
                  <a:srgbClr val="DEE7EE"/>
                </a:solidFill>
                <a:latin typeface="Liberation Sans"/>
                <a:ea typeface="Liberation Sans"/>
                <a:cs typeface="Liberation Sans"/>
              </a:rPr>
              <a:t>10 / 20</a:t>
            </a:r>
          </a:p>
        </p:txBody>
      </p:sp>
    </p:spTree>
    <p:extLst>
      <p:ext uri="{BB962C8B-B14F-4D97-AF65-F5344CB8AC3E}">
        <p14:creationId xmlns:p14="http://schemas.microsoft.com/office/powerpoint/2010/main" val="1794989367"/>
      </p:ext>
    </p:extLst>
  </p:cSld>
</p:sld>
</file>

<file path=ppt/slides/slide11.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e83bf3f43685415e"/>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5BA9998B-B74C-445E-AC6D-ACD6D35D9642}"/>
              </a:ext>
            </a:extLst>
          </p:cNvPr>
          <p:cNvSpPr>
            <a:spLocks xmlns:a="http://schemas.openxmlformats.org/drawingml/2006/main" noGrp="1"/>
          </p:cNvSpPr>
          <p:nvPr/>
        </p:nvSpPr>
        <p:spPr>
          <a:xfrm xmlns:a="http://schemas.openxmlformats.org/drawingml/2006/main">
            <a:off x="7858125" y="447675"/>
            <a:ext cx="3524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7606F"/>
                </a:solidFill>
                <a:latin typeface="Liberation Sans"/>
                <a:ea typeface="Liberation Sans"/>
                <a:cs typeface="Liberation Sans"/>
              </a:defRPr>
            </a:pPr>
            <a:r>
              <a:rPr sz="1275" b="0">
                <a:solidFill>
                  <a:srgbClr val="47606F"/>
                </a:solidFill>
                <a:latin typeface="Liberation Sans"/>
                <a:ea typeface="Liberation Sans"/>
                <a:cs typeface="Liberation Sans"/>
              </a:rPr>
              <a:t>Counterparty exposure</a:t>
            </a:r>
          </a:p>
        </p:txBody>
      </p:sp>
      <p:sp>
        <p:nvSpPr>
          <p:cNvPr id="3" name="">
            <a:extLst xmlns:a="http://schemas.openxmlformats.org/drawingml/2006/main">
              <a:ext uri="{FF2B5EF4-FFF2-40B4-BE49-F238E27FC236}">
                <a16:creationId xmlns:a16="http://schemas.microsoft.com/office/drawing/2014/main" id="{C61CB643-5445-4AAF-95A7-B2234B3CFC07}"/>
              </a:ext>
            </a:extLst>
          </p:cNvPr>
          <p:cNvSpPr>
            <a:spLocks xmlns:a="http://schemas.openxmlformats.org/drawingml/2006/main" noGrp="1"/>
          </p:cNvSpPr>
          <p:nvPr/>
        </p:nvSpPr>
        <p:spPr>
          <a:xfrm xmlns:a="http://schemas.openxmlformats.org/drawingml/2006/main">
            <a:off x="685800" y="1304925"/>
            <a:ext cx="107632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Credit exposure needs</a:t>
            </a:r>
          </a:p>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a dated view</a:t>
            </a:r>
          </a:p>
        </p:txBody>
      </p:sp>
      <p:sp>
        <p:nvSpPr>
          <p:cNvPr id="4" name="">
            <a:extLst xmlns:a="http://schemas.openxmlformats.org/drawingml/2006/main">
              <a:ext uri="{FF2B5EF4-FFF2-40B4-BE49-F238E27FC236}">
                <a16:creationId xmlns:a16="http://schemas.microsoft.com/office/drawing/2014/main" id="{9EF6CCC1-A829-4294-A872-BBC5652C8455}"/>
              </a:ext>
            </a:extLst>
          </p:cNvPr>
          <p:cNvSpPr>
            <a:spLocks xmlns:a="http://schemas.openxmlformats.org/drawingml/2006/main" noGrp="1"/>
          </p:cNvSpPr>
          <p:nvPr/>
        </p:nvSpPr>
        <p:spPr>
          <a:xfrm xmlns:a="http://schemas.openxmlformats.org/drawingml/2006/main">
            <a:off x="685800" y="2857500"/>
            <a:ext cx="1066800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47606F"/>
                </a:solidFill>
                <a:latin typeface="Liberation Sans"/>
                <a:ea typeface="Liberation Sans"/>
                <a:cs typeface="Liberation Sans"/>
              </a:defRPr>
            </a:pPr>
            <a:r>
              <a:rPr sz="2100" b="0">
                <a:solidFill>
                  <a:srgbClr val="47606F"/>
                </a:solidFill>
                <a:latin typeface="Liberation Sans"/>
                <a:ea typeface="Liberation Sans"/>
                <a:cs typeface="Liberation Sans"/>
              </a:rPr>
              <a:t>A historical report should preserve the information that applied at the time.</a:t>
            </a:r>
          </a:p>
        </p:txBody>
      </p:sp>
      <p:sp>
        <p:nvSpPr>
          <p:cNvPr id="5" name="">
            <a:extLst xmlns:a="http://schemas.openxmlformats.org/drawingml/2006/main">
              <a:ext uri="{FF2B5EF4-FFF2-40B4-BE49-F238E27FC236}">
                <a16:creationId xmlns:a16="http://schemas.microsoft.com/office/drawing/2014/main" id="{33ED5122-6844-48DB-A050-D5A59D38F64F}"/>
              </a:ext>
            </a:extLst>
          </p:cNvPr>
          <p:cNvSpPr>
            <a:spLocks xmlns:a="http://schemas.openxmlformats.org/drawingml/2006/main" noGrp="1"/>
          </p:cNvSpPr>
          <p:nvPr/>
        </p:nvSpPr>
        <p:spPr>
          <a:xfrm xmlns:a="http://schemas.openxmlformats.org/drawingml/2006/main">
            <a:off x="6858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0A5B2B28-1078-4AB2-9D31-F0CA4F89E5A8}"/>
              </a:ext>
            </a:extLst>
          </p:cNvPr>
          <p:cNvSpPr>
            <a:spLocks xmlns:a="http://schemas.openxmlformats.org/drawingml/2006/main" noGrp="1"/>
          </p:cNvSpPr>
          <p:nvPr/>
        </p:nvSpPr>
        <p:spPr>
          <a:xfrm xmlns:a="http://schemas.openxmlformats.org/drawingml/2006/main">
            <a:off x="6858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As-of position</a:t>
            </a:r>
          </a:p>
        </p:txBody>
      </p:sp>
      <p:sp>
        <p:nvSpPr>
          <p:cNvPr id="7" name="">
            <a:extLst xmlns:a="http://schemas.openxmlformats.org/drawingml/2006/main">
              <a:ext uri="{FF2B5EF4-FFF2-40B4-BE49-F238E27FC236}">
                <a16:creationId xmlns:a16="http://schemas.microsoft.com/office/drawing/2014/main" id="{4BE83510-9017-4852-8C6B-484BA77F7617}"/>
              </a:ext>
            </a:extLst>
          </p:cNvPr>
          <p:cNvSpPr>
            <a:spLocks xmlns:a="http://schemas.openxmlformats.org/drawingml/2006/main" noGrp="1"/>
          </p:cNvSpPr>
          <p:nvPr/>
        </p:nvSpPr>
        <p:spPr>
          <a:xfrm xmlns:a="http://schemas.openxmlformats.org/drawingml/2006/main">
            <a:off x="6858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Recoverable balance and dated ratings.</a:t>
            </a:r>
          </a:p>
        </p:txBody>
      </p:sp>
      <p:sp>
        <p:nvSpPr>
          <p:cNvPr id="8" name="">
            <a:extLst xmlns:a="http://schemas.openxmlformats.org/drawingml/2006/main">
              <a:ext uri="{FF2B5EF4-FFF2-40B4-BE49-F238E27FC236}">
                <a16:creationId xmlns:a16="http://schemas.microsoft.com/office/drawing/2014/main" id="{E94A2F8B-9F72-4325-AEEB-7451931B45D7}"/>
              </a:ext>
            </a:extLst>
          </p:cNvPr>
          <p:cNvSpPr>
            <a:spLocks xmlns:a="http://schemas.openxmlformats.org/drawingml/2006/main" noGrp="1"/>
          </p:cNvSpPr>
          <p:nvPr/>
        </p:nvSpPr>
        <p:spPr>
          <a:xfrm xmlns:a="http://schemas.openxmlformats.org/drawingml/2006/main">
            <a:off x="436245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0931DB5D-6A0A-4D43-8070-7B5313FD850E}"/>
              </a:ext>
            </a:extLst>
          </p:cNvPr>
          <p:cNvSpPr>
            <a:spLocks xmlns:a="http://schemas.openxmlformats.org/drawingml/2006/main" noGrp="1"/>
          </p:cNvSpPr>
          <p:nvPr/>
        </p:nvSpPr>
        <p:spPr>
          <a:xfrm xmlns:a="http://schemas.openxmlformats.org/drawingml/2006/main">
            <a:off x="436245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Collateral</a:t>
            </a:r>
          </a:p>
        </p:txBody>
      </p:sp>
      <p:sp>
        <p:nvSpPr>
          <p:cNvPr id="10" name="">
            <a:extLst xmlns:a="http://schemas.openxmlformats.org/drawingml/2006/main">
              <a:ext uri="{FF2B5EF4-FFF2-40B4-BE49-F238E27FC236}">
                <a16:creationId xmlns:a16="http://schemas.microsoft.com/office/drawing/2014/main" id="{BEB9719A-F2D1-47E0-B666-36620E3F9B8D}"/>
              </a:ext>
            </a:extLst>
          </p:cNvPr>
          <p:cNvSpPr>
            <a:spLocks xmlns:a="http://schemas.openxmlformats.org/drawingml/2006/main" noGrp="1"/>
          </p:cNvSpPr>
          <p:nvPr/>
        </p:nvSpPr>
        <p:spPr>
          <a:xfrm xmlns:a="http://schemas.openxmlformats.org/drawingml/2006/main">
            <a:off x="436245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Held amounts, expiry and release events.</a:t>
            </a:r>
          </a:p>
        </p:txBody>
      </p:sp>
      <p:sp>
        <p:nvSpPr>
          <p:cNvPr id="11" name="">
            <a:extLst xmlns:a="http://schemas.openxmlformats.org/drawingml/2006/main">
              <a:ext uri="{FF2B5EF4-FFF2-40B4-BE49-F238E27FC236}">
                <a16:creationId xmlns:a16="http://schemas.microsoft.com/office/drawing/2014/main" id="{4C124D79-68C0-4A1F-B105-54F29D292D34}"/>
              </a:ext>
            </a:extLst>
          </p:cNvPr>
          <p:cNvSpPr>
            <a:spLocks xmlns:a="http://schemas.openxmlformats.org/drawingml/2006/main" noGrp="1"/>
          </p:cNvSpPr>
          <p:nvPr/>
        </p:nvSpPr>
        <p:spPr>
          <a:xfrm xmlns:a="http://schemas.openxmlformats.org/drawingml/2006/main">
            <a:off x="80391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FE1D90B3-BD57-4819-95C0-A097F1569985}"/>
              </a:ext>
            </a:extLst>
          </p:cNvPr>
          <p:cNvSpPr>
            <a:spLocks xmlns:a="http://schemas.openxmlformats.org/drawingml/2006/main" noGrp="1"/>
          </p:cNvSpPr>
          <p:nvPr/>
        </p:nvSpPr>
        <p:spPr>
          <a:xfrm xmlns:a="http://schemas.openxmlformats.org/drawingml/2006/main">
            <a:off x="80391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Concentration</a:t>
            </a:r>
          </a:p>
        </p:txBody>
      </p:sp>
      <p:sp>
        <p:nvSpPr>
          <p:cNvPr id="13" name="">
            <a:extLst xmlns:a="http://schemas.openxmlformats.org/drawingml/2006/main">
              <a:ext uri="{FF2B5EF4-FFF2-40B4-BE49-F238E27FC236}">
                <a16:creationId xmlns:a16="http://schemas.microsoft.com/office/drawing/2014/main" id="{4CE31D6F-4FD1-4C12-8322-F30173BE2FEE}"/>
              </a:ext>
            </a:extLst>
          </p:cNvPr>
          <p:cNvSpPr>
            <a:spLocks xmlns:a="http://schemas.openxmlformats.org/drawingml/2006/main" noGrp="1"/>
          </p:cNvSpPr>
          <p:nvPr/>
        </p:nvSpPr>
        <p:spPr>
          <a:xfrm xmlns:a="http://schemas.openxmlformats.org/drawingml/2006/main">
            <a:off x="80391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Exposure by counterparty for review.</a:t>
            </a:r>
          </a:p>
        </p:txBody>
      </p:sp>
      <p:sp>
        <p:nvSpPr>
          <p:cNvPr id="14" name="">
            <a:extLst xmlns:a="http://schemas.openxmlformats.org/drawingml/2006/main">
              <a:ext uri="{FF2B5EF4-FFF2-40B4-BE49-F238E27FC236}">
                <a16:creationId xmlns:a16="http://schemas.microsoft.com/office/drawing/2014/main" id="{B6293CA0-1C37-49AB-A18E-60E5041DE906}"/>
              </a:ext>
            </a:extLst>
          </p:cNvPr>
          <p:cNvSpPr>
            <a:spLocks xmlns:a="http://schemas.openxmlformats.org/drawingml/2006/main" noGrp="1"/>
          </p:cNvSpPr>
          <p:nvPr/>
        </p:nvSpPr>
        <p:spPr>
          <a:xfrm xmlns:a="http://schemas.openxmlformats.org/drawingml/2006/main">
            <a:off x="685800" y="6191250"/>
            <a:ext cx="10572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r>
              <a:t/>
            </a:r>
          </a:p>
        </p:txBody>
      </p:sp>
      <p:sp>
        <p:nvSpPr>
          <p:cNvPr id="15" name="">
            <a:extLst xmlns:a="http://schemas.openxmlformats.org/drawingml/2006/main">
              <a:ext uri="{FF2B5EF4-FFF2-40B4-BE49-F238E27FC236}">
                <a16:creationId xmlns:a16="http://schemas.microsoft.com/office/drawing/2014/main" id="{691D957F-67FD-48A8-A495-0E9DBF0450E4}"/>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CA3B6CE2-52F7-4054-BDDA-EDBD080A7880}"/>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11 / 20</a:t>
            </a:r>
          </a:p>
        </p:txBody>
      </p:sp>
    </p:spTree>
    <p:extLst>
      <p:ext uri="{BB962C8B-B14F-4D97-AF65-F5344CB8AC3E}">
        <p14:creationId xmlns:p14="http://schemas.microsoft.com/office/powerpoint/2010/main" val="1831688797"/>
      </p:ext>
    </p:extLst>
  </p:cSld>
</p:sld>
</file>

<file path=ppt/slides/slide12.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d597f791570e4ba9"/>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65DBD731-0E8B-4F37-B7F7-115E817D06AA}"/>
              </a:ext>
            </a:extLst>
          </p:cNvPr>
          <p:cNvSpPr>
            <a:spLocks xmlns:a="http://schemas.openxmlformats.org/drawingml/2006/main" noGrp="1"/>
          </p:cNvSpPr>
          <p:nvPr/>
        </p:nvSpPr>
        <p:spPr>
          <a:xfrm xmlns:a="http://schemas.openxmlformats.org/drawingml/2006/main">
            <a:off x="7858125" y="447675"/>
            <a:ext cx="3524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7606F"/>
                </a:solidFill>
                <a:latin typeface="Liberation Sans"/>
                <a:ea typeface="Liberation Sans"/>
                <a:cs typeface="Liberation Sans"/>
              </a:defRPr>
            </a:pPr>
            <a:r>
              <a:rPr sz="1275" b="0">
                <a:solidFill>
                  <a:srgbClr val="47606F"/>
                </a:solidFill>
                <a:latin typeface="Liberation Sans"/>
                <a:ea typeface="Liberation Sans"/>
                <a:cs typeface="Liberation Sans"/>
              </a:rPr>
              <a:t>Accounts and disputes</a:t>
            </a:r>
          </a:p>
        </p:txBody>
      </p:sp>
      <p:sp>
        <p:nvSpPr>
          <p:cNvPr id="3" name="">
            <a:extLst xmlns:a="http://schemas.openxmlformats.org/drawingml/2006/main">
              <a:ext uri="{FF2B5EF4-FFF2-40B4-BE49-F238E27FC236}">
                <a16:creationId xmlns:a16="http://schemas.microsoft.com/office/drawing/2014/main" id="{9DD35EBC-57F5-4E7F-B1E3-93CF33A84CE0}"/>
              </a:ext>
            </a:extLst>
          </p:cNvPr>
          <p:cNvSpPr>
            <a:spLocks xmlns:a="http://schemas.openxmlformats.org/drawingml/2006/main" noGrp="1"/>
          </p:cNvSpPr>
          <p:nvPr/>
        </p:nvSpPr>
        <p:spPr>
          <a:xfrm xmlns:a="http://schemas.openxmlformats.org/drawingml/2006/main">
            <a:off x="685800" y="1304925"/>
            <a:ext cx="107632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Finance needs a</a:t>
            </a:r>
          </a:p>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reconcilable settlement trail</a:t>
            </a:r>
          </a:p>
        </p:txBody>
      </p:sp>
      <p:sp>
        <p:nvSpPr>
          <p:cNvPr id="4" name="">
            <a:extLst xmlns:a="http://schemas.openxmlformats.org/drawingml/2006/main">
              <a:ext uri="{FF2B5EF4-FFF2-40B4-BE49-F238E27FC236}">
                <a16:creationId xmlns:a16="http://schemas.microsoft.com/office/drawing/2014/main" id="{92639DFC-EB2F-4778-A0B8-16EDC9CF4C23}"/>
              </a:ext>
            </a:extLst>
          </p:cNvPr>
          <p:cNvSpPr>
            <a:spLocks xmlns:a="http://schemas.openxmlformats.org/drawingml/2006/main" noGrp="1"/>
          </p:cNvSpPr>
          <p:nvPr/>
        </p:nvSpPr>
        <p:spPr>
          <a:xfrm xmlns:a="http://schemas.openxmlformats.org/drawingml/2006/main">
            <a:off x="685800" y="2857500"/>
            <a:ext cx="1066800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47606F"/>
                </a:solidFill>
                <a:latin typeface="Liberation Sans"/>
                <a:ea typeface="Liberation Sans"/>
                <a:cs typeface="Liberation Sans"/>
              </a:defRPr>
            </a:pPr>
            <a:r>
              <a:rPr sz="2100" b="0">
                <a:solidFill>
                  <a:srgbClr val="47606F"/>
                </a:solidFill>
                <a:latin typeface="Liberation Sans"/>
                <a:ea typeface="Liberation Sans"/>
                <a:cs typeface="Liberation Sans"/>
              </a:rPr>
              <a:t>AegisNow describes technical accounts, settlement transitions and dispute records.</a:t>
            </a:r>
          </a:p>
        </p:txBody>
      </p:sp>
      <p:sp>
        <p:nvSpPr>
          <p:cNvPr id="5" name="">
            <a:extLst xmlns:a="http://schemas.openxmlformats.org/drawingml/2006/main">
              <a:ext uri="{FF2B5EF4-FFF2-40B4-BE49-F238E27FC236}">
                <a16:creationId xmlns:a16="http://schemas.microsoft.com/office/drawing/2014/main" id="{D781BC72-7634-4B9A-8B28-62073524EE6A}"/>
              </a:ext>
            </a:extLst>
          </p:cNvPr>
          <p:cNvSpPr>
            <a:spLocks xmlns:a="http://schemas.openxmlformats.org/drawingml/2006/main" noGrp="1"/>
          </p:cNvSpPr>
          <p:nvPr/>
        </p:nvSpPr>
        <p:spPr>
          <a:xfrm xmlns:a="http://schemas.openxmlformats.org/drawingml/2006/main">
            <a:off x="6858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C7865FDB-77F3-4C4E-B9E0-CA0CFE3D44C1}"/>
              </a:ext>
            </a:extLst>
          </p:cNvPr>
          <p:cNvSpPr>
            <a:spLocks xmlns:a="http://schemas.openxmlformats.org/drawingml/2006/main" noGrp="1"/>
          </p:cNvSpPr>
          <p:nvPr/>
        </p:nvSpPr>
        <p:spPr>
          <a:xfrm xmlns:a="http://schemas.openxmlformats.org/drawingml/2006/main">
            <a:off x="6858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Account</a:t>
            </a:r>
          </a:p>
        </p:txBody>
      </p:sp>
      <p:sp>
        <p:nvSpPr>
          <p:cNvPr id="7" name="">
            <a:extLst xmlns:a="http://schemas.openxmlformats.org/drawingml/2006/main">
              <a:ext uri="{FF2B5EF4-FFF2-40B4-BE49-F238E27FC236}">
                <a16:creationId xmlns:a16="http://schemas.microsoft.com/office/drawing/2014/main" id="{42A1A8F8-E9E6-4FBB-B69F-6C5EC8394E64}"/>
              </a:ext>
            </a:extLst>
          </p:cNvPr>
          <p:cNvSpPr>
            <a:spLocks xmlns:a="http://schemas.openxmlformats.org/drawingml/2006/main" noGrp="1"/>
          </p:cNvSpPr>
          <p:nvPr/>
        </p:nvSpPr>
        <p:spPr>
          <a:xfrm xmlns:a="http://schemas.openxmlformats.org/drawingml/2006/main">
            <a:off x="6858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Agree balances for a defined period.</a:t>
            </a:r>
          </a:p>
        </p:txBody>
      </p:sp>
      <p:sp>
        <p:nvSpPr>
          <p:cNvPr id="8" name="">
            <a:extLst xmlns:a="http://schemas.openxmlformats.org/drawingml/2006/main">
              <a:ext uri="{FF2B5EF4-FFF2-40B4-BE49-F238E27FC236}">
                <a16:creationId xmlns:a16="http://schemas.microsoft.com/office/drawing/2014/main" id="{4C21359D-163B-48E3-B4E6-FF848D1B8E89}"/>
              </a:ext>
            </a:extLst>
          </p:cNvPr>
          <p:cNvSpPr>
            <a:spLocks xmlns:a="http://schemas.openxmlformats.org/drawingml/2006/main" noGrp="1"/>
          </p:cNvSpPr>
          <p:nvPr/>
        </p:nvSpPr>
        <p:spPr>
          <a:xfrm xmlns:a="http://schemas.openxmlformats.org/drawingml/2006/main">
            <a:off x="436245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D33D1F09-518E-456D-B899-905981CE0B99}"/>
              </a:ext>
            </a:extLst>
          </p:cNvPr>
          <p:cNvSpPr>
            <a:spLocks xmlns:a="http://schemas.openxmlformats.org/drawingml/2006/main" noGrp="1"/>
          </p:cNvSpPr>
          <p:nvPr/>
        </p:nvSpPr>
        <p:spPr>
          <a:xfrm xmlns:a="http://schemas.openxmlformats.org/drawingml/2006/main">
            <a:off x="436245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Settlement</a:t>
            </a:r>
          </a:p>
        </p:txBody>
      </p:sp>
      <p:sp>
        <p:nvSpPr>
          <p:cNvPr id="10" name="">
            <a:extLst xmlns:a="http://schemas.openxmlformats.org/drawingml/2006/main">
              <a:ext uri="{FF2B5EF4-FFF2-40B4-BE49-F238E27FC236}">
                <a16:creationId xmlns:a16="http://schemas.microsoft.com/office/drawing/2014/main" id="{B91A6EA5-CF3D-4344-89B8-08D64988407C}"/>
              </a:ext>
            </a:extLst>
          </p:cNvPr>
          <p:cNvSpPr>
            <a:spLocks xmlns:a="http://schemas.openxmlformats.org/drawingml/2006/main" noGrp="1"/>
          </p:cNvSpPr>
          <p:nvPr/>
        </p:nvSpPr>
        <p:spPr>
          <a:xfrm xmlns:a="http://schemas.openxmlformats.org/drawingml/2006/main">
            <a:off x="436245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Record clearing or reversal explicitly.</a:t>
            </a:r>
          </a:p>
        </p:txBody>
      </p:sp>
      <p:sp>
        <p:nvSpPr>
          <p:cNvPr id="11" name="">
            <a:extLst xmlns:a="http://schemas.openxmlformats.org/drawingml/2006/main">
              <a:ext uri="{FF2B5EF4-FFF2-40B4-BE49-F238E27FC236}">
                <a16:creationId xmlns:a16="http://schemas.microsoft.com/office/drawing/2014/main" id="{DAB831E9-88B1-4006-A322-DEAB04D89D42}"/>
              </a:ext>
            </a:extLst>
          </p:cNvPr>
          <p:cNvSpPr>
            <a:spLocks xmlns:a="http://schemas.openxmlformats.org/drawingml/2006/main" noGrp="1"/>
          </p:cNvSpPr>
          <p:nvPr/>
        </p:nvSpPr>
        <p:spPr>
          <a:xfrm xmlns:a="http://schemas.openxmlformats.org/drawingml/2006/main">
            <a:off x="80391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B1385627-23D7-46D0-AF78-E4E83E9FB0B4}"/>
              </a:ext>
            </a:extLst>
          </p:cNvPr>
          <p:cNvSpPr>
            <a:spLocks xmlns:a="http://schemas.openxmlformats.org/drawingml/2006/main" noGrp="1"/>
          </p:cNvSpPr>
          <p:nvPr/>
        </p:nvSpPr>
        <p:spPr>
          <a:xfrm xmlns:a="http://schemas.openxmlformats.org/drawingml/2006/main">
            <a:off x="80391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Dispute</a:t>
            </a:r>
          </a:p>
        </p:txBody>
      </p:sp>
      <p:sp>
        <p:nvSpPr>
          <p:cNvPr id="13" name="">
            <a:extLst xmlns:a="http://schemas.openxmlformats.org/drawingml/2006/main">
              <a:ext uri="{FF2B5EF4-FFF2-40B4-BE49-F238E27FC236}">
                <a16:creationId xmlns:a16="http://schemas.microsoft.com/office/drawing/2014/main" id="{02CB0D86-CFAD-4EAF-BC4A-6E71F592D259}"/>
              </a:ext>
            </a:extLst>
          </p:cNvPr>
          <p:cNvSpPr>
            <a:spLocks xmlns:a="http://schemas.openxmlformats.org/drawingml/2006/main" noGrp="1"/>
          </p:cNvSpPr>
          <p:nvPr/>
        </p:nvSpPr>
        <p:spPr>
          <a:xfrm xmlns:a="http://schemas.openxmlformats.org/drawingml/2006/main">
            <a:off x="80391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Retain claimed and resolved amounts with an owner.</a:t>
            </a:r>
          </a:p>
        </p:txBody>
      </p:sp>
      <p:sp>
        <p:nvSpPr>
          <p:cNvPr id="14" name="">
            <a:extLst xmlns:a="http://schemas.openxmlformats.org/drawingml/2006/main">
              <a:ext uri="{FF2B5EF4-FFF2-40B4-BE49-F238E27FC236}">
                <a16:creationId xmlns:a16="http://schemas.microsoft.com/office/drawing/2014/main" id="{5C041308-5AEF-4153-8D8C-33D717CC9E95}"/>
              </a:ext>
            </a:extLst>
          </p:cNvPr>
          <p:cNvSpPr>
            <a:spLocks xmlns:a="http://schemas.openxmlformats.org/drawingml/2006/main" noGrp="1"/>
          </p:cNvSpPr>
          <p:nvPr/>
        </p:nvSpPr>
        <p:spPr>
          <a:xfrm xmlns:a="http://schemas.openxmlformats.org/drawingml/2006/main">
            <a:off x="685800" y="6191250"/>
            <a:ext cx="10572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r>
              <a:t/>
            </a:r>
          </a:p>
        </p:txBody>
      </p:sp>
      <p:sp>
        <p:nvSpPr>
          <p:cNvPr id="15" name="">
            <a:extLst xmlns:a="http://schemas.openxmlformats.org/drawingml/2006/main">
              <a:ext uri="{FF2B5EF4-FFF2-40B4-BE49-F238E27FC236}">
                <a16:creationId xmlns:a16="http://schemas.microsoft.com/office/drawing/2014/main" id="{83CDBAC2-9D3B-49C0-9021-CA1816F3E86A}"/>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EBD4F30D-F41E-421C-9E75-7233AD7B619C}"/>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12 / 20</a:t>
            </a:r>
          </a:p>
        </p:txBody>
      </p:sp>
    </p:spTree>
    <p:extLst>
      <p:ext uri="{BB962C8B-B14F-4D97-AF65-F5344CB8AC3E}">
        <p14:creationId xmlns:p14="http://schemas.microsoft.com/office/powerpoint/2010/main" val="1063243376"/>
      </p:ext>
    </p:extLst>
  </p:cSld>
</p:sld>
</file>

<file path=ppt/slides/slide13.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d8feea95009748ee"/>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0945DEBD-0CFA-4241-A1B8-C478AA0836A1}"/>
              </a:ext>
            </a:extLst>
          </p:cNvPr>
          <p:cNvSpPr>
            <a:spLocks xmlns:a="http://schemas.openxmlformats.org/drawingml/2006/main" noGrp="1"/>
          </p:cNvSpPr>
          <p:nvPr/>
        </p:nvSpPr>
        <p:spPr>
          <a:xfrm xmlns:a="http://schemas.openxmlformats.org/drawingml/2006/main">
            <a:off x="7858125" y="447675"/>
            <a:ext cx="3524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7606F"/>
                </a:solidFill>
                <a:latin typeface="Liberation Sans"/>
                <a:ea typeface="Liberation Sans"/>
                <a:cs typeface="Liberation Sans"/>
              </a:defRPr>
            </a:pPr>
            <a:r>
              <a:rPr sz="1275" b="0">
                <a:solidFill>
                  <a:srgbClr val="47606F"/>
                </a:solidFill>
                <a:latin typeface="Liberation Sans"/>
                <a:ea typeface="Liberation Sans"/>
                <a:cs typeface="Liberation Sans"/>
              </a:rPr>
              <a:t>Risk transfer review</a:t>
            </a:r>
          </a:p>
        </p:txBody>
      </p:sp>
      <p:sp>
        <p:nvSpPr>
          <p:cNvPr id="3" name="">
            <a:extLst xmlns:a="http://schemas.openxmlformats.org/drawingml/2006/main">
              <a:ext uri="{FF2B5EF4-FFF2-40B4-BE49-F238E27FC236}">
                <a16:creationId xmlns:a16="http://schemas.microsoft.com/office/drawing/2014/main" id="{FA07E9BC-7430-41C4-BB57-E6CC3D2707D3}"/>
              </a:ext>
            </a:extLst>
          </p:cNvPr>
          <p:cNvSpPr>
            <a:spLocks xmlns:a="http://schemas.openxmlformats.org/drawingml/2006/main" noGrp="1"/>
          </p:cNvSpPr>
          <p:nvPr/>
        </p:nvSpPr>
        <p:spPr>
          <a:xfrm xmlns:a="http://schemas.openxmlformats.org/drawingml/2006/main">
            <a:off x="685800" y="1304925"/>
            <a:ext cx="107632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Risk transfer requires</a:t>
            </a:r>
          </a:p>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accounting judgement</a:t>
            </a:r>
          </a:p>
        </p:txBody>
      </p:sp>
      <p:sp>
        <p:nvSpPr>
          <p:cNvPr id="4" name="">
            <a:extLst xmlns:a="http://schemas.openxmlformats.org/drawingml/2006/main">
              <a:ext uri="{FF2B5EF4-FFF2-40B4-BE49-F238E27FC236}">
                <a16:creationId xmlns:a16="http://schemas.microsoft.com/office/drawing/2014/main" id="{9F8BFFE8-3884-4070-B524-CC7FAC9DF5CD}"/>
              </a:ext>
            </a:extLst>
          </p:cNvPr>
          <p:cNvSpPr>
            <a:spLocks xmlns:a="http://schemas.openxmlformats.org/drawingml/2006/main" noGrp="1"/>
          </p:cNvSpPr>
          <p:nvPr/>
        </p:nvSpPr>
        <p:spPr>
          <a:xfrm xmlns:a="http://schemas.openxmlformats.org/drawingml/2006/main">
            <a:off x="685800" y="2857500"/>
            <a:ext cx="1066800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47606F"/>
                </a:solidFill>
                <a:latin typeface="Liberation Sans"/>
                <a:ea typeface="Liberation Sans"/>
                <a:cs typeface="Liberation Sans"/>
              </a:defRPr>
            </a:pPr>
            <a:r>
              <a:rPr sz="2100" b="0">
                <a:solidFill>
                  <a:srgbClr val="47606F"/>
                </a:solidFill>
                <a:latin typeface="Liberation Sans"/>
                <a:ea typeface="Liberation Sans"/>
                <a:cs typeface="Liberation Sans"/>
              </a:rPr>
              <a:t>Use calculation evidence to support the qualified reviewer.</a:t>
            </a:r>
          </a:p>
        </p:txBody>
      </p:sp>
      <p:sp>
        <p:nvSpPr>
          <p:cNvPr id="5" name="">
            <a:extLst xmlns:a="http://schemas.openxmlformats.org/drawingml/2006/main">
              <a:ext uri="{FF2B5EF4-FFF2-40B4-BE49-F238E27FC236}">
                <a16:creationId xmlns:a16="http://schemas.microsoft.com/office/drawing/2014/main" id="{82409C81-469A-4186-88BC-6554246826D9}"/>
              </a:ext>
            </a:extLst>
          </p:cNvPr>
          <p:cNvSpPr>
            <a:spLocks xmlns:a="http://schemas.openxmlformats.org/drawingml/2006/main" noGrp="1"/>
          </p:cNvSpPr>
          <p:nvPr/>
        </p:nvSpPr>
        <p:spPr>
          <a:xfrm xmlns:a="http://schemas.openxmlformats.org/drawingml/2006/main">
            <a:off x="6858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0EF0BF8F-8000-43B9-B4AC-6FF6EFAD8AE6}"/>
              </a:ext>
            </a:extLst>
          </p:cNvPr>
          <p:cNvSpPr>
            <a:spLocks xmlns:a="http://schemas.openxmlformats.org/drawingml/2006/main" noGrp="1"/>
          </p:cNvSpPr>
          <p:nvPr/>
        </p:nvSpPr>
        <p:spPr>
          <a:xfrm xmlns:a="http://schemas.openxmlformats.org/drawingml/2006/main">
            <a:off x="6858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Scenario evidence</a:t>
            </a:r>
          </a:p>
        </p:txBody>
      </p:sp>
      <p:sp>
        <p:nvSpPr>
          <p:cNvPr id="7" name="">
            <a:extLst xmlns:a="http://schemas.openxmlformats.org/drawingml/2006/main">
              <a:ext uri="{FF2B5EF4-FFF2-40B4-BE49-F238E27FC236}">
                <a16:creationId xmlns:a16="http://schemas.microsoft.com/office/drawing/2014/main" id="{261F1ADE-5BD8-4741-8BEE-BA5EBD28D85A}"/>
              </a:ext>
            </a:extLst>
          </p:cNvPr>
          <p:cNvSpPr>
            <a:spLocks xmlns:a="http://schemas.openxmlformats.org/drawingml/2006/main" noGrp="1"/>
          </p:cNvSpPr>
          <p:nvPr/>
        </p:nvSpPr>
        <p:spPr>
          <a:xfrm xmlns:a="http://schemas.openxmlformats.org/drawingml/2006/main">
            <a:off x="6858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Show the assumptions and loss scenarios.</a:t>
            </a:r>
          </a:p>
        </p:txBody>
      </p:sp>
      <p:sp>
        <p:nvSpPr>
          <p:cNvPr id="8" name="">
            <a:extLst xmlns:a="http://schemas.openxmlformats.org/drawingml/2006/main">
              <a:ext uri="{FF2B5EF4-FFF2-40B4-BE49-F238E27FC236}">
                <a16:creationId xmlns:a16="http://schemas.microsoft.com/office/drawing/2014/main" id="{FE114E24-547F-4014-B4B3-259D83DC04A7}"/>
              </a:ext>
            </a:extLst>
          </p:cNvPr>
          <p:cNvSpPr>
            <a:spLocks xmlns:a="http://schemas.openxmlformats.org/drawingml/2006/main" noGrp="1"/>
          </p:cNvSpPr>
          <p:nvPr/>
        </p:nvSpPr>
        <p:spPr>
          <a:xfrm xmlns:a="http://schemas.openxmlformats.org/drawingml/2006/main">
            <a:off x="436245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8D9AECC3-4741-47AD-A501-1A4C88BAB5B3}"/>
              </a:ext>
            </a:extLst>
          </p:cNvPr>
          <p:cNvSpPr>
            <a:spLocks xmlns:a="http://schemas.openxmlformats.org/drawingml/2006/main" noGrp="1"/>
          </p:cNvSpPr>
          <p:nvPr/>
        </p:nvSpPr>
        <p:spPr>
          <a:xfrm xmlns:a="http://schemas.openxmlformats.org/drawingml/2006/main">
            <a:off x="436245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Distinct measures</a:t>
            </a:r>
          </a:p>
        </p:txBody>
      </p:sp>
      <p:sp>
        <p:nvSpPr>
          <p:cNvPr id="10" name="">
            <a:extLst xmlns:a="http://schemas.openxmlformats.org/drawingml/2006/main">
              <a:ext uri="{FF2B5EF4-FFF2-40B4-BE49-F238E27FC236}">
                <a16:creationId xmlns:a16="http://schemas.microsoft.com/office/drawing/2014/main" id="{2B898FF9-B5F7-483B-9984-C2E601FE48AE}"/>
              </a:ext>
            </a:extLst>
          </p:cNvPr>
          <p:cNvSpPr>
            <a:spLocks xmlns:a="http://schemas.openxmlformats.org/drawingml/2006/main" noGrp="1"/>
          </p:cNvSpPr>
          <p:nvPr/>
        </p:nvSpPr>
        <p:spPr>
          <a:xfrm xmlns:a="http://schemas.openxmlformats.org/drawingml/2006/main">
            <a:off x="436245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Keep 10-10 and expected reinsurer deficit outputs separate.</a:t>
            </a:r>
          </a:p>
        </p:txBody>
      </p:sp>
      <p:sp>
        <p:nvSpPr>
          <p:cNvPr id="11" name="">
            <a:extLst xmlns:a="http://schemas.openxmlformats.org/drawingml/2006/main">
              <a:ext uri="{FF2B5EF4-FFF2-40B4-BE49-F238E27FC236}">
                <a16:creationId xmlns:a16="http://schemas.microsoft.com/office/drawing/2014/main" id="{0E383FC5-FF34-4176-A133-3E2573792CB5}"/>
              </a:ext>
            </a:extLst>
          </p:cNvPr>
          <p:cNvSpPr>
            <a:spLocks xmlns:a="http://schemas.openxmlformats.org/drawingml/2006/main" noGrp="1"/>
          </p:cNvSpPr>
          <p:nvPr/>
        </p:nvSpPr>
        <p:spPr>
          <a:xfrm xmlns:a="http://schemas.openxmlformats.org/drawingml/2006/main">
            <a:off x="80391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C200AA1D-37F1-4DE1-A26D-A1D9B0B38B06}"/>
              </a:ext>
            </a:extLst>
          </p:cNvPr>
          <p:cNvSpPr>
            <a:spLocks xmlns:a="http://schemas.openxmlformats.org/drawingml/2006/main" noGrp="1"/>
          </p:cNvSpPr>
          <p:nvPr/>
        </p:nvSpPr>
        <p:spPr>
          <a:xfrm xmlns:a="http://schemas.openxmlformats.org/drawingml/2006/main">
            <a:off x="80391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Recorded conclusion</a:t>
            </a:r>
          </a:p>
        </p:txBody>
      </p:sp>
      <p:sp>
        <p:nvSpPr>
          <p:cNvPr id="13" name="">
            <a:extLst xmlns:a="http://schemas.openxmlformats.org/drawingml/2006/main">
              <a:ext uri="{FF2B5EF4-FFF2-40B4-BE49-F238E27FC236}">
                <a16:creationId xmlns:a16="http://schemas.microsoft.com/office/drawing/2014/main" id="{2CF4254C-CFBA-4B33-ACCC-47803B599939}"/>
              </a:ext>
            </a:extLst>
          </p:cNvPr>
          <p:cNvSpPr>
            <a:spLocks xmlns:a="http://schemas.openxmlformats.org/drawingml/2006/main" noGrp="1"/>
          </p:cNvSpPr>
          <p:nvPr/>
        </p:nvSpPr>
        <p:spPr>
          <a:xfrm xmlns:a="http://schemas.openxmlformats.org/drawingml/2006/main">
            <a:off x="80391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Finance determines treatment under the applicable rules.</a:t>
            </a:r>
          </a:p>
        </p:txBody>
      </p:sp>
      <p:sp>
        <p:nvSpPr>
          <p:cNvPr id="14" name="">
            <a:extLst xmlns:a="http://schemas.openxmlformats.org/drawingml/2006/main">
              <a:ext uri="{FF2B5EF4-FFF2-40B4-BE49-F238E27FC236}">
                <a16:creationId xmlns:a16="http://schemas.microsoft.com/office/drawing/2014/main" id="{EAC11689-B972-4E76-ABCE-D0E569A60367}"/>
              </a:ext>
            </a:extLst>
          </p:cNvPr>
          <p:cNvSpPr>
            <a:spLocks xmlns:a="http://schemas.openxmlformats.org/drawingml/2006/main" noGrp="1"/>
          </p:cNvSpPr>
          <p:nvPr/>
        </p:nvSpPr>
        <p:spPr>
          <a:xfrm xmlns:a="http://schemas.openxmlformats.org/drawingml/2006/main">
            <a:off x="685800" y="6191250"/>
            <a:ext cx="10572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Product-described analytical support. Thresholds do not replace the applicable accounting assessment.</a:t>
            </a:r>
          </a:p>
        </p:txBody>
      </p:sp>
      <p:sp>
        <p:nvSpPr>
          <p:cNvPr id="15" name="">
            <a:extLst xmlns:a="http://schemas.openxmlformats.org/drawingml/2006/main">
              <a:ext uri="{FF2B5EF4-FFF2-40B4-BE49-F238E27FC236}">
                <a16:creationId xmlns:a16="http://schemas.microsoft.com/office/drawing/2014/main" id="{668D832B-A6BE-4E18-B5F0-8D1EEC24E863}"/>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E0157761-1725-4613-AFB8-090066A094CC}"/>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13 / 20</a:t>
            </a:r>
          </a:p>
        </p:txBody>
      </p:sp>
    </p:spTree>
    <p:extLst>
      <p:ext uri="{BB962C8B-B14F-4D97-AF65-F5344CB8AC3E}">
        <p14:creationId xmlns:p14="http://schemas.microsoft.com/office/powerpoint/2010/main" val="172854192"/>
      </p:ext>
    </p:extLst>
  </p:cSld>
</p:sld>
</file>

<file path=ppt/slides/slide14.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6b8367b8e38b44a9"/>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57158EBD-117C-43AB-A4B9-705908E452B5}"/>
              </a:ext>
            </a:extLst>
          </p:cNvPr>
          <p:cNvSpPr>
            <a:spLocks xmlns:a="http://schemas.openxmlformats.org/drawingml/2006/main" noGrp="1"/>
          </p:cNvSpPr>
          <p:nvPr/>
        </p:nvSpPr>
        <p:spPr>
          <a:xfrm xmlns:a="http://schemas.openxmlformats.org/drawingml/2006/main">
            <a:off x="7858125" y="447675"/>
            <a:ext cx="3524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7606F"/>
                </a:solidFill>
                <a:latin typeface="Liberation Sans"/>
                <a:ea typeface="Liberation Sans"/>
                <a:cs typeface="Liberation Sans"/>
              </a:defRPr>
            </a:pPr>
            <a:r>
              <a:rPr sz="1275" b="0">
                <a:solidFill>
                  <a:srgbClr val="47606F"/>
                </a:solidFill>
                <a:latin typeface="Liberation Sans"/>
                <a:ea typeface="Liberation Sans"/>
                <a:cs typeface="Liberation Sans"/>
              </a:rPr>
              <a:t>Assumed and retrocession scope</a:t>
            </a:r>
          </a:p>
        </p:txBody>
      </p:sp>
      <p:sp>
        <p:nvSpPr>
          <p:cNvPr id="3" name="">
            <a:extLst xmlns:a="http://schemas.openxmlformats.org/drawingml/2006/main">
              <a:ext uri="{FF2B5EF4-FFF2-40B4-BE49-F238E27FC236}">
                <a16:creationId xmlns:a16="http://schemas.microsoft.com/office/drawing/2014/main" id="{86508879-4BEB-4F37-B385-01623D918733}"/>
              </a:ext>
            </a:extLst>
          </p:cNvPr>
          <p:cNvSpPr>
            <a:spLocks xmlns:a="http://schemas.openxmlformats.org/drawingml/2006/main" noGrp="1"/>
          </p:cNvSpPr>
          <p:nvPr/>
        </p:nvSpPr>
        <p:spPr>
          <a:xfrm xmlns:a="http://schemas.openxmlformats.org/drawingml/2006/main">
            <a:off x="685800" y="1304925"/>
            <a:ext cx="107632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The scope boundary</a:t>
            </a:r>
          </a:p>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matters to the buyer</a:t>
            </a:r>
          </a:p>
        </p:txBody>
      </p:sp>
      <p:sp>
        <p:nvSpPr>
          <p:cNvPr id="4" name="">
            <a:extLst xmlns:a="http://schemas.openxmlformats.org/drawingml/2006/main">
              <a:ext uri="{FF2B5EF4-FFF2-40B4-BE49-F238E27FC236}">
                <a16:creationId xmlns:a16="http://schemas.microsoft.com/office/drawing/2014/main" id="{A097ABE5-E361-425A-B42A-C2AF75FE6254}"/>
              </a:ext>
            </a:extLst>
          </p:cNvPr>
          <p:cNvSpPr>
            <a:spLocks xmlns:a="http://schemas.openxmlformats.org/drawingml/2006/main" noGrp="1"/>
          </p:cNvSpPr>
          <p:nvPr/>
        </p:nvSpPr>
        <p:spPr>
          <a:xfrm xmlns:a="http://schemas.openxmlformats.org/drawingml/2006/main">
            <a:off x="685800" y="2857500"/>
            <a:ext cx="1066800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47606F"/>
                </a:solidFill>
                <a:latin typeface="Liberation Sans"/>
                <a:ea typeface="Liberation Sans"/>
                <a:cs typeface="Liberation Sans"/>
              </a:defRPr>
            </a:pPr>
            <a:r>
              <a:rPr sz="2100" b="0">
                <a:solidFill>
                  <a:srgbClr val="47606F"/>
                </a:solidFill>
                <a:latin typeface="Liberation Sans"/>
                <a:ea typeface="Liberation Sans"/>
                <a:cs typeface="Liberation Sans"/>
              </a:rPr>
              <a:t>A complete transformation plan distinguishes available workflows from future work.</a:t>
            </a:r>
          </a:p>
        </p:txBody>
      </p:sp>
      <p:sp>
        <p:nvSpPr>
          <p:cNvPr id="5" name="">
            <a:extLst xmlns:a="http://schemas.openxmlformats.org/drawingml/2006/main">
              <a:ext uri="{FF2B5EF4-FFF2-40B4-BE49-F238E27FC236}">
                <a16:creationId xmlns:a16="http://schemas.microsoft.com/office/drawing/2014/main" id="{C8B1503A-4BB0-492C-A57B-437978EF78A9}"/>
              </a:ext>
            </a:extLst>
          </p:cNvPr>
          <p:cNvSpPr>
            <a:spLocks xmlns:a="http://schemas.openxmlformats.org/drawingml/2006/main" noGrp="1"/>
          </p:cNvSpPr>
          <p:nvPr/>
        </p:nvSpPr>
        <p:spPr>
          <a:xfrm xmlns:a="http://schemas.openxmlformats.org/drawingml/2006/main">
            <a:off x="6858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BD195A56-EA9F-4E2B-A91E-C82B4C685101}"/>
              </a:ext>
            </a:extLst>
          </p:cNvPr>
          <p:cNvSpPr>
            <a:spLocks xmlns:a="http://schemas.openxmlformats.org/drawingml/2006/main" noGrp="1"/>
          </p:cNvSpPr>
          <p:nvPr/>
        </p:nvSpPr>
        <p:spPr>
          <a:xfrm xmlns:a="http://schemas.openxmlformats.org/drawingml/2006/main">
            <a:off x="6858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Partial assumed views</a:t>
            </a:r>
          </a:p>
        </p:txBody>
      </p:sp>
      <p:sp>
        <p:nvSpPr>
          <p:cNvPr id="7" name="">
            <a:extLst xmlns:a="http://schemas.openxmlformats.org/drawingml/2006/main">
              <a:ext uri="{FF2B5EF4-FFF2-40B4-BE49-F238E27FC236}">
                <a16:creationId xmlns:a16="http://schemas.microsoft.com/office/drawing/2014/main" id="{2EF716C6-E55D-4E6C-815F-FA6C86B1F9A6}"/>
              </a:ext>
            </a:extLst>
          </p:cNvPr>
          <p:cNvSpPr>
            <a:spLocks xmlns:a="http://schemas.openxmlformats.org/drawingml/2006/main" noGrp="1"/>
          </p:cNvSpPr>
          <p:nvPr/>
        </p:nvSpPr>
        <p:spPr>
          <a:xfrm xmlns:a="http://schemas.openxmlformats.org/drawingml/2006/main">
            <a:off x="6858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Validate the supported assumed-book calculations.</a:t>
            </a:r>
          </a:p>
        </p:txBody>
      </p:sp>
      <p:sp>
        <p:nvSpPr>
          <p:cNvPr id="8" name="">
            <a:extLst xmlns:a="http://schemas.openxmlformats.org/drawingml/2006/main">
              <a:ext uri="{FF2B5EF4-FFF2-40B4-BE49-F238E27FC236}">
                <a16:creationId xmlns:a16="http://schemas.microsoft.com/office/drawing/2014/main" id="{79E9C5B4-2BCA-4A75-A698-82F27F4EF5A0}"/>
              </a:ext>
            </a:extLst>
          </p:cNvPr>
          <p:cNvSpPr>
            <a:spLocks xmlns:a="http://schemas.openxmlformats.org/drawingml/2006/main" noGrp="1"/>
          </p:cNvSpPr>
          <p:nvPr/>
        </p:nvSpPr>
        <p:spPr>
          <a:xfrm xmlns:a="http://schemas.openxmlformats.org/drawingml/2006/main">
            <a:off x="436245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80972401-BC65-47FC-AC99-6A9D1EC4292D}"/>
              </a:ext>
            </a:extLst>
          </p:cNvPr>
          <p:cNvSpPr>
            <a:spLocks xmlns:a="http://schemas.openxmlformats.org/drawingml/2006/main" noGrp="1"/>
          </p:cNvSpPr>
          <p:nvPr/>
        </p:nvSpPr>
        <p:spPr>
          <a:xfrm xmlns:a="http://schemas.openxmlformats.org/drawingml/2006/main">
            <a:off x="436245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Separate extension</a:t>
            </a:r>
          </a:p>
        </p:txBody>
      </p:sp>
      <p:sp>
        <p:nvSpPr>
          <p:cNvPr id="10" name="">
            <a:extLst xmlns:a="http://schemas.openxmlformats.org/drawingml/2006/main">
              <a:ext uri="{FF2B5EF4-FFF2-40B4-BE49-F238E27FC236}">
                <a16:creationId xmlns:a16="http://schemas.microsoft.com/office/drawing/2014/main" id="{0B5A22EF-873E-4C6B-880A-CB878B26F72C}"/>
              </a:ext>
            </a:extLst>
          </p:cNvPr>
          <p:cNvSpPr>
            <a:spLocks xmlns:a="http://schemas.openxmlformats.org/drawingml/2006/main" noGrp="1"/>
          </p:cNvSpPr>
          <p:nvPr/>
        </p:nvSpPr>
        <p:spPr>
          <a:xfrm xmlns:a="http://schemas.openxmlformats.org/drawingml/2006/main">
            <a:off x="436245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A dedicated retrocession program needs additional scope.</a:t>
            </a:r>
          </a:p>
        </p:txBody>
      </p:sp>
      <p:sp>
        <p:nvSpPr>
          <p:cNvPr id="11" name="">
            <a:extLst xmlns:a="http://schemas.openxmlformats.org/drawingml/2006/main">
              <a:ext uri="{FF2B5EF4-FFF2-40B4-BE49-F238E27FC236}">
                <a16:creationId xmlns:a16="http://schemas.microsoft.com/office/drawing/2014/main" id="{A5D31E9E-B586-4EBB-8730-44D0755E8CC4}"/>
              </a:ext>
            </a:extLst>
          </p:cNvPr>
          <p:cNvSpPr>
            <a:spLocks xmlns:a="http://schemas.openxmlformats.org/drawingml/2006/main" noGrp="1"/>
          </p:cNvSpPr>
          <p:nvPr/>
        </p:nvSpPr>
        <p:spPr>
          <a:xfrm xmlns:a="http://schemas.openxmlformats.org/drawingml/2006/main">
            <a:off x="80391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1CB060F2-7110-4EAB-95B1-364211D83B97}"/>
              </a:ext>
            </a:extLst>
          </p:cNvPr>
          <p:cNvSpPr>
            <a:spLocks xmlns:a="http://schemas.openxmlformats.org/drawingml/2006/main" noGrp="1"/>
          </p:cNvSpPr>
          <p:nvPr/>
        </p:nvSpPr>
        <p:spPr>
          <a:xfrm xmlns:a="http://schemas.openxmlformats.org/drawingml/2006/main">
            <a:off x="80391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External placement</a:t>
            </a:r>
          </a:p>
        </p:txBody>
      </p:sp>
      <p:sp>
        <p:nvSpPr>
          <p:cNvPr id="13" name="">
            <a:extLst xmlns:a="http://schemas.openxmlformats.org/drawingml/2006/main">
              <a:ext uri="{FF2B5EF4-FFF2-40B4-BE49-F238E27FC236}">
                <a16:creationId xmlns:a16="http://schemas.microsoft.com/office/drawing/2014/main" id="{EB74748E-5237-4C79-B3E8-5D7A59F0A5DB}"/>
              </a:ext>
            </a:extLst>
          </p:cNvPr>
          <p:cNvSpPr>
            <a:spLocks xmlns:a="http://schemas.openxmlformats.org/drawingml/2006/main" noGrp="1"/>
          </p:cNvSpPr>
          <p:nvPr/>
        </p:nvSpPr>
        <p:spPr>
          <a:xfrm xmlns:a="http://schemas.openxmlformats.org/drawingml/2006/main">
            <a:off x="80391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The current module records placement agreed elsewhere.</a:t>
            </a:r>
          </a:p>
        </p:txBody>
      </p:sp>
      <p:sp>
        <p:nvSpPr>
          <p:cNvPr id="14" name="">
            <a:extLst xmlns:a="http://schemas.openxmlformats.org/drawingml/2006/main">
              <a:ext uri="{FF2B5EF4-FFF2-40B4-BE49-F238E27FC236}">
                <a16:creationId xmlns:a16="http://schemas.microsoft.com/office/drawing/2014/main" id="{06B35D73-026C-4A3D-9F1F-1ED771785E36}"/>
              </a:ext>
            </a:extLst>
          </p:cNvPr>
          <p:cNvSpPr>
            <a:spLocks xmlns:a="http://schemas.openxmlformats.org/drawingml/2006/main" noGrp="1"/>
          </p:cNvSpPr>
          <p:nvPr/>
        </p:nvSpPr>
        <p:spPr>
          <a:xfrm xmlns:a="http://schemas.openxmlformats.org/drawingml/2006/main">
            <a:off x="685800" y="6191250"/>
            <a:ext cx="10572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r>
              <a:t/>
            </a:r>
          </a:p>
        </p:txBody>
      </p:sp>
      <p:sp>
        <p:nvSpPr>
          <p:cNvPr id="15" name="">
            <a:extLst xmlns:a="http://schemas.openxmlformats.org/drawingml/2006/main">
              <a:ext uri="{FF2B5EF4-FFF2-40B4-BE49-F238E27FC236}">
                <a16:creationId xmlns:a16="http://schemas.microsoft.com/office/drawing/2014/main" id="{8813E3B8-AB43-48DA-9798-B8C0CDB9224C}"/>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6FA2DC92-29C3-43C7-9897-C3DFE88CC6AE}"/>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14 / 20</a:t>
            </a:r>
          </a:p>
        </p:txBody>
      </p:sp>
    </p:spTree>
    <p:extLst>
      <p:ext uri="{BB962C8B-B14F-4D97-AF65-F5344CB8AC3E}">
        <p14:creationId xmlns:p14="http://schemas.microsoft.com/office/powerpoint/2010/main" val="1446191301"/>
      </p:ext>
    </p:extLst>
  </p:cSld>
</p:sld>
</file>

<file path=ppt/slides/slide15.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533bed2d38ed453a"/>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EA1D9E6B-C750-48C1-9DC4-9BE4FF4866D7}"/>
              </a:ext>
            </a:extLst>
          </p:cNvPr>
          <p:cNvSpPr>
            <a:spLocks xmlns:a="http://schemas.openxmlformats.org/drawingml/2006/main" noGrp="1"/>
          </p:cNvSpPr>
          <p:nvPr/>
        </p:nvSpPr>
        <p:spPr>
          <a:xfrm xmlns:a="http://schemas.openxmlformats.org/drawingml/2006/main">
            <a:off x="7858125" y="447675"/>
            <a:ext cx="3524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7606F"/>
                </a:solidFill>
                <a:latin typeface="Liberation Sans"/>
                <a:ea typeface="Liberation Sans"/>
                <a:cs typeface="Liberation Sans"/>
              </a:defRPr>
            </a:pPr>
            <a:r>
              <a:rPr sz="1275" b="0">
                <a:solidFill>
                  <a:srgbClr val="47606F"/>
                </a:solidFill>
                <a:latin typeface="Liberation Sans"/>
                <a:ea typeface="Liberation Sans"/>
                <a:cs typeface="Liberation Sans"/>
              </a:rPr>
              <a:t>Connected reinsurance teams</a:t>
            </a:r>
          </a:p>
        </p:txBody>
      </p:sp>
      <p:sp>
        <p:nvSpPr>
          <p:cNvPr id="3" name="">
            <a:extLst xmlns:a="http://schemas.openxmlformats.org/drawingml/2006/main">
              <a:ext uri="{FF2B5EF4-FFF2-40B4-BE49-F238E27FC236}">
                <a16:creationId xmlns:a16="http://schemas.microsoft.com/office/drawing/2014/main" id="{965025B9-CFF3-44BA-9C51-741EF97E7357}"/>
              </a:ext>
            </a:extLst>
          </p:cNvPr>
          <p:cNvSpPr>
            <a:spLocks xmlns:a="http://schemas.openxmlformats.org/drawingml/2006/main" noGrp="1"/>
          </p:cNvSpPr>
          <p:nvPr/>
        </p:nvSpPr>
        <p:spPr>
          <a:xfrm xmlns:a="http://schemas.openxmlformats.org/drawingml/2006/main">
            <a:off x="685800" y="1304925"/>
            <a:ext cx="107632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One reviewed position</a:t>
            </a:r>
          </a:p>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serves several teams</a:t>
            </a:r>
          </a:p>
        </p:txBody>
      </p:sp>
      <p:sp>
        <p:nvSpPr>
          <p:cNvPr id="4" name="">
            <a:extLst xmlns:a="http://schemas.openxmlformats.org/drawingml/2006/main">
              <a:ext uri="{FF2B5EF4-FFF2-40B4-BE49-F238E27FC236}">
                <a16:creationId xmlns:a16="http://schemas.microsoft.com/office/drawing/2014/main" id="{CAA988D4-F3FA-41AC-B80E-AF52FA6D40FC}"/>
              </a:ext>
            </a:extLst>
          </p:cNvPr>
          <p:cNvSpPr>
            <a:spLocks xmlns:a="http://schemas.openxmlformats.org/drawingml/2006/main" noGrp="1"/>
          </p:cNvSpPr>
          <p:nvPr/>
        </p:nvSpPr>
        <p:spPr>
          <a:xfrm xmlns:a="http://schemas.openxmlformats.org/drawingml/2006/main">
            <a:off x="685800" y="2857500"/>
            <a:ext cx="1066800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47606F"/>
                </a:solidFill>
                <a:latin typeface="Liberation Sans"/>
                <a:ea typeface="Liberation Sans"/>
                <a:cs typeface="Liberation Sans"/>
              </a:defRPr>
            </a:pPr>
            <a:r>
              <a:rPr sz="2100" b="0">
                <a:solidFill>
                  <a:srgbClr val="47606F"/>
                </a:solidFill>
                <a:latin typeface="Liberation Sans"/>
                <a:ea typeface="Liberation Sans"/>
                <a:cs typeface="Liberation Sans"/>
              </a:rPr>
              <a:t>Data lineage reduces the work of explaining the same balance repeatedly.</a:t>
            </a:r>
          </a:p>
        </p:txBody>
      </p:sp>
      <p:sp>
        <p:nvSpPr>
          <p:cNvPr id="5" name="">
            <a:extLst xmlns:a="http://schemas.openxmlformats.org/drawingml/2006/main">
              <a:ext uri="{FF2B5EF4-FFF2-40B4-BE49-F238E27FC236}">
                <a16:creationId xmlns:a16="http://schemas.microsoft.com/office/drawing/2014/main" id="{3784F7F0-D767-4A41-AF63-52D79D62B7D7}"/>
              </a:ext>
            </a:extLst>
          </p:cNvPr>
          <p:cNvSpPr>
            <a:spLocks xmlns:a="http://schemas.openxmlformats.org/drawingml/2006/main" noGrp="1"/>
          </p:cNvSpPr>
          <p:nvPr/>
        </p:nvSpPr>
        <p:spPr>
          <a:xfrm xmlns:a="http://schemas.openxmlformats.org/drawingml/2006/main">
            <a:off x="6858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9A24D61D-AE01-4B19-9928-70831648436B}"/>
              </a:ext>
            </a:extLst>
          </p:cNvPr>
          <p:cNvSpPr>
            <a:spLocks xmlns:a="http://schemas.openxmlformats.org/drawingml/2006/main" noGrp="1"/>
          </p:cNvSpPr>
          <p:nvPr/>
        </p:nvSpPr>
        <p:spPr>
          <a:xfrm xmlns:a="http://schemas.openxmlformats.org/drawingml/2006/main">
            <a:off x="6858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Claims and operations</a:t>
            </a:r>
          </a:p>
        </p:txBody>
      </p:sp>
      <p:sp>
        <p:nvSpPr>
          <p:cNvPr id="7" name="">
            <a:extLst xmlns:a="http://schemas.openxmlformats.org/drawingml/2006/main">
              <a:ext uri="{FF2B5EF4-FFF2-40B4-BE49-F238E27FC236}">
                <a16:creationId xmlns:a16="http://schemas.microsoft.com/office/drawing/2014/main" id="{21AEEC6B-5C2B-4B1D-9123-DD4E160A127E}"/>
              </a:ext>
            </a:extLst>
          </p:cNvPr>
          <p:cNvSpPr>
            <a:spLocks xmlns:a="http://schemas.openxmlformats.org/drawingml/2006/main" noGrp="1"/>
          </p:cNvSpPr>
          <p:nvPr/>
        </p:nvSpPr>
        <p:spPr>
          <a:xfrm xmlns:a="http://schemas.openxmlformats.org/drawingml/2006/main">
            <a:off x="6858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Own source evidence and recovery status.</a:t>
            </a:r>
          </a:p>
        </p:txBody>
      </p:sp>
      <p:sp>
        <p:nvSpPr>
          <p:cNvPr id="8" name="">
            <a:extLst xmlns:a="http://schemas.openxmlformats.org/drawingml/2006/main">
              <a:ext uri="{FF2B5EF4-FFF2-40B4-BE49-F238E27FC236}">
                <a16:creationId xmlns:a16="http://schemas.microsoft.com/office/drawing/2014/main" id="{FB3C9400-9651-4444-99CF-F1E1372B5663}"/>
              </a:ext>
            </a:extLst>
          </p:cNvPr>
          <p:cNvSpPr>
            <a:spLocks xmlns:a="http://schemas.openxmlformats.org/drawingml/2006/main" noGrp="1"/>
          </p:cNvSpPr>
          <p:nvPr/>
        </p:nvSpPr>
        <p:spPr>
          <a:xfrm xmlns:a="http://schemas.openxmlformats.org/drawingml/2006/main">
            <a:off x="436245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16B5E0F0-D08A-4CAD-ADEB-3D50E63D1851}"/>
              </a:ext>
            </a:extLst>
          </p:cNvPr>
          <p:cNvSpPr>
            <a:spLocks xmlns:a="http://schemas.openxmlformats.org/drawingml/2006/main" noGrp="1"/>
          </p:cNvSpPr>
          <p:nvPr/>
        </p:nvSpPr>
        <p:spPr>
          <a:xfrm xmlns:a="http://schemas.openxmlformats.org/drawingml/2006/main">
            <a:off x="436245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Finance and risk</a:t>
            </a:r>
          </a:p>
        </p:txBody>
      </p:sp>
      <p:sp>
        <p:nvSpPr>
          <p:cNvPr id="10" name="">
            <a:extLst xmlns:a="http://schemas.openxmlformats.org/drawingml/2006/main">
              <a:ext uri="{FF2B5EF4-FFF2-40B4-BE49-F238E27FC236}">
                <a16:creationId xmlns:a16="http://schemas.microsoft.com/office/drawing/2014/main" id="{FE6C0631-D135-4CFB-87F7-FF240BE49C9A}"/>
              </a:ext>
            </a:extLst>
          </p:cNvPr>
          <p:cNvSpPr>
            <a:spLocks xmlns:a="http://schemas.openxmlformats.org/drawingml/2006/main" noGrp="1"/>
          </p:cNvSpPr>
          <p:nvPr/>
        </p:nvSpPr>
        <p:spPr>
          <a:xfrm xmlns:a="http://schemas.openxmlformats.org/drawingml/2006/main">
            <a:off x="436245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Review accounts, exposure and provisions.</a:t>
            </a:r>
          </a:p>
        </p:txBody>
      </p:sp>
      <p:sp>
        <p:nvSpPr>
          <p:cNvPr id="11" name="">
            <a:extLst xmlns:a="http://schemas.openxmlformats.org/drawingml/2006/main">
              <a:ext uri="{FF2B5EF4-FFF2-40B4-BE49-F238E27FC236}">
                <a16:creationId xmlns:a16="http://schemas.microsoft.com/office/drawing/2014/main" id="{E86CF0D2-3167-4A2F-8864-787EBE3D6A55}"/>
              </a:ext>
            </a:extLst>
          </p:cNvPr>
          <p:cNvSpPr>
            <a:spLocks xmlns:a="http://schemas.openxmlformats.org/drawingml/2006/main" noGrp="1"/>
          </p:cNvSpPr>
          <p:nvPr/>
        </p:nvSpPr>
        <p:spPr>
          <a:xfrm xmlns:a="http://schemas.openxmlformats.org/drawingml/2006/main">
            <a:off x="80391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AE00A23F-3351-4F73-8125-98C7C5480156}"/>
              </a:ext>
            </a:extLst>
          </p:cNvPr>
          <p:cNvSpPr>
            <a:spLocks xmlns:a="http://schemas.openxmlformats.org/drawingml/2006/main" noGrp="1"/>
          </p:cNvSpPr>
          <p:nvPr/>
        </p:nvSpPr>
        <p:spPr>
          <a:xfrm xmlns:a="http://schemas.openxmlformats.org/drawingml/2006/main">
            <a:off x="80391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Actuarial</a:t>
            </a:r>
          </a:p>
        </p:txBody>
      </p:sp>
      <p:sp>
        <p:nvSpPr>
          <p:cNvPr id="13" name="">
            <a:extLst xmlns:a="http://schemas.openxmlformats.org/drawingml/2006/main">
              <a:ext uri="{FF2B5EF4-FFF2-40B4-BE49-F238E27FC236}">
                <a16:creationId xmlns:a16="http://schemas.microsoft.com/office/drawing/2014/main" id="{7B4A1C99-48F9-417F-8100-6A12B79F497D}"/>
              </a:ext>
            </a:extLst>
          </p:cNvPr>
          <p:cNvSpPr>
            <a:spLocks xmlns:a="http://schemas.openxmlformats.org/drawingml/2006/main" noGrp="1"/>
          </p:cNvSpPr>
          <p:nvPr/>
        </p:nvSpPr>
        <p:spPr>
          <a:xfrm xmlns:a="http://schemas.openxmlformats.org/drawingml/2006/main">
            <a:off x="80391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Use reconciled ceded and net information.</a:t>
            </a:r>
          </a:p>
        </p:txBody>
      </p:sp>
      <p:sp>
        <p:nvSpPr>
          <p:cNvPr id="14" name="">
            <a:extLst xmlns:a="http://schemas.openxmlformats.org/drawingml/2006/main">
              <a:ext uri="{FF2B5EF4-FFF2-40B4-BE49-F238E27FC236}">
                <a16:creationId xmlns:a16="http://schemas.microsoft.com/office/drawing/2014/main" id="{1D4D5B4E-24F9-4F1F-A496-1C3391CB8772}"/>
              </a:ext>
            </a:extLst>
          </p:cNvPr>
          <p:cNvSpPr>
            <a:spLocks xmlns:a="http://schemas.openxmlformats.org/drawingml/2006/main" noGrp="1"/>
          </p:cNvSpPr>
          <p:nvPr/>
        </p:nvSpPr>
        <p:spPr>
          <a:xfrm xmlns:a="http://schemas.openxmlformats.org/drawingml/2006/main">
            <a:off x="685800" y="6191250"/>
            <a:ext cx="10572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r>
              <a:t/>
            </a:r>
          </a:p>
        </p:txBody>
      </p:sp>
      <p:sp>
        <p:nvSpPr>
          <p:cNvPr id="15" name="">
            <a:extLst xmlns:a="http://schemas.openxmlformats.org/drawingml/2006/main">
              <a:ext uri="{FF2B5EF4-FFF2-40B4-BE49-F238E27FC236}">
                <a16:creationId xmlns:a16="http://schemas.microsoft.com/office/drawing/2014/main" id="{A674A572-09BD-4F5A-A9E8-33919448B8D1}"/>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467339C5-26AF-4287-93B4-4FC68B4DB882}"/>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15 / 20</a:t>
            </a:r>
          </a:p>
        </p:txBody>
      </p:sp>
    </p:spTree>
    <p:extLst>
      <p:ext uri="{BB962C8B-B14F-4D97-AF65-F5344CB8AC3E}">
        <p14:creationId xmlns:p14="http://schemas.microsoft.com/office/powerpoint/2010/main" val="1925578588"/>
      </p:ext>
    </p:extLst>
  </p:cSld>
</p:sld>
</file>

<file path=ppt/slides/slide16.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00c7214257b54655"/>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6CAAEBF8-C01A-4FFA-91E4-CB9334788353}"/>
              </a:ext>
            </a:extLst>
          </p:cNvPr>
          <p:cNvSpPr>
            <a:spLocks xmlns:a="http://schemas.openxmlformats.org/drawingml/2006/main" noGrp="1"/>
          </p:cNvSpPr>
          <p:nvPr/>
        </p:nvSpPr>
        <p:spPr>
          <a:xfrm xmlns:a="http://schemas.openxmlformats.org/drawingml/2006/main">
            <a:off x="7858125" y="447675"/>
            <a:ext cx="3524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7606F"/>
                </a:solidFill>
                <a:latin typeface="Liberation Sans"/>
                <a:ea typeface="Liberation Sans"/>
                <a:cs typeface="Liberation Sans"/>
              </a:defRPr>
            </a:pPr>
            <a:r>
              <a:rPr sz="1275" b="0">
                <a:solidFill>
                  <a:srgbClr val="47606F"/>
                </a:solidFill>
                <a:latin typeface="Liberation Sans"/>
                <a:ea typeface="Liberation Sans"/>
                <a:cs typeface="Liberation Sans"/>
              </a:rPr>
              <a:t>Business value</a:t>
            </a:r>
          </a:p>
        </p:txBody>
      </p:sp>
      <p:sp>
        <p:nvSpPr>
          <p:cNvPr id="3" name="">
            <a:extLst xmlns:a="http://schemas.openxmlformats.org/drawingml/2006/main">
              <a:ext uri="{FF2B5EF4-FFF2-40B4-BE49-F238E27FC236}">
                <a16:creationId xmlns:a16="http://schemas.microsoft.com/office/drawing/2014/main" id="{5ADBBE08-2D3C-4CF3-A8FF-C66C4B90AFF1}"/>
              </a:ext>
            </a:extLst>
          </p:cNvPr>
          <p:cNvSpPr>
            <a:spLocks xmlns:a="http://schemas.openxmlformats.org/drawingml/2006/main" noGrp="1"/>
          </p:cNvSpPr>
          <p:nvPr/>
        </p:nvSpPr>
        <p:spPr>
          <a:xfrm xmlns:a="http://schemas.openxmlformats.org/drawingml/2006/main">
            <a:off x="685800" y="1304925"/>
            <a:ext cx="107632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A business case your</a:t>
            </a:r>
          </a:p>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team can measure</a:t>
            </a:r>
          </a:p>
        </p:txBody>
      </p:sp>
      <p:sp>
        <p:nvSpPr>
          <p:cNvPr id="4" name="">
            <a:extLst xmlns:a="http://schemas.openxmlformats.org/drawingml/2006/main">
              <a:ext uri="{FF2B5EF4-FFF2-40B4-BE49-F238E27FC236}">
                <a16:creationId xmlns:a16="http://schemas.microsoft.com/office/drawing/2014/main" id="{808AAF49-95D1-4FA1-B89C-0339095552BF}"/>
              </a:ext>
            </a:extLst>
          </p:cNvPr>
          <p:cNvSpPr>
            <a:spLocks xmlns:a="http://schemas.openxmlformats.org/drawingml/2006/main" noGrp="1"/>
          </p:cNvSpPr>
          <p:nvPr/>
        </p:nvSpPr>
        <p:spPr>
          <a:xfrm xmlns:a="http://schemas.openxmlformats.org/drawingml/2006/main">
            <a:off x="685800" y="2857500"/>
            <a:ext cx="1066800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47606F"/>
                </a:solidFill>
                <a:latin typeface="Liberation Sans"/>
                <a:ea typeface="Liberation Sans"/>
                <a:cs typeface="Liberation Sans"/>
              </a:defRPr>
            </a:pPr>
            <a:r>
              <a:rPr sz="2100" b="0">
                <a:solidFill>
                  <a:srgbClr val="47606F"/>
                </a:solidFill>
                <a:latin typeface="Liberation Sans"/>
                <a:ea typeface="Liberation Sans"/>
                <a:cs typeface="Liberation Sans"/>
              </a:rPr>
              <a:t>Illustrative recovery preparation: 800 items each month with 15 minutes of net effort released per item.</a:t>
            </a:r>
          </a:p>
        </p:txBody>
      </p:sp>
      <p:sp>
        <p:nvSpPr>
          <p:cNvPr id="5" name="">
            <a:extLst xmlns:a="http://schemas.openxmlformats.org/drawingml/2006/main">
              <a:ext uri="{FF2B5EF4-FFF2-40B4-BE49-F238E27FC236}">
                <a16:creationId xmlns:a16="http://schemas.microsoft.com/office/drawing/2014/main" id="{525B8110-F8DB-4CC6-A564-0C8A1626044E}"/>
              </a:ext>
            </a:extLst>
          </p:cNvPr>
          <p:cNvSpPr>
            <a:spLocks xmlns:a="http://schemas.openxmlformats.org/drawingml/2006/main" noGrp="1"/>
          </p:cNvSpPr>
          <p:nvPr/>
        </p:nvSpPr>
        <p:spPr>
          <a:xfrm xmlns:a="http://schemas.openxmlformats.org/drawingml/2006/main">
            <a:off x="6858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45912E53-2B4E-48D7-B1F5-5D2DD8D16562}"/>
              </a:ext>
            </a:extLst>
          </p:cNvPr>
          <p:cNvSpPr>
            <a:spLocks xmlns:a="http://schemas.openxmlformats.org/drawingml/2006/main" noGrp="1"/>
          </p:cNvSpPr>
          <p:nvPr/>
        </p:nvSpPr>
        <p:spPr>
          <a:xfrm xmlns:a="http://schemas.openxmlformats.org/drawingml/2006/main">
            <a:off x="6858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200 hours / month</a:t>
            </a:r>
          </a:p>
        </p:txBody>
      </p:sp>
      <p:sp>
        <p:nvSpPr>
          <p:cNvPr id="7" name="">
            <a:extLst xmlns:a="http://schemas.openxmlformats.org/drawingml/2006/main">
              <a:ext uri="{FF2B5EF4-FFF2-40B4-BE49-F238E27FC236}">
                <a16:creationId xmlns:a16="http://schemas.microsoft.com/office/drawing/2014/main" id="{8AD1DA3D-6E6C-4866-ABA1-0AE0AAE52C46}"/>
              </a:ext>
            </a:extLst>
          </p:cNvPr>
          <p:cNvSpPr>
            <a:spLocks xmlns:a="http://schemas.openxmlformats.org/drawingml/2006/main" noGrp="1"/>
          </p:cNvSpPr>
          <p:nvPr/>
        </p:nvSpPr>
        <p:spPr>
          <a:xfrm xmlns:a="http://schemas.openxmlformats.org/drawingml/2006/main">
            <a:off x="6858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800 × 15 minutes ÷ 60.</a:t>
            </a:r>
          </a:p>
        </p:txBody>
      </p:sp>
      <p:sp>
        <p:nvSpPr>
          <p:cNvPr id="8" name="">
            <a:extLst xmlns:a="http://schemas.openxmlformats.org/drawingml/2006/main">
              <a:ext uri="{FF2B5EF4-FFF2-40B4-BE49-F238E27FC236}">
                <a16:creationId xmlns:a16="http://schemas.microsoft.com/office/drawing/2014/main" id="{48D32061-9D80-4770-AA4B-E5BBF44B11A3}"/>
              </a:ext>
            </a:extLst>
          </p:cNvPr>
          <p:cNvSpPr>
            <a:spLocks xmlns:a="http://schemas.openxmlformats.org/drawingml/2006/main" noGrp="1"/>
          </p:cNvSpPr>
          <p:nvPr/>
        </p:nvSpPr>
        <p:spPr>
          <a:xfrm xmlns:a="http://schemas.openxmlformats.org/drawingml/2006/main">
            <a:off x="436245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D04FE937-21F6-43BA-9C78-826A0D4EB9DF}"/>
              </a:ext>
            </a:extLst>
          </p:cNvPr>
          <p:cNvSpPr>
            <a:spLocks xmlns:a="http://schemas.openxmlformats.org/drawingml/2006/main" noGrp="1"/>
          </p:cNvSpPr>
          <p:nvPr/>
        </p:nvSpPr>
        <p:spPr>
          <a:xfrm xmlns:a="http://schemas.openxmlformats.org/drawingml/2006/main">
            <a:off x="436245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Operating measures</a:t>
            </a:r>
          </a:p>
        </p:txBody>
      </p:sp>
      <p:sp>
        <p:nvSpPr>
          <p:cNvPr id="10" name="">
            <a:extLst xmlns:a="http://schemas.openxmlformats.org/drawingml/2006/main">
              <a:ext uri="{FF2B5EF4-FFF2-40B4-BE49-F238E27FC236}">
                <a16:creationId xmlns:a16="http://schemas.microsoft.com/office/drawing/2014/main" id="{878E1AB3-A2CD-4B6F-880F-BD5E74E90CCB}"/>
              </a:ext>
            </a:extLst>
          </p:cNvPr>
          <p:cNvSpPr>
            <a:spLocks xmlns:a="http://schemas.openxmlformats.org/drawingml/2006/main" noGrp="1"/>
          </p:cNvSpPr>
          <p:nvPr/>
        </p:nvSpPr>
        <p:spPr>
          <a:xfrm xmlns:a="http://schemas.openxmlformats.org/drawingml/2006/main">
            <a:off x="436245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Query rates, aged items and reconciliation breaks.</a:t>
            </a:r>
          </a:p>
        </p:txBody>
      </p:sp>
      <p:sp>
        <p:nvSpPr>
          <p:cNvPr id="11" name="">
            <a:extLst xmlns:a="http://schemas.openxmlformats.org/drawingml/2006/main">
              <a:ext uri="{FF2B5EF4-FFF2-40B4-BE49-F238E27FC236}">
                <a16:creationId xmlns:a16="http://schemas.microsoft.com/office/drawing/2014/main" id="{A0078461-33FC-4CBF-B2A2-3CC90938E994}"/>
              </a:ext>
            </a:extLst>
          </p:cNvPr>
          <p:cNvSpPr>
            <a:spLocks xmlns:a="http://schemas.openxmlformats.org/drawingml/2006/main" noGrp="1"/>
          </p:cNvSpPr>
          <p:nvPr/>
        </p:nvSpPr>
        <p:spPr>
          <a:xfrm xmlns:a="http://schemas.openxmlformats.org/drawingml/2006/main">
            <a:off x="80391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D0100D62-AC20-46A4-9E58-1D41BFB0DBE0}"/>
              </a:ext>
            </a:extLst>
          </p:cNvPr>
          <p:cNvSpPr>
            <a:spLocks xmlns:a="http://schemas.openxmlformats.org/drawingml/2006/main" noGrp="1"/>
          </p:cNvSpPr>
          <p:nvPr/>
        </p:nvSpPr>
        <p:spPr>
          <a:xfrm xmlns:a="http://schemas.openxmlformats.org/drawingml/2006/main">
            <a:off x="80391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Cash measures</a:t>
            </a:r>
          </a:p>
        </p:txBody>
      </p:sp>
      <p:sp>
        <p:nvSpPr>
          <p:cNvPr id="13" name="">
            <a:extLst xmlns:a="http://schemas.openxmlformats.org/drawingml/2006/main">
              <a:ext uri="{FF2B5EF4-FFF2-40B4-BE49-F238E27FC236}">
                <a16:creationId xmlns:a16="http://schemas.microsoft.com/office/drawing/2014/main" id="{457B34C3-F680-443F-A6D9-3526A75F25F4}"/>
              </a:ext>
            </a:extLst>
          </p:cNvPr>
          <p:cNvSpPr>
            <a:spLocks xmlns:a="http://schemas.openxmlformats.org/drawingml/2006/main" noGrp="1"/>
          </p:cNvSpPr>
          <p:nvPr/>
        </p:nvSpPr>
        <p:spPr>
          <a:xfrm xmlns:a="http://schemas.openxmlformats.org/drawingml/2006/main">
            <a:off x="80391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Track actual collections separately from recoverables.</a:t>
            </a:r>
          </a:p>
        </p:txBody>
      </p:sp>
      <p:sp>
        <p:nvSpPr>
          <p:cNvPr id="14" name="">
            <a:extLst xmlns:a="http://schemas.openxmlformats.org/drawingml/2006/main">
              <a:ext uri="{FF2B5EF4-FFF2-40B4-BE49-F238E27FC236}">
                <a16:creationId xmlns:a16="http://schemas.microsoft.com/office/drawing/2014/main" id="{8308482F-FD12-4A39-8BD7-9A76875A8CE0}"/>
              </a:ext>
            </a:extLst>
          </p:cNvPr>
          <p:cNvSpPr>
            <a:spLocks xmlns:a="http://schemas.openxmlformats.org/drawingml/2006/main" noGrp="1"/>
          </p:cNvSpPr>
          <p:nvPr/>
        </p:nvSpPr>
        <p:spPr>
          <a:xfrm xmlns:a="http://schemas.openxmlformats.org/drawingml/2006/main">
            <a:off x="685800" y="6191250"/>
            <a:ext cx="10572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Illustrative planning. Released capacity becomes cash savings only when costs actually reduce.</a:t>
            </a:r>
          </a:p>
        </p:txBody>
      </p:sp>
      <p:sp>
        <p:nvSpPr>
          <p:cNvPr id="15" name="">
            <a:extLst xmlns:a="http://schemas.openxmlformats.org/drawingml/2006/main">
              <a:ext uri="{FF2B5EF4-FFF2-40B4-BE49-F238E27FC236}">
                <a16:creationId xmlns:a16="http://schemas.microsoft.com/office/drawing/2014/main" id="{1BAF962F-E306-400C-8B2E-E6E1A2A9FF74}"/>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B710DAB4-F4AB-4AB4-B327-5F0ED5CC2A91}"/>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16 / 20</a:t>
            </a:r>
          </a:p>
        </p:txBody>
      </p:sp>
    </p:spTree>
    <p:extLst>
      <p:ext uri="{BB962C8B-B14F-4D97-AF65-F5344CB8AC3E}">
        <p14:creationId xmlns:p14="http://schemas.microsoft.com/office/powerpoint/2010/main" val="557290960"/>
      </p:ext>
    </p:extLst>
  </p:cSld>
</p:sld>
</file>

<file path=ppt/slides/slide17.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1899b164577d48c5"/>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AFB32BC5-08B5-4E6F-9A74-F95F3D371414}"/>
              </a:ext>
            </a:extLst>
          </p:cNvPr>
          <p:cNvSpPr>
            <a:spLocks xmlns:a="http://schemas.openxmlformats.org/drawingml/2006/main" noGrp="1"/>
          </p:cNvSpPr>
          <p:nvPr/>
        </p:nvSpPr>
        <p:spPr>
          <a:xfrm xmlns:a="http://schemas.openxmlformats.org/drawingml/2006/main">
            <a:off x="7858125" y="447675"/>
            <a:ext cx="3524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7606F"/>
                </a:solidFill>
                <a:latin typeface="Liberation Sans"/>
                <a:ea typeface="Liberation Sans"/>
                <a:cs typeface="Liberation Sans"/>
              </a:defRPr>
            </a:pPr>
            <a:r>
              <a:rPr sz="1275" b="0">
                <a:solidFill>
                  <a:srgbClr val="47606F"/>
                </a:solidFill>
                <a:latin typeface="Liberation Sans"/>
                <a:ea typeface="Liberation Sans"/>
                <a:cs typeface="Liberation Sans"/>
              </a:rPr>
              <a:t>A representative evaluation</a:t>
            </a:r>
          </a:p>
        </p:txBody>
      </p:sp>
      <p:sp>
        <p:nvSpPr>
          <p:cNvPr id="3" name="">
            <a:extLst xmlns:a="http://schemas.openxmlformats.org/drawingml/2006/main">
              <a:ext uri="{FF2B5EF4-FFF2-40B4-BE49-F238E27FC236}">
                <a16:creationId xmlns:a16="http://schemas.microsoft.com/office/drawing/2014/main" id="{A840C669-56FB-4378-B74A-78E3BA664602}"/>
              </a:ext>
            </a:extLst>
          </p:cNvPr>
          <p:cNvSpPr>
            <a:spLocks xmlns:a="http://schemas.openxmlformats.org/drawingml/2006/main" noGrp="1"/>
          </p:cNvSpPr>
          <p:nvPr/>
        </p:nvSpPr>
        <p:spPr>
          <a:xfrm xmlns:a="http://schemas.openxmlformats.org/drawingml/2006/main">
            <a:off x="685800" y="1304925"/>
            <a:ext cx="107632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The test set should</a:t>
            </a:r>
          </a:p>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include difficult cases</a:t>
            </a:r>
          </a:p>
        </p:txBody>
      </p:sp>
      <p:sp>
        <p:nvSpPr>
          <p:cNvPr id="4" name="">
            <a:extLst xmlns:a="http://schemas.openxmlformats.org/drawingml/2006/main">
              <a:ext uri="{FF2B5EF4-FFF2-40B4-BE49-F238E27FC236}">
                <a16:creationId xmlns:a16="http://schemas.microsoft.com/office/drawing/2014/main" id="{27E03C09-D1F0-485F-B9E7-CA6AA4911D39}"/>
              </a:ext>
            </a:extLst>
          </p:cNvPr>
          <p:cNvSpPr>
            <a:spLocks xmlns:a="http://schemas.openxmlformats.org/drawingml/2006/main" noGrp="1"/>
          </p:cNvSpPr>
          <p:nvPr/>
        </p:nvSpPr>
        <p:spPr>
          <a:xfrm xmlns:a="http://schemas.openxmlformats.org/drawingml/2006/main">
            <a:off x="685800" y="2857500"/>
            <a:ext cx="1066800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47606F"/>
                </a:solidFill>
                <a:latin typeface="Liberation Sans"/>
                <a:ea typeface="Liberation Sans"/>
                <a:cs typeface="Liberation Sans"/>
              </a:defRPr>
            </a:pPr>
            <a:r>
              <a:rPr sz="2100" b="0">
                <a:solidFill>
                  <a:srgbClr val="47606F"/>
                </a:solidFill>
                <a:latin typeface="Liberation Sans"/>
                <a:ea typeface="Liberation Sans"/>
                <a:cs typeface="Liberation Sans"/>
              </a:rPr>
              <a:t>Genellipse builds the evaluation around your treaty and operating environment.</a:t>
            </a:r>
          </a:p>
        </p:txBody>
      </p:sp>
      <p:sp>
        <p:nvSpPr>
          <p:cNvPr id="5" name="">
            <a:extLst xmlns:a="http://schemas.openxmlformats.org/drawingml/2006/main">
              <a:ext uri="{FF2B5EF4-FFF2-40B4-BE49-F238E27FC236}">
                <a16:creationId xmlns:a16="http://schemas.microsoft.com/office/drawing/2014/main" id="{404DAE7D-2F15-4BA3-8240-AEDECB30F313}"/>
              </a:ext>
            </a:extLst>
          </p:cNvPr>
          <p:cNvSpPr>
            <a:spLocks xmlns:a="http://schemas.openxmlformats.org/drawingml/2006/main" noGrp="1"/>
          </p:cNvSpPr>
          <p:nvPr/>
        </p:nvSpPr>
        <p:spPr>
          <a:xfrm xmlns:a="http://schemas.openxmlformats.org/drawingml/2006/main">
            <a:off x="6858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E04CBD5F-67DA-4559-AB22-02CAC0993987}"/>
              </a:ext>
            </a:extLst>
          </p:cNvPr>
          <p:cNvSpPr>
            <a:spLocks xmlns:a="http://schemas.openxmlformats.org/drawingml/2006/main" noGrp="1"/>
          </p:cNvSpPr>
          <p:nvPr/>
        </p:nvSpPr>
        <p:spPr>
          <a:xfrm xmlns:a="http://schemas.openxmlformats.org/drawingml/2006/main">
            <a:off x="6858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Calculation cases</a:t>
            </a:r>
          </a:p>
        </p:txBody>
      </p:sp>
      <p:sp>
        <p:nvSpPr>
          <p:cNvPr id="7" name="">
            <a:extLst xmlns:a="http://schemas.openxmlformats.org/drawingml/2006/main">
              <a:ext uri="{FF2B5EF4-FFF2-40B4-BE49-F238E27FC236}">
                <a16:creationId xmlns:a16="http://schemas.microsoft.com/office/drawing/2014/main" id="{B018DB00-9090-46FA-AEEA-1FB6578D2235}"/>
              </a:ext>
            </a:extLst>
          </p:cNvPr>
          <p:cNvSpPr>
            <a:spLocks xmlns:a="http://schemas.openxmlformats.org/drawingml/2006/main" noGrp="1"/>
          </p:cNvSpPr>
          <p:nvPr/>
        </p:nvSpPr>
        <p:spPr>
          <a:xfrm xmlns:a="http://schemas.openxmlformats.org/drawingml/2006/main">
            <a:off x="6858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Boundary losses, limits and changed participations.</a:t>
            </a:r>
          </a:p>
        </p:txBody>
      </p:sp>
      <p:sp>
        <p:nvSpPr>
          <p:cNvPr id="8" name="">
            <a:extLst xmlns:a="http://schemas.openxmlformats.org/drawingml/2006/main">
              <a:ext uri="{FF2B5EF4-FFF2-40B4-BE49-F238E27FC236}">
                <a16:creationId xmlns:a16="http://schemas.microsoft.com/office/drawing/2014/main" id="{23413D1C-1F6D-40C0-992C-06410A857AD2}"/>
              </a:ext>
            </a:extLst>
          </p:cNvPr>
          <p:cNvSpPr>
            <a:spLocks xmlns:a="http://schemas.openxmlformats.org/drawingml/2006/main" noGrp="1"/>
          </p:cNvSpPr>
          <p:nvPr/>
        </p:nvSpPr>
        <p:spPr>
          <a:xfrm xmlns:a="http://schemas.openxmlformats.org/drawingml/2006/main">
            <a:off x="436245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C565E784-252C-416C-8AB1-3C2289296DCE}"/>
              </a:ext>
            </a:extLst>
          </p:cNvPr>
          <p:cNvSpPr>
            <a:spLocks xmlns:a="http://schemas.openxmlformats.org/drawingml/2006/main" noGrp="1"/>
          </p:cNvSpPr>
          <p:nvPr/>
        </p:nvSpPr>
        <p:spPr>
          <a:xfrm xmlns:a="http://schemas.openxmlformats.org/drawingml/2006/main">
            <a:off x="436245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Data cases</a:t>
            </a:r>
          </a:p>
        </p:txBody>
      </p:sp>
      <p:sp>
        <p:nvSpPr>
          <p:cNvPr id="10" name="">
            <a:extLst xmlns:a="http://schemas.openxmlformats.org/drawingml/2006/main">
              <a:ext uri="{FF2B5EF4-FFF2-40B4-BE49-F238E27FC236}">
                <a16:creationId xmlns:a16="http://schemas.microsoft.com/office/drawing/2014/main" id="{9D4A3744-531B-4E86-A601-1226A62EFDE7}"/>
              </a:ext>
            </a:extLst>
          </p:cNvPr>
          <p:cNvSpPr>
            <a:spLocks xmlns:a="http://schemas.openxmlformats.org/drawingml/2006/main" noGrp="1"/>
          </p:cNvSpPr>
          <p:nvPr/>
        </p:nvSpPr>
        <p:spPr>
          <a:xfrm xmlns:a="http://schemas.openxmlformats.org/drawingml/2006/main">
            <a:off x="436245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Late files, missing values and currency differences.</a:t>
            </a:r>
          </a:p>
        </p:txBody>
      </p:sp>
      <p:sp>
        <p:nvSpPr>
          <p:cNvPr id="11" name="">
            <a:extLst xmlns:a="http://schemas.openxmlformats.org/drawingml/2006/main">
              <a:ext uri="{FF2B5EF4-FFF2-40B4-BE49-F238E27FC236}">
                <a16:creationId xmlns:a16="http://schemas.microsoft.com/office/drawing/2014/main" id="{9FA3D96C-FED1-4052-8EFE-BAC47653B220}"/>
              </a:ext>
            </a:extLst>
          </p:cNvPr>
          <p:cNvSpPr>
            <a:spLocks xmlns:a="http://schemas.openxmlformats.org/drawingml/2006/main" noGrp="1"/>
          </p:cNvSpPr>
          <p:nvPr/>
        </p:nvSpPr>
        <p:spPr>
          <a:xfrm xmlns:a="http://schemas.openxmlformats.org/drawingml/2006/main">
            <a:off x="80391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D52EBCEA-CFC5-4591-9C81-5DC118421249}"/>
              </a:ext>
            </a:extLst>
          </p:cNvPr>
          <p:cNvSpPr>
            <a:spLocks xmlns:a="http://schemas.openxmlformats.org/drawingml/2006/main" noGrp="1"/>
          </p:cNvSpPr>
          <p:nvPr/>
        </p:nvSpPr>
        <p:spPr>
          <a:xfrm xmlns:a="http://schemas.openxmlformats.org/drawingml/2006/main">
            <a:off x="80391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Operating cases</a:t>
            </a:r>
          </a:p>
        </p:txBody>
      </p:sp>
      <p:sp>
        <p:nvSpPr>
          <p:cNvPr id="13" name="">
            <a:extLst xmlns:a="http://schemas.openxmlformats.org/drawingml/2006/main">
              <a:ext uri="{FF2B5EF4-FFF2-40B4-BE49-F238E27FC236}">
                <a16:creationId xmlns:a16="http://schemas.microsoft.com/office/drawing/2014/main" id="{14E2D43A-3D66-485B-BF8A-E673731259ED}"/>
              </a:ext>
            </a:extLst>
          </p:cNvPr>
          <p:cNvSpPr>
            <a:spLocks xmlns:a="http://schemas.openxmlformats.org/drawingml/2006/main" noGrp="1"/>
          </p:cNvSpPr>
          <p:nvPr/>
        </p:nvSpPr>
        <p:spPr>
          <a:xfrm xmlns:a="http://schemas.openxmlformats.org/drawingml/2006/main">
            <a:off x="80391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Queries, partial collections and reversals.</a:t>
            </a:r>
          </a:p>
        </p:txBody>
      </p:sp>
      <p:sp>
        <p:nvSpPr>
          <p:cNvPr id="14" name="">
            <a:extLst xmlns:a="http://schemas.openxmlformats.org/drawingml/2006/main">
              <a:ext uri="{FF2B5EF4-FFF2-40B4-BE49-F238E27FC236}">
                <a16:creationId xmlns:a16="http://schemas.microsoft.com/office/drawing/2014/main" id="{B5524688-2554-4284-943C-264C95CBBB30}"/>
              </a:ext>
            </a:extLst>
          </p:cNvPr>
          <p:cNvSpPr>
            <a:spLocks xmlns:a="http://schemas.openxmlformats.org/drawingml/2006/main" noGrp="1"/>
          </p:cNvSpPr>
          <p:nvPr/>
        </p:nvSpPr>
        <p:spPr>
          <a:xfrm xmlns:a="http://schemas.openxmlformats.org/drawingml/2006/main">
            <a:off x="685800" y="6191250"/>
            <a:ext cx="10572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r>
              <a:t/>
            </a:r>
          </a:p>
        </p:txBody>
      </p:sp>
      <p:sp>
        <p:nvSpPr>
          <p:cNvPr id="15" name="">
            <a:extLst xmlns:a="http://schemas.openxmlformats.org/drawingml/2006/main">
              <a:ext uri="{FF2B5EF4-FFF2-40B4-BE49-F238E27FC236}">
                <a16:creationId xmlns:a16="http://schemas.microsoft.com/office/drawing/2014/main" id="{D74D8004-D23E-4147-8EDA-81C9668E0646}"/>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30055AE4-192F-419D-A321-281E61AEDC21}"/>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17 / 20</a:t>
            </a:r>
          </a:p>
        </p:txBody>
      </p:sp>
    </p:spTree>
    <p:extLst>
      <p:ext uri="{BB962C8B-B14F-4D97-AF65-F5344CB8AC3E}">
        <p14:creationId xmlns:p14="http://schemas.microsoft.com/office/powerpoint/2010/main" val="300815360"/>
      </p:ext>
    </p:extLst>
  </p:cSld>
</p:sld>
</file>

<file path=ppt/slides/slide18.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3567e350278a48cc"/>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050872B0-C297-46A4-B24A-8627EE5D78CC}"/>
              </a:ext>
            </a:extLst>
          </p:cNvPr>
          <p:cNvSpPr>
            <a:spLocks xmlns:a="http://schemas.openxmlformats.org/drawingml/2006/main" noGrp="1"/>
          </p:cNvSpPr>
          <p:nvPr/>
        </p:nvSpPr>
        <p:spPr>
          <a:xfrm xmlns:a="http://schemas.openxmlformats.org/drawingml/2006/main">
            <a:off x="7858125" y="447675"/>
            <a:ext cx="3524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7606F"/>
                </a:solidFill>
                <a:latin typeface="Liberation Sans"/>
                <a:ea typeface="Liberation Sans"/>
                <a:cs typeface="Liberation Sans"/>
              </a:defRPr>
            </a:pPr>
            <a:r>
              <a:rPr sz="1275" b="0">
                <a:solidFill>
                  <a:srgbClr val="47606F"/>
                </a:solidFill>
                <a:latin typeface="Liberation Sans"/>
                <a:ea typeface="Liberation Sans"/>
                <a:cs typeface="Liberation Sans"/>
              </a:rPr>
              <a:t>Six-week MVP</a:t>
            </a:r>
          </a:p>
        </p:txBody>
      </p:sp>
      <p:sp>
        <p:nvSpPr>
          <p:cNvPr id="3" name="">
            <a:extLst xmlns:a="http://schemas.openxmlformats.org/drawingml/2006/main">
              <a:ext uri="{FF2B5EF4-FFF2-40B4-BE49-F238E27FC236}">
                <a16:creationId xmlns:a16="http://schemas.microsoft.com/office/drawing/2014/main" id="{A2B63C3E-547F-41B7-B47A-7BFC84A7314A}"/>
              </a:ext>
            </a:extLst>
          </p:cNvPr>
          <p:cNvSpPr>
            <a:spLocks xmlns:a="http://schemas.openxmlformats.org/drawingml/2006/main" noGrp="1"/>
          </p:cNvSpPr>
          <p:nvPr/>
        </p:nvSpPr>
        <p:spPr>
          <a:xfrm xmlns:a="http://schemas.openxmlformats.org/drawingml/2006/main">
            <a:off x="685800" y="1304925"/>
            <a:ext cx="107632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A focused MVP</a:t>
            </a:r>
          </a:p>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within six weeks</a:t>
            </a:r>
          </a:p>
        </p:txBody>
      </p:sp>
      <p:sp>
        <p:nvSpPr>
          <p:cNvPr id="4" name="">
            <a:extLst xmlns:a="http://schemas.openxmlformats.org/drawingml/2006/main">
              <a:ext uri="{FF2B5EF4-FFF2-40B4-BE49-F238E27FC236}">
                <a16:creationId xmlns:a16="http://schemas.microsoft.com/office/drawing/2014/main" id="{69D33CFC-4ACC-44D1-A3C1-71899EBB0AB5}"/>
              </a:ext>
            </a:extLst>
          </p:cNvPr>
          <p:cNvSpPr>
            <a:spLocks xmlns:a="http://schemas.openxmlformats.org/drawingml/2006/main" noGrp="1"/>
          </p:cNvSpPr>
          <p:nvPr/>
        </p:nvSpPr>
        <p:spPr>
          <a:xfrm xmlns:a="http://schemas.openxmlformats.org/drawingml/2006/main">
            <a:off x="685800" y="2857500"/>
            <a:ext cx="1066800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47606F"/>
                </a:solidFill>
                <a:latin typeface="Liberation Sans"/>
                <a:ea typeface="Liberation Sans"/>
                <a:cs typeface="Liberation Sans"/>
              </a:defRPr>
            </a:pPr>
            <a:r>
              <a:rPr sz="2100" b="0">
                <a:solidFill>
                  <a:srgbClr val="47606F"/>
                </a:solidFill>
                <a:latin typeface="Liberation Sans"/>
                <a:ea typeface="Liberation Sans"/>
                <a:cs typeface="Liberation Sans"/>
              </a:rPr>
              <a:t>Choose one ceded program, one reporting period and a signed set of treaty assumptions.</a:t>
            </a:r>
          </a:p>
        </p:txBody>
      </p:sp>
      <p:sp>
        <p:nvSpPr>
          <p:cNvPr id="5" name="">
            <a:extLst xmlns:a="http://schemas.openxmlformats.org/drawingml/2006/main">
              <a:ext uri="{FF2B5EF4-FFF2-40B4-BE49-F238E27FC236}">
                <a16:creationId xmlns:a16="http://schemas.microsoft.com/office/drawing/2014/main" id="{7629307F-F5CD-45BA-90B2-74C476C7C59A}"/>
              </a:ext>
            </a:extLst>
          </p:cNvPr>
          <p:cNvSpPr>
            <a:spLocks xmlns:a="http://schemas.openxmlformats.org/drawingml/2006/main" noGrp="1"/>
          </p:cNvSpPr>
          <p:nvPr/>
        </p:nvSpPr>
        <p:spPr>
          <a:xfrm xmlns:a="http://schemas.openxmlformats.org/drawingml/2006/main">
            <a:off x="6858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B53DC7E7-D2B0-4B43-A0F5-21D729198ABA}"/>
              </a:ext>
            </a:extLst>
          </p:cNvPr>
          <p:cNvSpPr>
            <a:spLocks xmlns:a="http://schemas.openxmlformats.org/drawingml/2006/main" noGrp="1"/>
          </p:cNvSpPr>
          <p:nvPr/>
        </p:nvSpPr>
        <p:spPr>
          <a:xfrm xmlns:a="http://schemas.openxmlformats.org/drawingml/2006/main">
            <a:off x="6858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Weeks 1–2</a:t>
            </a:r>
          </a:p>
        </p:txBody>
      </p:sp>
      <p:sp>
        <p:nvSpPr>
          <p:cNvPr id="7" name="">
            <a:extLst xmlns:a="http://schemas.openxmlformats.org/drawingml/2006/main">
              <a:ext uri="{FF2B5EF4-FFF2-40B4-BE49-F238E27FC236}">
                <a16:creationId xmlns:a16="http://schemas.microsoft.com/office/drawing/2014/main" id="{DC4ADFFF-2314-42AE-924E-5309A79A32D4}"/>
              </a:ext>
            </a:extLst>
          </p:cNvPr>
          <p:cNvSpPr>
            <a:spLocks xmlns:a="http://schemas.openxmlformats.org/drawingml/2006/main" noGrp="1"/>
          </p:cNvSpPr>
          <p:nvPr/>
        </p:nvSpPr>
        <p:spPr>
          <a:xfrm xmlns:a="http://schemas.openxmlformats.org/drawingml/2006/main">
            <a:off x="6858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Agree scope, baseline and data access.</a:t>
            </a:r>
          </a:p>
        </p:txBody>
      </p:sp>
      <p:sp>
        <p:nvSpPr>
          <p:cNvPr id="8" name="">
            <a:extLst xmlns:a="http://schemas.openxmlformats.org/drawingml/2006/main">
              <a:ext uri="{FF2B5EF4-FFF2-40B4-BE49-F238E27FC236}">
                <a16:creationId xmlns:a16="http://schemas.microsoft.com/office/drawing/2014/main" id="{C9B7EA27-4E05-42A8-8851-1596E4D6C87E}"/>
              </a:ext>
            </a:extLst>
          </p:cNvPr>
          <p:cNvSpPr>
            <a:spLocks xmlns:a="http://schemas.openxmlformats.org/drawingml/2006/main" noGrp="1"/>
          </p:cNvSpPr>
          <p:nvPr/>
        </p:nvSpPr>
        <p:spPr>
          <a:xfrm xmlns:a="http://schemas.openxmlformats.org/drawingml/2006/main">
            <a:off x="436245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94B89BF7-7610-4EFF-BFFC-9767DAD8AA66}"/>
              </a:ext>
            </a:extLst>
          </p:cNvPr>
          <p:cNvSpPr>
            <a:spLocks xmlns:a="http://schemas.openxmlformats.org/drawingml/2006/main" noGrp="1"/>
          </p:cNvSpPr>
          <p:nvPr/>
        </p:nvSpPr>
        <p:spPr>
          <a:xfrm xmlns:a="http://schemas.openxmlformats.org/drawingml/2006/main">
            <a:off x="436245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Weeks 3–4</a:t>
            </a:r>
          </a:p>
        </p:txBody>
      </p:sp>
      <p:sp>
        <p:nvSpPr>
          <p:cNvPr id="10" name="">
            <a:extLst xmlns:a="http://schemas.openxmlformats.org/drawingml/2006/main">
              <a:ext uri="{FF2B5EF4-FFF2-40B4-BE49-F238E27FC236}">
                <a16:creationId xmlns:a16="http://schemas.microsoft.com/office/drawing/2014/main" id="{475A1832-A2CE-4CE4-A448-B45EA7DF49F0}"/>
              </a:ext>
            </a:extLst>
          </p:cNvPr>
          <p:cNvSpPr>
            <a:spLocks xmlns:a="http://schemas.openxmlformats.org/drawingml/2006/main" noGrp="1"/>
          </p:cNvSpPr>
          <p:nvPr/>
        </p:nvSpPr>
        <p:spPr>
          <a:xfrm xmlns:a="http://schemas.openxmlformats.org/drawingml/2006/main">
            <a:off x="436245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Configure, connect and test the workflow.</a:t>
            </a:r>
          </a:p>
        </p:txBody>
      </p:sp>
      <p:sp>
        <p:nvSpPr>
          <p:cNvPr id="11" name="">
            <a:extLst xmlns:a="http://schemas.openxmlformats.org/drawingml/2006/main">
              <a:ext uri="{FF2B5EF4-FFF2-40B4-BE49-F238E27FC236}">
                <a16:creationId xmlns:a16="http://schemas.microsoft.com/office/drawing/2014/main" id="{D3D2B011-C970-4E89-B72E-9BA2ACE568ED}"/>
              </a:ext>
            </a:extLst>
          </p:cNvPr>
          <p:cNvSpPr>
            <a:spLocks xmlns:a="http://schemas.openxmlformats.org/drawingml/2006/main" noGrp="1"/>
          </p:cNvSpPr>
          <p:nvPr/>
        </p:nvSpPr>
        <p:spPr>
          <a:xfrm xmlns:a="http://schemas.openxmlformats.org/drawingml/2006/main">
            <a:off x="80391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CA8D7A2C-5BF2-4278-8F13-6E705B7DF8A2}"/>
              </a:ext>
            </a:extLst>
          </p:cNvPr>
          <p:cNvSpPr>
            <a:spLocks xmlns:a="http://schemas.openxmlformats.org/drawingml/2006/main" noGrp="1"/>
          </p:cNvSpPr>
          <p:nvPr/>
        </p:nvSpPr>
        <p:spPr>
          <a:xfrm xmlns:a="http://schemas.openxmlformats.org/drawingml/2006/main">
            <a:off x="80391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Weeks 5–6</a:t>
            </a:r>
          </a:p>
        </p:txBody>
      </p:sp>
      <p:sp>
        <p:nvSpPr>
          <p:cNvPr id="13" name="">
            <a:extLst xmlns:a="http://schemas.openxmlformats.org/drawingml/2006/main">
              <a:ext uri="{FF2B5EF4-FFF2-40B4-BE49-F238E27FC236}">
                <a16:creationId xmlns:a16="http://schemas.microsoft.com/office/drawing/2014/main" id="{DB6821BE-CA97-4AD0-BBA9-FD4FC0A760B8}"/>
              </a:ext>
            </a:extLst>
          </p:cNvPr>
          <p:cNvSpPr>
            <a:spLocks xmlns:a="http://schemas.openxmlformats.org/drawingml/2006/main" noGrp="1"/>
          </p:cNvSpPr>
          <p:nvPr/>
        </p:nvSpPr>
        <p:spPr>
          <a:xfrm xmlns:a="http://schemas.openxmlformats.org/drawingml/2006/main">
            <a:off x="80391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Validate with users and decide the next release.</a:t>
            </a:r>
          </a:p>
        </p:txBody>
      </p:sp>
      <p:sp>
        <p:nvSpPr>
          <p:cNvPr id="14" name="">
            <a:extLst xmlns:a="http://schemas.openxmlformats.org/drawingml/2006/main">
              <a:ext uri="{FF2B5EF4-FFF2-40B4-BE49-F238E27FC236}">
                <a16:creationId xmlns:a16="http://schemas.microsoft.com/office/drawing/2014/main" id="{14A02104-8336-4E72-8059-706ADF8F12BC}"/>
              </a:ext>
            </a:extLst>
          </p:cNvPr>
          <p:cNvSpPr>
            <a:spLocks xmlns:a="http://schemas.openxmlformats.org/drawingml/2006/main" noGrp="1"/>
          </p:cNvSpPr>
          <p:nvPr/>
        </p:nvSpPr>
        <p:spPr>
          <a:xfrm xmlns:a="http://schemas.openxmlformats.org/drawingml/2006/main">
            <a:off x="685800" y="6191250"/>
            <a:ext cx="10572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Defined scope and readiness gates apply. Enterprise rollout follows the accepted MVP.</a:t>
            </a:r>
          </a:p>
        </p:txBody>
      </p:sp>
      <p:sp>
        <p:nvSpPr>
          <p:cNvPr id="15" name="">
            <a:extLst xmlns:a="http://schemas.openxmlformats.org/drawingml/2006/main">
              <a:ext uri="{FF2B5EF4-FFF2-40B4-BE49-F238E27FC236}">
                <a16:creationId xmlns:a16="http://schemas.microsoft.com/office/drawing/2014/main" id="{5AB8D0A4-6C1C-4D7F-A10A-6A1FFB77F3F5}"/>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78FB2B75-232F-4952-AE54-8DF1C3D1772F}"/>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18 / 20</a:t>
            </a:r>
          </a:p>
        </p:txBody>
      </p:sp>
    </p:spTree>
    <p:extLst>
      <p:ext uri="{BB962C8B-B14F-4D97-AF65-F5344CB8AC3E}">
        <p14:creationId xmlns:p14="http://schemas.microsoft.com/office/powerpoint/2010/main" val="1228599283"/>
      </p:ext>
    </p:extLst>
  </p:cSld>
</p:sld>
</file>

<file path=ppt/slides/slide19.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532899268cce456b"/>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B625037B-BBBC-4FA4-8742-757FB953D8A9}"/>
              </a:ext>
            </a:extLst>
          </p:cNvPr>
          <p:cNvSpPr>
            <a:spLocks xmlns:a="http://schemas.openxmlformats.org/drawingml/2006/main" noGrp="1"/>
          </p:cNvSpPr>
          <p:nvPr/>
        </p:nvSpPr>
        <p:spPr>
          <a:xfrm xmlns:a="http://schemas.openxmlformats.org/drawingml/2006/main">
            <a:off x="7858125" y="447675"/>
            <a:ext cx="3524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7606F"/>
                </a:solidFill>
                <a:latin typeface="Liberation Sans"/>
                <a:ea typeface="Liberation Sans"/>
                <a:cs typeface="Liberation Sans"/>
              </a:defRPr>
            </a:pPr>
            <a:r>
              <a:rPr sz="1275" b="0">
                <a:solidFill>
                  <a:srgbClr val="47606F"/>
                </a:solidFill>
                <a:latin typeface="Liberation Sans"/>
                <a:ea typeface="Liberation Sans"/>
                <a:cs typeface="Liberation Sans"/>
              </a:rPr>
              <a:t>The rollout decision</a:t>
            </a:r>
          </a:p>
        </p:txBody>
      </p:sp>
      <p:sp>
        <p:nvSpPr>
          <p:cNvPr id="3" name="">
            <a:extLst xmlns:a="http://schemas.openxmlformats.org/drawingml/2006/main">
              <a:ext uri="{FF2B5EF4-FFF2-40B4-BE49-F238E27FC236}">
                <a16:creationId xmlns:a16="http://schemas.microsoft.com/office/drawing/2014/main" id="{4AF08DB2-E63A-424E-BEB3-5E85CE755324}"/>
              </a:ext>
            </a:extLst>
          </p:cNvPr>
          <p:cNvSpPr>
            <a:spLocks xmlns:a="http://schemas.openxmlformats.org/drawingml/2006/main" noGrp="1"/>
          </p:cNvSpPr>
          <p:nvPr/>
        </p:nvSpPr>
        <p:spPr>
          <a:xfrm xmlns:a="http://schemas.openxmlformats.org/drawingml/2006/main">
            <a:off x="685800" y="1304925"/>
            <a:ext cx="107632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A reviewed net position</a:t>
            </a:r>
          </a:p>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before broader rollout</a:t>
            </a:r>
          </a:p>
        </p:txBody>
      </p:sp>
      <p:sp>
        <p:nvSpPr>
          <p:cNvPr id="4" name="">
            <a:extLst xmlns:a="http://schemas.openxmlformats.org/drawingml/2006/main">
              <a:ext uri="{FF2B5EF4-FFF2-40B4-BE49-F238E27FC236}">
                <a16:creationId xmlns:a16="http://schemas.microsoft.com/office/drawing/2014/main" id="{A190019D-1674-45E0-B447-CE6E8737E1E2}"/>
              </a:ext>
            </a:extLst>
          </p:cNvPr>
          <p:cNvSpPr>
            <a:spLocks xmlns:a="http://schemas.openxmlformats.org/drawingml/2006/main" noGrp="1"/>
          </p:cNvSpPr>
          <p:nvPr/>
        </p:nvSpPr>
        <p:spPr>
          <a:xfrm xmlns:a="http://schemas.openxmlformats.org/drawingml/2006/main">
            <a:off x="685800" y="2857500"/>
            <a:ext cx="1066800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47606F"/>
                </a:solidFill>
                <a:latin typeface="Liberation Sans"/>
                <a:ea typeface="Liberation Sans"/>
                <a:cs typeface="Liberation Sans"/>
              </a:defRPr>
            </a:pPr>
            <a:r>
              <a:rPr sz="2100" b="0">
                <a:solidFill>
                  <a:srgbClr val="47606F"/>
                </a:solidFill>
                <a:latin typeface="Liberation Sans"/>
                <a:ea typeface="Liberation Sans"/>
                <a:cs typeface="Liberation Sans"/>
              </a:rPr>
              <a:t>The exit pack should support a business decision, not just a software demonstration.</a:t>
            </a:r>
          </a:p>
        </p:txBody>
      </p:sp>
      <p:sp>
        <p:nvSpPr>
          <p:cNvPr id="5" name="">
            <a:extLst xmlns:a="http://schemas.openxmlformats.org/drawingml/2006/main">
              <a:ext uri="{FF2B5EF4-FFF2-40B4-BE49-F238E27FC236}">
                <a16:creationId xmlns:a16="http://schemas.microsoft.com/office/drawing/2014/main" id="{2EBADB70-825F-48A4-B206-3D2E13535201}"/>
              </a:ext>
            </a:extLst>
          </p:cNvPr>
          <p:cNvSpPr>
            <a:spLocks xmlns:a="http://schemas.openxmlformats.org/drawingml/2006/main" noGrp="1"/>
          </p:cNvSpPr>
          <p:nvPr/>
        </p:nvSpPr>
        <p:spPr>
          <a:xfrm xmlns:a="http://schemas.openxmlformats.org/drawingml/2006/main">
            <a:off x="6858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2DE01EBD-6598-404D-B7B6-80C929B9B71D}"/>
              </a:ext>
            </a:extLst>
          </p:cNvPr>
          <p:cNvSpPr>
            <a:spLocks xmlns:a="http://schemas.openxmlformats.org/drawingml/2006/main" noGrp="1"/>
          </p:cNvSpPr>
          <p:nvPr/>
        </p:nvSpPr>
        <p:spPr>
          <a:xfrm xmlns:a="http://schemas.openxmlformats.org/drawingml/2006/main">
            <a:off x="6858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Reconciled outputs</a:t>
            </a:r>
          </a:p>
        </p:txBody>
      </p:sp>
      <p:sp>
        <p:nvSpPr>
          <p:cNvPr id="7" name="">
            <a:extLst xmlns:a="http://schemas.openxmlformats.org/drawingml/2006/main">
              <a:ext uri="{FF2B5EF4-FFF2-40B4-BE49-F238E27FC236}">
                <a16:creationId xmlns:a16="http://schemas.microsoft.com/office/drawing/2014/main" id="{B7BFC112-9CEB-46DE-95F2-AC2D7812687D}"/>
              </a:ext>
            </a:extLst>
          </p:cNvPr>
          <p:cNvSpPr>
            <a:spLocks xmlns:a="http://schemas.openxmlformats.org/drawingml/2006/main" noGrp="1"/>
          </p:cNvSpPr>
          <p:nvPr/>
        </p:nvSpPr>
        <p:spPr>
          <a:xfrm xmlns:a="http://schemas.openxmlformats.org/drawingml/2006/main">
            <a:off x="6858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Gross, ceded and net agree with the approved baseline.</a:t>
            </a:r>
          </a:p>
        </p:txBody>
      </p:sp>
      <p:sp>
        <p:nvSpPr>
          <p:cNvPr id="8" name="">
            <a:extLst xmlns:a="http://schemas.openxmlformats.org/drawingml/2006/main">
              <a:ext uri="{FF2B5EF4-FFF2-40B4-BE49-F238E27FC236}">
                <a16:creationId xmlns:a16="http://schemas.microsoft.com/office/drawing/2014/main" id="{19DCA3B1-34EB-4060-AEA9-0E2C31C65430}"/>
              </a:ext>
            </a:extLst>
          </p:cNvPr>
          <p:cNvSpPr>
            <a:spLocks xmlns:a="http://schemas.openxmlformats.org/drawingml/2006/main" noGrp="1"/>
          </p:cNvSpPr>
          <p:nvPr/>
        </p:nvSpPr>
        <p:spPr>
          <a:xfrm xmlns:a="http://schemas.openxmlformats.org/drawingml/2006/main">
            <a:off x="436245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61DB032B-D565-4988-9900-782F788A1446}"/>
              </a:ext>
            </a:extLst>
          </p:cNvPr>
          <p:cNvSpPr>
            <a:spLocks xmlns:a="http://schemas.openxmlformats.org/drawingml/2006/main" noGrp="1"/>
          </p:cNvSpPr>
          <p:nvPr/>
        </p:nvSpPr>
        <p:spPr>
          <a:xfrm xmlns:a="http://schemas.openxmlformats.org/drawingml/2006/main">
            <a:off x="436245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Usable operations</a:t>
            </a:r>
          </a:p>
        </p:txBody>
      </p:sp>
      <p:sp>
        <p:nvSpPr>
          <p:cNvPr id="10" name="">
            <a:extLst xmlns:a="http://schemas.openxmlformats.org/drawingml/2006/main">
              <a:ext uri="{FF2B5EF4-FFF2-40B4-BE49-F238E27FC236}">
                <a16:creationId xmlns:a16="http://schemas.microsoft.com/office/drawing/2014/main" id="{6143426F-8991-4510-A746-5BA1CB9489CF}"/>
              </a:ext>
            </a:extLst>
          </p:cNvPr>
          <p:cNvSpPr>
            <a:spLocks xmlns:a="http://schemas.openxmlformats.org/drawingml/2006/main" noGrp="1"/>
          </p:cNvSpPr>
          <p:nvPr/>
        </p:nvSpPr>
        <p:spPr>
          <a:xfrm xmlns:a="http://schemas.openxmlformats.org/drawingml/2006/main">
            <a:off x="436245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Owners can resolve queries and trace collections.</a:t>
            </a:r>
          </a:p>
        </p:txBody>
      </p:sp>
      <p:sp>
        <p:nvSpPr>
          <p:cNvPr id="11" name="">
            <a:extLst xmlns:a="http://schemas.openxmlformats.org/drawingml/2006/main">
              <a:ext uri="{FF2B5EF4-FFF2-40B4-BE49-F238E27FC236}">
                <a16:creationId xmlns:a16="http://schemas.microsoft.com/office/drawing/2014/main" id="{A0015A88-9350-421B-B2D3-9F7DD4D25E57}"/>
              </a:ext>
            </a:extLst>
          </p:cNvPr>
          <p:cNvSpPr>
            <a:spLocks xmlns:a="http://schemas.openxmlformats.org/drawingml/2006/main" noGrp="1"/>
          </p:cNvSpPr>
          <p:nvPr/>
        </p:nvSpPr>
        <p:spPr>
          <a:xfrm xmlns:a="http://schemas.openxmlformats.org/drawingml/2006/main">
            <a:off x="80391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BFD4E282-F199-4B2A-B40B-F1AADE8F3395}"/>
              </a:ext>
            </a:extLst>
          </p:cNvPr>
          <p:cNvSpPr>
            <a:spLocks xmlns:a="http://schemas.openxmlformats.org/drawingml/2006/main" noGrp="1"/>
          </p:cNvSpPr>
          <p:nvPr/>
        </p:nvSpPr>
        <p:spPr>
          <a:xfrm xmlns:a="http://schemas.openxmlformats.org/drawingml/2006/main">
            <a:off x="80391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Documented scope</a:t>
            </a:r>
          </a:p>
        </p:txBody>
      </p:sp>
      <p:sp>
        <p:nvSpPr>
          <p:cNvPr id="13" name="">
            <a:extLst xmlns:a="http://schemas.openxmlformats.org/drawingml/2006/main">
              <a:ext uri="{FF2B5EF4-FFF2-40B4-BE49-F238E27FC236}">
                <a16:creationId xmlns:a16="http://schemas.microsoft.com/office/drawing/2014/main" id="{071AE9DC-06B6-44BB-84EC-2FC25EC6CA10}"/>
              </a:ext>
            </a:extLst>
          </p:cNvPr>
          <p:cNvSpPr>
            <a:spLocks xmlns:a="http://schemas.openxmlformats.org/drawingml/2006/main" noGrp="1"/>
          </p:cNvSpPr>
          <p:nvPr/>
        </p:nvSpPr>
        <p:spPr>
          <a:xfrm xmlns:a="http://schemas.openxmlformats.org/drawingml/2006/main">
            <a:off x="80391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Known gaps and next releases have explicit owners.</a:t>
            </a:r>
          </a:p>
        </p:txBody>
      </p:sp>
      <p:sp>
        <p:nvSpPr>
          <p:cNvPr id="14" name="">
            <a:extLst xmlns:a="http://schemas.openxmlformats.org/drawingml/2006/main">
              <a:ext uri="{FF2B5EF4-FFF2-40B4-BE49-F238E27FC236}">
                <a16:creationId xmlns:a16="http://schemas.microsoft.com/office/drawing/2014/main" id="{38A2E4F8-FB65-43A4-97ED-0F73B43E862A}"/>
              </a:ext>
            </a:extLst>
          </p:cNvPr>
          <p:cNvSpPr>
            <a:spLocks xmlns:a="http://schemas.openxmlformats.org/drawingml/2006/main" noGrp="1"/>
          </p:cNvSpPr>
          <p:nvPr/>
        </p:nvSpPr>
        <p:spPr>
          <a:xfrm xmlns:a="http://schemas.openxmlformats.org/drawingml/2006/main">
            <a:off x="685800" y="6191250"/>
            <a:ext cx="10572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r>
              <a:t/>
            </a:r>
          </a:p>
        </p:txBody>
      </p:sp>
      <p:sp>
        <p:nvSpPr>
          <p:cNvPr id="15" name="">
            <a:extLst xmlns:a="http://schemas.openxmlformats.org/drawingml/2006/main">
              <a:ext uri="{FF2B5EF4-FFF2-40B4-BE49-F238E27FC236}">
                <a16:creationId xmlns:a16="http://schemas.microsoft.com/office/drawing/2014/main" id="{6F2666B1-E69C-4A05-94DD-CF87EC40A92E}"/>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55CE6080-6630-46CB-A94B-20629360260E}"/>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19 / 20</a:t>
            </a:r>
          </a:p>
        </p:txBody>
      </p:sp>
    </p:spTree>
    <p:extLst>
      <p:ext uri="{BB962C8B-B14F-4D97-AF65-F5344CB8AC3E}">
        <p14:creationId xmlns:p14="http://schemas.microsoft.com/office/powerpoint/2010/main" val="1541128709"/>
      </p:ext>
    </p:extLst>
  </p:cSld>
</p:sld>
</file>

<file path=ppt/slides/slide20.xml><?xml version="1.0" encoding="utf-8"?>
<p:sld xmlns:p="http://schemas.openxmlformats.org/presentationml/2006/main">
  <p:cSld>
    <p:bg>
      <p:bgPr>
        <a:solidFill xmlns:a="http://schemas.openxmlformats.org/drawingml/2006/main">
          <a:srgbClr val="102C43"/>
        </a:solidFill>
      </p:bgPr>
    </p:bg>
    <p:spTree>
      <p:nvGrpSpPr>
        <p:cNvPr id="1" name=""/>
        <p:cNvGrpSpPr/>
        <p:nvPr/>
      </p:nvGrpSpPr>
      <p:grpSpPr>
        <a:xfrm xmlns:a="http://schemas.openxmlformats.org/drawingml/2006/main"/>
      </p:grpSpPr>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84e40548e45647c5"/>
          <a:srcRect xmlns:a="http://schemas.openxmlformats.org/drawingml/2006/main" l="0" t="0" r="0" b="0"/>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16da49b752334645"/>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241c9d9e70c04d03"/>
          <a:stretch xmlns:a="http://schemas.openxmlformats.org/drawingml/2006/main"/>
        </p:blipFill>
        <p:spPr>
          <a:xfrm xmlns:a="http://schemas.openxmlformats.org/drawingml/2006/main">
            <a:off x="3657600" y="405720"/>
            <a:ext cx="2190750" cy="417286"/>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12E65032-A820-4282-9603-E2DC31B1D1F2}"/>
              </a:ext>
            </a:extLst>
          </p:cNvPr>
          <p:cNvSpPr>
            <a:spLocks xmlns:a="http://schemas.openxmlformats.org/drawingml/2006/main" noGrp="1"/>
          </p:cNvSpPr>
          <p:nvPr/>
        </p:nvSpPr>
        <p:spPr>
          <a:xfrm xmlns:a="http://schemas.openxmlformats.org/drawingml/2006/main">
            <a:off x="685800" y="1390650"/>
            <a:ext cx="6762750" cy="1609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275" b="0">
                <a:solidFill>
                  <a:srgbClr val="F8F4EC"/>
                </a:solidFill>
                <a:latin typeface="Liberation Sans"/>
                <a:ea typeface="Liberation Sans"/>
                <a:cs typeface="Liberation Sans"/>
              </a:defRPr>
            </a:pPr>
            <a:r>
              <a:rPr sz="4275" b="0">
                <a:solidFill>
                  <a:srgbClr val="F8F4EC"/>
                </a:solidFill>
                <a:latin typeface="Liberation Sans"/>
                <a:ea typeface="Liberation Sans"/>
                <a:cs typeface="Liberation Sans"/>
              </a:rPr>
              <a:t>Your next transformation</a:t>
            </a:r>
          </a:p>
          <a:p xmlns:a="http://schemas.openxmlformats.org/drawingml/2006/main">
            <a:pPr>
              <a:defRPr sz="4275" b="0">
                <a:solidFill>
                  <a:srgbClr val="F8F4EC"/>
                </a:solidFill>
                <a:latin typeface="Liberation Sans"/>
                <a:ea typeface="Liberation Sans"/>
                <a:cs typeface="Liberation Sans"/>
              </a:defRPr>
            </a:pPr>
            <a:r>
              <a:rPr sz="4275" b="0">
                <a:solidFill>
                  <a:srgbClr val="F8F4EC"/>
                </a:solidFill>
                <a:latin typeface="Liberation Sans"/>
                <a:ea typeface="Liberation Sans"/>
                <a:cs typeface="Liberation Sans"/>
              </a:rPr>
              <a:t>starts with one workflow</a:t>
            </a:r>
          </a:p>
        </p:txBody>
      </p:sp>
      <p:sp>
        <p:nvSpPr>
          <p:cNvPr id="5" name="">
            <a:extLst xmlns:a="http://schemas.openxmlformats.org/drawingml/2006/main">
              <a:ext uri="{FF2B5EF4-FFF2-40B4-BE49-F238E27FC236}">
                <a16:creationId xmlns:a16="http://schemas.microsoft.com/office/drawing/2014/main" id="{93F22333-8CBF-42E6-B298-6512D556851E}"/>
              </a:ext>
            </a:extLst>
          </p:cNvPr>
          <p:cNvSpPr>
            <a:spLocks xmlns:a="http://schemas.openxmlformats.org/drawingml/2006/main" noGrp="1"/>
          </p:cNvSpPr>
          <p:nvPr/>
        </p:nvSpPr>
        <p:spPr>
          <a:xfrm xmlns:a="http://schemas.openxmlformats.org/drawingml/2006/main">
            <a:off x="685800" y="3181350"/>
            <a:ext cx="6038850" cy="1200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DEE7EE"/>
                </a:solidFill>
                <a:latin typeface="Liberation Sans"/>
                <a:ea typeface="Liberation Sans"/>
                <a:cs typeface="Liberation Sans"/>
              </a:defRPr>
            </a:pPr>
            <a:r>
              <a:rPr sz="2100" b="0">
                <a:solidFill>
                  <a:srgbClr val="DEE7EE"/>
                </a:solidFill>
                <a:latin typeface="Liberation Sans"/>
                <a:ea typeface="Liberation Sans"/>
                <a:cs typeface="Liberation Sans"/>
              </a:rPr>
              <a:t>Bring one treaty program, a sample claims file and the recovery workflow your team wants to improve.</a:t>
            </a:r>
          </a:p>
        </p:txBody>
      </p:sp>
      <p:sp>
        <p:nvSpPr>
          <p:cNvPr id="6" name="">
            <a:extLst xmlns:a="http://schemas.openxmlformats.org/drawingml/2006/main">
              <a:ext uri="{FF2B5EF4-FFF2-40B4-BE49-F238E27FC236}">
                <a16:creationId xmlns:a16="http://schemas.microsoft.com/office/drawing/2014/main" id="{E7B5C797-6661-4D47-94A3-FC48E4D9692F}"/>
              </a:ext>
            </a:extLst>
          </p:cNvPr>
          <p:cNvSpPr>
            <a:spLocks xmlns:a="http://schemas.openxmlformats.org/drawingml/2006/main" noGrp="1"/>
          </p:cNvSpPr>
          <p:nvPr/>
        </p:nvSpPr>
        <p:spPr>
          <a:xfrm xmlns:a="http://schemas.openxmlformats.org/drawingml/2006/main">
            <a:off x="685800" y="4610100"/>
            <a:ext cx="64770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F8F4EC"/>
                </a:solidFill>
                <a:latin typeface="Liberation Sans"/>
                <a:ea typeface="Liberation Sans"/>
                <a:cs typeface="Liberation Sans"/>
              </a:defRPr>
            </a:pPr>
            <a:r>
              <a:rPr sz="2025" b="1">
                <a:solidFill>
                  <a:srgbClr val="F8F4EC"/>
                </a:solidFill>
                <a:latin typeface="Liberation Sans"/>
                <a:ea typeface="Liberation Sans"/>
                <a:cs typeface="Liberation Sans"/>
              </a:rPr>
              <a:t>Genellipse + your team</a:t>
            </a:r>
          </a:p>
        </p:txBody>
      </p:sp>
      <p:sp>
        <p:nvSpPr>
          <p:cNvPr id="7" name="">
            <a:extLst xmlns:a="http://schemas.openxmlformats.org/drawingml/2006/main">
              <a:ext uri="{FF2B5EF4-FFF2-40B4-BE49-F238E27FC236}">
                <a16:creationId xmlns:a16="http://schemas.microsoft.com/office/drawing/2014/main" id="{C084A248-BEF0-49D5-9D42-E48C23376DFA}"/>
              </a:ext>
            </a:extLst>
          </p:cNvPr>
          <p:cNvSpPr>
            <a:spLocks xmlns:a="http://schemas.openxmlformats.org/drawingml/2006/main" noGrp="1"/>
          </p:cNvSpPr>
          <p:nvPr/>
        </p:nvSpPr>
        <p:spPr>
          <a:xfrm xmlns:a="http://schemas.openxmlformats.org/drawingml/2006/main">
            <a:off x="685800" y="5038725"/>
            <a:ext cx="6238875"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DEE7EE"/>
                </a:solidFill>
                <a:latin typeface="Liberation Sans"/>
                <a:ea typeface="Liberation Sans"/>
                <a:cs typeface="Liberation Sans"/>
              </a:defRPr>
            </a:pPr>
            <a:r>
              <a:rPr sz="1875" b="0">
                <a:solidFill>
                  <a:srgbClr val="DEE7EE"/>
                </a:solidFill>
                <a:latin typeface="Liberation Sans"/>
                <a:ea typeface="Liberation Sans"/>
                <a:cs typeface="Liberation Sans"/>
              </a:rPr>
              <a:t>A shared roadmap, named owners and accountable delivery.</a:t>
            </a:r>
          </a:p>
        </p:txBody>
      </p:sp>
      <p:sp>
        <p:nvSpPr>
          <p:cNvPr id="8" name="">
            <a:extLst xmlns:a="http://schemas.openxmlformats.org/drawingml/2006/main">
              <a:ext uri="{FF2B5EF4-FFF2-40B4-BE49-F238E27FC236}">
                <a16:creationId xmlns:a16="http://schemas.microsoft.com/office/drawing/2014/main" id="{CE3DC1A1-12A4-4195-8F4B-145D3667231C}"/>
              </a:ext>
            </a:extLst>
          </p:cNvPr>
          <p:cNvSpPr>
            <a:spLocks xmlns:a="http://schemas.openxmlformats.org/drawingml/2006/main" noGrp="1"/>
          </p:cNvSpPr>
          <p:nvPr/>
        </p:nvSpPr>
        <p:spPr>
          <a:xfrm xmlns:a="http://schemas.openxmlformats.org/drawingml/2006/main">
            <a:off x="685800" y="5972175"/>
            <a:ext cx="271462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D2B577"/>
                </a:solidFill>
                <a:latin typeface="Liberation Sans"/>
                <a:ea typeface="Liberation Sans"/>
                <a:cs typeface="Liberation Sans"/>
              </a:defRPr>
            </a:pPr>
            <a:r>
              <a:rPr sz="1950" b="1">
                <a:solidFill>
                  <a:srgbClr val="D2B577"/>
                </a:solidFill>
                <a:latin typeface="Liberation Sans"/>
                <a:ea typeface="Liberation Sans"/>
                <a:cs typeface="Liberation Sans"/>
                <a:hlinkClick xmlns:r="http://schemas.openxmlformats.org/officeDocument/2006/relationships" r:id="R1c0b4ff3b9d441ce"/>
              </a:rPr>
              <a:t>Genellipse.com</a:t>
            </a:r>
          </a:p>
        </p:txBody>
      </p:sp>
      <p:sp>
        <p:nvSpPr>
          <p:cNvPr id="9" name="">
            <a:extLst xmlns:a="http://schemas.openxmlformats.org/drawingml/2006/main">
              <a:ext uri="{FF2B5EF4-FFF2-40B4-BE49-F238E27FC236}">
                <a16:creationId xmlns:a16="http://schemas.microsoft.com/office/drawing/2014/main" id="{3DC7EBF6-0742-4B58-8ED2-7493413A3A80}"/>
              </a:ext>
            </a:extLst>
          </p:cNvPr>
          <p:cNvSpPr>
            <a:spLocks xmlns:a="http://schemas.openxmlformats.org/drawingml/2006/main" noGrp="1"/>
          </p:cNvSpPr>
          <p:nvPr/>
        </p:nvSpPr>
        <p:spPr>
          <a:xfrm xmlns:a="http://schemas.openxmlformats.org/drawingml/2006/main">
            <a:off x="3619500" y="5972175"/>
            <a:ext cx="44767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D2B577"/>
                </a:solidFill>
                <a:latin typeface="Liberation Sans"/>
                <a:ea typeface="Liberation Sans"/>
                <a:cs typeface="Liberation Sans"/>
              </a:defRPr>
            </a:pPr>
            <a:r>
              <a:rPr sz="1950" b="0">
                <a:solidFill>
                  <a:srgbClr val="D2B577"/>
                </a:solidFill>
                <a:latin typeface="Liberation Sans"/>
                <a:ea typeface="Liberation Sans"/>
                <a:cs typeface="Liberation Sans"/>
                <a:hlinkClick xmlns:r="http://schemas.openxmlformats.org/officeDocument/2006/relationships" r:id="Rd9e22950bfb54113"/>
              </a:rPr>
              <a:t>info@genellipse.com</a:t>
            </a:r>
          </a:p>
        </p:txBody>
      </p:sp>
      <p:sp>
        <p:nvSpPr>
          <p:cNvPr id="10" name="">
            <a:extLst xmlns:a="http://schemas.openxmlformats.org/drawingml/2006/main">
              <a:ext uri="{FF2B5EF4-FFF2-40B4-BE49-F238E27FC236}">
                <a16:creationId xmlns:a16="http://schemas.microsoft.com/office/drawing/2014/main" id="{DF1A5A3F-AABD-4B61-A6C6-7325C3C94D90}"/>
              </a:ext>
            </a:extLst>
          </p:cNvPr>
          <p:cNvSpPr>
            <a:spLocks xmlns:a="http://schemas.openxmlformats.org/drawingml/2006/main" noGrp="1"/>
          </p:cNvSpPr>
          <p:nvPr/>
        </p:nvSpPr>
        <p:spPr>
          <a:xfrm xmlns:a="http://schemas.openxmlformats.org/drawingml/2006/main">
            <a:off x="9286875" y="5991225"/>
            <a:ext cx="25241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D2B577"/>
                </a:solidFill>
                <a:latin typeface="Liberation Sans"/>
                <a:ea typeface="Liberation Sans"/>
                <a:cs typeface="Liberation Sans"/>
              </a:defRPr>
            </a:pPr>
            <a:r>
              <a:rPr sz="1350" b="0">
                <a:solidFill>
                  <a:srgbClr val="D2B577"/>
                </a:solidFill>
                <a:latin typeface="Liberation Sans"/>
                <a:ea typeface="Liberation Sans"/>
                <a:cs typeface="Liberation Sans"/>
                <a:hlinkClick xmlns:ns0="http://schemas.openxmlformats.org/officeDocument/2006/relationships" action="ppaction://hlinksldjump" ns0:id="rIdGenellipseSlide1"/>
              </a:rPr>
              <a:t>Back to contents →</a:t>
            </a:r>
          </a:p>
        </p:txBody>
      </p:sp>
      <p:sp>
        <p:nvSpPr>
          <p:cNvPr id="11" name="">
            <a:extLst xmlns:a="http://schemas.openxmlformats.org/drawingml/2006/main">
              <a:ext uri="{FF2B5EF4-FFF2-40B4-BE49-F238E27FC236}">
                <a16:creationId xmlns:a16="http://schemas.microsoft.com/office/drawing/2014/main" id="{7D984647-79C7-4F83-ACD6-F29990A84D49}"/>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EE7EE"/>
                </a:solidFill>
                <a:latin typeface="Liberation Sans"/>
                <a:ea typeface="Liberation Sans"/>
                <a:cs typeface="Liberation Sans"/>
              </a:defRPr>
            </a:pPr>
            <a:r>
              <a:rPr sz="825" b="0">
                <a:solidFill>
                  <a:srgbClr val="DEE7EE"/>
                </a:solidFill>
                <a:latin typeface="Liberation Sans"/>
                <a:ea typeface="Liberation Sans"/>
                <a:cs typeface="Liberation Sans"/>
              </a:rPr>
              <a:t>© 2026 Genellipse Inc. All rights reserved.</a:t>
            </a:r>
          </a:p>
        </p:txBody>
      </p:sp>
      <p:sp>
        <p:nvSpPr>
          <p:cNvPr id="12" name="">
            <a:extLst xmlns:a="http://schemas.openxmlformats.org/drawingml/2006/main">
              <a:ext uri="{FF2B5EF4-FFF2-40B4-BE49-F238E27FC236}">
                <a16:creationId xmlns:a16="http://schemas.microsoft.com/office/drawing/2014/main" id="{D5933D1C-02E7-491A-8D08-1B5647BD0E4A}"/>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EE7EE"/>
                </a:solidFill>
                <a:latin typeface="Liberation Sans"/>
                <a:ea typeface="Liberation Sans"/>
                <a:cs typeface="Liberation Sans"/>
              </a:defRPr>
            </a:pPr>
            <a:r>
              <a:rPr sz="900" b="0">
                <a:solidFill>
                  <a:srgbClr val="DEE7EE"/>
                </a:solidFill>
                <a:latin typeface="Liberation Sans"/>
                <a:ea typeface="Liberation Sans"/>
                <a:cs typeface="Liberation Sans"/>
              </a:rPr>
              <a:t>20 / 20</a:t>
            </a:r>
          </a:p>
        </p:txBody>
      </p:sp>
    </p:spTree>
    <p:extLst>
      <p:ext uri="{BB962C8B-B14F-4D97-AF65-F5344CB8AC3E}">
        <p14:creationId xmlns:p14="http://schemas.microsoft.com/office/powerpoint/2010/main" val="1873214457"/>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D2B577"/>
      </a:hlink>
      <a:folHlink>
        <a:srgbClr val="D2B577"/>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2026-09-27T14:54:23.7410000Z</dcterms:created>
  <dcterms:modified xsi:type="dcterms:W3CDTF">2026-09-27T14:54:23.7420000Z</dcterms:modified>
</coreProperties>
</file>