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d86ad30d5bb4bbf" /><Relationship Type="http://schemas.openxmlformats.org/officeDocument/2006/relationships/extended-properties" Target="/docProps/app.xml" Id="R195b6552be0b4529" /><Relationship Type="http://schemas.openxmlformats.org/officeDocument/2006/relationships/officeDocument" Target="/ppt/presentation.xml" Id="Ra9d0f41ccf8040ca" /></Relationships>
</file>

<file path=ppt/presentation.xml><?xml version="1.0" encoding="utf-8"?>
<p:presentation xmlns:p="http://schemas.openxmlformats.org/presentationml/2006/main">
  <p:sldMasterIdLst>
    <p:sldMasterId xmlns:r="http://schemas.openxmlformats.org/officeDocument/2006/relationships" id="2147483648" r:id="R6c5d2d11cf894564"/>
  </p:sldMasterIdLst>
  <p:notesMasterIdLst>
    <p:notesMasterId xmlns:r="http://schemas.openxmlformats.org/officeDocument/2006/relationships" r:id="R8ed4fd8792254ead"/>
  </p:notesMasterIdLst>
  <p:sldIdLst>
    <p:sldId xmlns:r="http://schemas.openxmlformats.org/officeDocument/2006/relationships" id="256" r:id="R2851170b06104f18"/>
    <p:sldId xmlns:r="http://schemas.openxmlformats.org/officeDocument/2006/relationships" id="257" r:id="Rc392c92f6d9f40c6"/>
    <p:sldId xmlns:r="http://schemas.openxmlformats.org/officeDocument/2006/relationships" id="258" r:id="Rddd63493db974379"/>
    <p:sldId xmlns:r="http://schemas.openxmlformats.org/officeDocument/2006/relationships" id="259" r:id="R7672416bc978425d"/>
    <p:sldId xmlns:r="http://schemas.openxmlformats.org/officeDocument/2006/relationships" id="260" r:id="R85457403d4dc4fb6"/>
    <p:sldId xmlns:r="http://schemas.openxmlformats.org/officeDocument/2006/relationships" id="261" r:id="R69f22282515e4bab"/>
    <p:sldId xmlns:r="http://schemas.openxmlformats.org/officeDocument/2006/relationships" id="262" r:id="Rfc2650f075a1454d"/>
    <p:sldId xmlns:r="http://schemas.openxmlformats.org/officeDocument/2006/relationships" id="263" r:id="R01f11628f69e4f6f"/>
    <p:sldId xmlns:r="http://schemas.openxmlformats.org/officeDocument/2006/relationships" id="264" r:id="R1d34f88441614e16"/>
    <p:sldId xmlns:r="http://schemas.openxmlformats.org/officeDocument/2006/relationships" id="265" r:id="Rdc290f05a5b44cb1"/>
    <p:sldId xmlns:r="http://schemas.openxmlformats.org/officeDocument/2006/relationships" id="266" r:id="Ra0450e991fff4841"/>
    <p:sldId xmlns:r="http://schemas.openxmlformats.org/officeDocument/2006/relationships" id="267" r:id="R005c4252ba6741e2"/>
    <p:sldId xmlns:r="http://schemas.openxmlformats.org/officeDocument/2006/relationships" id="268" r:id="R9452bed0e6824930"/>
    <p:sldId xmlns:r="http://schemas.openxmlformats.org/officeDocument/2006/relationships" id="269" r:id="R31553d50e5a548cd"/>
    <p:sldId xmlns:r="http://schemas.openxmlformats.org/officeDocument/2006/relationships" id="270" r:id="Rc7fa03dc71f14392"/>
    <p:sldId xmlns:r="http://schemas.openxmlformats.org/officeDocument/2006/relationships" id="271" r:id="R10803fb55d1b4be3"/>
    <p:sldId xmlns:r="http://schemas.openxmlformats.org/officeDocument/2006/relationships" id="272" r:id="R6a83673ffe9244e8"/>
    <p:sldId xmlns:r="http://schemas.openxmlformats.org/officeDocument/2006/relationships" id="273" r:id="Rfc1f209bffe74224"/>
    <p:sldId xmlns:r="http://schemas.openxmlformats.org/officeDocument/2006/relationships" id="274" r:id="R0d984dc6315d4a8b"/>
    <p:sldId xmlns:r="http://schemas.openxmlformats.org/officeDocument/2006/relationships" id="275" r:id="R4ba7b3d5317a43d0"/>
    <p:sldId xmlns:r="http://schemas.openxmlformats.org/officeDocument/2006/relationships" id="276" r:id="Rc65516943b034d0d"/>
    <p:sldId xmlns:r="http://schemas.openxmlformats.org/officeDocument/2006/relationships" id="277" r:id="Re1695ff803054ee1"/>
    <p:sldId xmlns:r="http://schemas.openxmlformats.org/officeDocument/2006/relationships" id="278" r:id="Ra67104889489465e"/>
    <p:sldId xmlns:r="http://schemas.openxmlformats.org/officeDocument/2006/relationships" id="279" r:id="Ree929bb7183a4ea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b953b99c8ae4848" /><Relationship Type="http://schemas.openxmlformats.org/officeDocument/2006/relationships/slideMaster" Target="/ppt/slideMasters/slideMaster1.xml" Id="R6c5d2d11cf894564" /><Relationship Type="http://schemas.openxmlformats.org/officeDocument/2006/relationships/notesMaster" Target="/ppt/notesMasters/notesMaster1.xml" Id="R8ed4fd8792254ead" /><Relationship Type="http://schemas.openxmlformats.org/officeDocument/2006/relationships/presProps" Target="/ppt/presProps.xml" Id="Rcf8bd28755e14df7" /><Relationship Type="http://schemas.openxmlformats.org/officeDocument/2006/relationships/tableStyles" Target="/ppt/tableStyles.xml" Id="Ra64f8aa014f44c19" /><Relationship Type="http://schemas.openxmlformats.org/officeDocument/2006/relationships/slide" Target="/ppt/slides/slide1.xml" Id="R2851170b06104f18" /><Relationship Type="http://schemas.openxmlformats.org/officeDocument/2006/relationships/slide" Target="/ppt/slides/slide2.xml" Id="Rc392c92f6d9f40c6" /><Relationship Type="http://schemas.openxmlformats.org/officeDocument/2006/relationships/slide" Target="/ppt/slides/slide3.xml" Id="Rddd63493db974379" /><Relationship Type="http://schemas.openxmlformats.org/officeDocument/2006/relationships/slide" Target="/ppt/slides/slide4.xml" Id="R7672416bc978425d" /><Relationship Type="http://schemas.openxmlformats.org/officeDocument/2006/relationships/slide" Target="/ppt/slides/slide5.xml" Id="R85457403d4dc4fb6" /><Relationship Type="http://schemas.openxmlformats.org/officeDocument/2006/relationships/slide" Target="/ppt/slides/slide6.xml" Id="R69f22282515e4bab" /><Relationship Type="http://schemas.openxmlformats.org/officeDocument/2006/relationships/slide" Target="/ppt/slides/slide7.xml" Id="Rfc2650f075a1454d" /><Relationship Type="http://schemas.openxmlformats.org/officeDocument/2006/relationships/slide" Target="/ppt/slides/slide8.xml" Id="R01f11628f69e4f6f" /><Relationship Type="http://schemas.openxmlformats.org/officeDocument/2006/relationships/slide" Target="/ppt/slides/slide9.xml" Id="R1d34f88441614e16" /><Relationship Type="http://schemas.openxmlformats.org/officeDocument/2006/relationships/slide" Target="/ppt/slides/slide10.xml" Id="Rdc290f05a5b44cb1" /><Relationship Type="http://schemas.openxmlformats.org/officeDocument/2006/relationships/slide" Target="/ppt/slides/slide11.xml" Id="Ra0450e991fff4841" /><Relationship Type="http://schemas.openxmlformats.org/officeDocument/2006/relationships/slide" Target="/ppt/slides/slide12.xml" Id="R005c4252ba6741e2" /><Relationship Type="http://schemas.openxmlformats.org/officeDocument/2006/relationships/slide" Target="/ppt/slides/slide13.xml" Id="R9452bed0e6824930" /><Relationship Type="http://schemas.openxmlformats.org/officeDocument/2006/relationships/slide" Target="/ppt/slides/slide14.xml" Id="R31553d50e5a548cd" /><Relationship Type="http://schemas.openxmlformats.org/officeDocument/2006/relationships/slide" Target="/ppt/slides/slide15.xml" Id="Rc7fa03dc71f14392" /><Relationship Type="http://schemas.openxmlformats.org/officeDocument/2006/relationships/slide" Target="/ppt/slides/slide16.xml" Id="R10803fb55d1b4be3" /><Relationship Type="http://schemas.openxmlformats.org/officeDocument/2006/relationships/slide" Target="/ppt/slides/slide17.xml" Id="R6a83673ffe9244e8" /><Relationship Type="http://schemas.openxmlformats.org/officeDocument/2006/relationships/slide" Target="/ppt/slides/slide18.xml" Id="Rfc1f209bffe74224" /><Relationship Type="http://schemas.openxmlformats.org/officeDocument/2006/relationships/slide" Target="/ppt/slides/slide19.xml" Id="R0d984dc6315d4a8b" /><Relationship Type="http://schemas.openxmlformats.org/officeDocument/2006/relationships/slide" Target="/ppt/slides/slide20.xml" Id="R4ba7b3d5317a43d0" /><Relationship Type="http://schemas.openxmlformats.org/officeDocument/2006/relationships/slide" Target="/ppt/slides/slide21.xml" Id="Rc65516943b034d0d" /><Relationship Type="http://schemas.openxmlformats.org/officeDocument/2006/relationships/slide" Target="/ppt/slides/slide22.xml" Id="Re1695ff803054ee1" /><Relationship Type="http://schemas.openxmlformats.org/officeDocument/2006/relationships/slide" Target="/ppt/slides/slide23.xml" Id="Ra67104889489465e" /><Relationship Type="http://schemas.openxmlformats.org/officeDocument/2006/relationships/slide" Target="/ppt/slides/slide24.xml" Id="Ree929bb7183a4ea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d788aa3866c4eb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c1b7b62e4f84960" /><Relationship Type="http://schemas.openxmlformats.org/officeDocument/2006/relationships/notesMaster" Target="/ppt/notesMasters/notesMaster1.xml" Id="R8908161dc3d349e9"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76d5d2b7794d9f" /><Relationship Type="http://schemas.openxmlformats.org/officeDocument/2006/relationships/notesMaster" Target="/ppt/notesMasters/notesMaster1.xml" Id="Rac5d2c189f4145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4acc2643e87f4b28" /><Relationship Type="http://schemas.openxmlformats.org/officeDocument/2006/relationships/notesMaster" Target="/ppt/notesMasters/notesMaster1.xml" Id="Rc5d2d5bb7bb448e0" /></Relationships>
</file>

<file path=ppt/notesSlides/_rels/notesSlide4.xml.rels>&#65279;<?xml version="1.0" encoding="utf-8"?><Relationships xmlns="http://schemas.openxmlformats.org/package/2006/relationships"><Relationship Type="http://schemas.openxmlformats.org/officeDocument/2006/relationships/slide" Target="/ppt/slides/slide4.xml" Id="R849ff848556f4d4a" /><Relationship Type="http://schemas.openxmlformats.org/officeDocument/2006/relationships/notesMaster" Target="/ppt/notesMasters/notesMaster1.xml" Id="R5db336700efc4a5c" /></Relationships>
</file>

<file path=ppt/notesSlides/_rels/notesSlide5.xml.rels>&#65279;<?xml version="1.0" encoding="utf-8"?><Relationships xmlns="http://schemas.openxmlformats.org/package/2006/relationships"><Relationship Type="http://schemas.openxmlformats.org/officeDocument/2006/relationships/slide" Target="/ppt/slides/slide5.xml" Id="R40c0b7b05b294946" /><Relationship Type="http://schemas.openxmlformats.org/officeDocument/2006/relationships/notesMaster" Target="/ppt/notesMasters/notesMaster1.xml" Id="Rbe758ab6fbb74a2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754bcc543de4480" /><Relationship Type="http://schemas.openxmlformats.org/officeDocument/2006/relationships/notesMaster" Target="/ppt/notesMasters/notesMaster1.xml" Id="Rd50ae401b0ca435d" /></Relationships>
</file>

<file path=ppt/notesSlides/_rels/notesSlide7.xml.rels>&#65279;<?xml version="1.0" encoding="utf-8"?><Relationships xmlns="http://schemas.openxmlformats.org/package/2006/relationships"><Relationship Type="http://schemas.openxmlformats.org/officeDocument/2006/relationships/slide" Target="/ppt/slides/slide7.xml" Id="Rbd6d3ff047fc44fb" /><Relationship Type="http://schemas.openxmlformats.org/officeDocument/2006/relationships/notesMaster" Target="/ppt/notesMasters/notesMaster1.xml" Id="Red57745934b84c63" /></Relationships>
</file>

<file path=ppt/notesSlides/_rels/notesSlide8.xml.rels>&#65279;<?xml version="1.0" encoding="utf-8"?><Relationships xmlns="http://schemas.openxmlformats.org/package/2006/relationships"><Relationship Type="http://schemas.openxmlformats.org/officeDocument/2006/relationships/slide" Target="/ppt/slides/slide8.xml" Id="R095a4c145a3d4442" /><Relationship Type="http://schemas.openxmlformats.org/officeDocument/2006/relationships/notesMaster" Target="/ppt/notesMasters/notesMaster1.xml" Id="R343fd49dc9994e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5820c06d94574d33" /><Relationship Type="http://schemas.openxmlformats.org/officeDocument/2006/relationships/notesMaster" Target="/ppt/notesMasters/notesMaster1.xml" Id="Rdfcc2bbfe69b460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af93bd698924b74" /><Relationship Type="http://schemas.openxmlformats.org/officeDocument/2006/relationships/notesMaster" Target="/ppt/notesMasters/notesMaster1.xml" Id="R7a463a84246346d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2864d7bd2c4102" /><Relationship Type="http://schemas.openxmlformats.org/officeDocument/2006/relationships/notesMaster" Target="/ppt/notesMasters/notesMaster1.xml" Id="R52cd4f36ea25486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12b01751dd94d4f" /><Relationship Type="http://schemas.openxmlformats.org/officeDocument/2006/relationships/notesMaster" Target="/ppt/notesMasters/notesMaster1.xml" Id="R35160749b7d84a8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b72fd5ff237428e" /><Relationship Type="http://schemas.openxmlformats.org/officeDocument/2006/relationships/notesMaster" Target="/ppt/notesMasters/notesMaster1.xml" Id="R17dce630295f4e7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be8905343ff4d2e" /><Relationship Type="http://schemas.openxmlformats.org/officeDocument/2006/relationships/notesMaster" Target="/ppt/notesMasters/notesMaster1.xml" Id="Rafd14f0dd2e540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5e68f0f86449d1" /><Relationship Type="http://schemas.openxmlformats.org/officeDocument/2006/relationships/notesMaster" Target="/ppt/notesMasters/notesMaster1.xml" Id="R996ca7c2dcac4b5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620c1f59d2647a7" /><Relationship Type="http://schemas.openxmlformats.org/officeDocument/2006/relationships/notesMaster" Target="/ppt/notesMasters/notesMaster1.xml" Id="R64e68646d23a431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348ed7ee43a4bcd" /><Relationship Type="http://schemas.openxmlformats.org/officeDocument/2006/relationships/notesMaster" Target="/ppt/notesMasters/notesMaster1.xml" Id="R1ebf25527078430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12089cf9de84038" /><Relationship Type="http://schemas.openxmlformats.org/officeDocument/2006/relationships/notesMaster" Target="/ppt/notesMasters/notesMaster1.xml" Id="R11b9ce2a0cf74ba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c3e2b6eac47427e" /><Relationship Type="http://schemas.openxmlformats.org/officeDocument/2006/relationships/notesMaster" Target="/ppt/notesMasters/notesMaster1.xml" Id="R08af07184c47497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611e69895d84a42" /><Relationship Type="http://schemas.openxmlformats.org/officeDocument/2006/relationships/notesMaster" Target="/ppt/notesMasters/notesMaster1.xml" Id="R6eacbca6f498425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995659ef1954be6" /><Relationship Type="http://schemas.openxmlformats.org/officeDocument/2006/relationships/notesMaster" Target="/ppt/notesMasters/notesMaster1.xml" Id="R6cb46f328b1b468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8c59a60ef594011" /><Relationship Type="http://schemas.openxmlformats.org/officeDocument/2006/relationships/notesMaster" Target="/ppt/notesMasters/notesMaster1.xml" Id="R55e956775a4d495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1a859ef63164132" /><Relationship Type="http://schemas.openxmlformats.org/officeDocument/2006/relationships/notesMaster" Target="/ppt/notesMasters/notesMaster1.xml" Id="Recd6cc26fdaf460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6be2ebeeceb4a1e" /><Relationship Type="http://schemas.openxmlformats.org/officeDocument/2006/relationships/notesMaster" Target="/ppt/notesMasters/notesMaster1.xml" Id="R8e3efcfaba56452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presentation focuses on life insurance claims, from notification and policy verification through beneficiary entitlement, evidence review, benefit payment and applicable reinsurance recovery. The objective is less avoidable administration, clearer decisions and a better experience for beneficiaries. AegisNow provides the claims record and controls; Cortex assists preparation; Genellipse configures the operating model and integrations. Product descriptions are evaluation scope, not independent assurance. Worked cases and financial values are illustrative. People shown are fictional professionals.</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Claims professionals lose time finding evidence, reconciling information and rewriting the same correspondence. A useful AI assistant removes this preparation burden while preserving access to original evidence. The reviewer must have time, training and authority to reject a suggestion. Genellipse maps those responsibilities with claims leaders, including workload limits, referral paths and support for vulnerable claimants. Efficiency should be measured alongside accuracy, complaints and rework.</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claim notification starts the record; it is not a benefit decision. The examiner verifies the life policy in force, applicable terms, the insured event and beneficiary entitlement. Evidence, review, reserve movements and benefit payments remain connected to that file. Applicable reinsurance recovery and complaints retain their links. Genellipse connects this lifecycle to the insurer’s existing life policy administration, finance and document systems.</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platform roles are complementary. AegisNow manages the insurance transaction. Cortex prepares summaries and proposed actions against permitted sources. GeneData can support source reconciliation; GeneComply can organize control evidence; GeneSecure can support security requirements. Genellipse establishes the interfaces and operating responsibilities. This is a proposed solution architecture: connections, licences and specific automation must be demonstrated and agreed for the engagement.</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https://aegisnow.ai/platform/aegisnow-cortex</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intake assistant can propose structured fields and a concise chronology. The proposed value must remain traceable to its document and should not silently overwrite a verified fact. AegisNow describes duplicate-safe intake and coverage verification. Genellipse tests real document types, extraction accuracy, retries, ambiguous identities and access rights. Missing information becomes an owned follow-up task rather than an invented value.</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later policy change should not silently become the basis for an earlier life claim. The examiner verifies the policy in force at the insured event, relevant riders, benefit entitlement and evidence. Cortex can locate clauses and identify uncertainty, while an authorized claims professional resolves interpretation. Genellipse builds acceptance cases with historical policy versions, conflicting dates, missing records and disputed beneficiary information.</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triage is useful when it reduces time spent sorting a queue. It must not turn a fraud signal into an accusation or deprioritize a claimant because of an unreliable proxy. Claims leaders set the routing rules, thresholds and service expectations. Genellipse tests false positives, queue ageing, reassignment and override reasons. Any straight-through process is limited to explicitly approved activities and separately tested; it does not imply autonomous adverse decisions.</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fictional life insurer receives a death claim, but the beneficiary named on the notification differs from an earlier policy record. AI can arrange the document chronology and highlight the discrepancy. A life claims examiner verifies the accepted beneficiary designation, relevant policy changes and supporting evidence. A specialist resolves legal or disputed questions; AI does not select the beneficiary. Genellipse connects the records and review tasks, with payment held until the required decision and approval are recorded.</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beneficiary submits a death claim. AI can prepare a chronology, identify missing information and draft a plain-language request. The examiner verifies identity, entitlement, the policy in force and the completeness of evidence. Conflicting beneficiaries, legal questions or potentially adverse conclusions require specialist review. Sensitive information is restricted to the people who need it. Genellipse designs the workflow to avoid repeated requests and to support a compassionate conversation, rather than using AI as a substitute for one.</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investigation referral can materially affect a life claim. The product describes human review for an AI-influenced referral. Genellipse defines permitted evidence, access rights and supervisory review with the insurer. Evaluate legitimate inconsistencies as well as suspected document or identity irregularities. Monitor false positives, delays and complaints. External identity and document-validation services require validated capability and agreed integration scope; a signal alone is not evidence of fraud.</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life claims, connect approved claim liabilities, benefit payments and applicable reinsurance recoveries. AI can prepare a movement explanation or identify missing recovery evidence; it must not silently change a reserve or infer a treaty term. Genellipse tests claim-payment consistency, duplicate events, missing terms and reconciliation to finance. Expected recovery remains distinct from cash received. Finance and actuarial owners set the review and approval requirements.</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product describes checking payments against remaining coverage and connecting the ledger and accounting records. Genellipse verifies the complete operational path with the insurer: beneficiary or payee validation, dual approval where required, duplicate prevention, provider acknowledgement, failure recovery and reconciliation. A successful internal write is not proof that the bank has paid the claimant. AI can assist preparation but cannot override the required financial controls.</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Smart Claims description distinguishes draft, transmitted and delivered correspondence. Genellipse connects communication providers and tests delivery failure, retry and incorrect-recipient cases. Claims and compliance teams approve templates, statutory triggers, calendar rules and recourse wording. Where a required trigger date is absent, the record should disclose any substituted date. A claimant must have a route to ask questions or contest the decision without being trapped in an automated conversation.</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meaningful human loop is more than an approval button. The reviewer needs the full source material, enough time, the relevant authority and a way to change the outcome. The product describes authority checks for adverse decisions, including AI influence and supervisor escalation. Genellipse configures queues, escalation rules and evidence capture and tests attempted bypasses. Monitor overrides and review quality to detect rubber-stamping.</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https://content.naic.org/insurance-topics/artificial-intelligence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main failure modes include a wrong date, fabricated explanation, missed exclusion or a document instruction being treated as authority. Genellipse separates retrieved evidence from instructions, limits permitted tools and requires the transaction controls to apply independently of the language model. The acceptance dataset includes clean, incomplete, contradictory and malicious documents. Claims leaders agree the tolerated error rate for each task and the conditions that disable AI assistance.</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https://www.nist.gov/itl/ai-risk-management-framework</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mitigation plan addresses discriminatory proxies, sensitive-data exposure, misleading notices and excessive reliance on a model. Review subgroup outcomes where the analysis is lawful and statistically meaningful. Limit retention and data sharing; preserve legal holds. Test file scanning, authorization, prompt injection and isolation between cases. The insurer’s compliance owner determines applicable duties; Genellipse helps implement and evidence the agreed controls. Neither a framework reference nor a successful demo establishes compliance.</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https://www.nist.gov/itl/ai-risk-management-framework</a:t>
            </a:r>
          </a:p>
          <a:p xmlns:a="http://schemas.openxmlformats.org/drawingml/2006/main">
            <a:r>
              <a:t>https://content.naic.org/insurance-topics/artificial-intelligence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AI outage should not stop essential claims servicing. Genellipse designs durable queues, transaction identifiers, retry rules and a manual operating path. Test timeouts after a payment instruction, repeated provider callbacks and an unavailable policy source. Preserve a clear record of pending and completed actions. The insurer assigns owners for daily reconciliation, deadline alerts and incident response; each control needs evidence of operation, not only documentation.</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Examples include an unauthorized write, material data exposure, wrong payment or a systematic coverage error. The incident lead routes work to claims, security, compliance and finance as appropriate. Keep the original evidence, model and rule versions and a list of affected cases. A rollback of software does not reverse a payment or a customer communication; remediation must address the actual consequence. Resume only after the owner accepts the corrective evidence.</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faster process is not successful if it increases wrong decisions or transfers work to another team. Establish baseline handling time and end-to-end elapsed time separately. Compare similar cohorts and include reopened files, quality review and vendor effort. Track false fraud referrals and overdue tasks alongside throughput. Genellipse builds a measurement plan with definitions, data owners and a review cadence. Financial leakage should be measured through validated audit findings, not assumed from AI scores.</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example assumes a comparable monthly workload of 5,000 life claims. Twelve net minutes released per claim produces 1,000 hours, equivalent to CAD 60,000 of capacity at a CAD 60 loaded hourly cost. Subtracting an illustrative CAD 25,000 monthly platform and operating cost leaves CAD 35,000 of capacity value, not profit or guaranteed cash saving. Integration, change, validation and initial investment remain additional. Track whether released time reduces overtime or vendor spend, handles growth or improves service; do not count the same benefit twice.</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insurer can start with intake and file preparation while keeping the current policy administration or claims core. Genellipse maps the systems of record and establishes how evidence and status move between them. Write-back must use approved APIs and reconciliation, not unrestricted agent access. The scope includes identity, access, migration quality, backfill, event handling and operational support. Legacy screens or batch interfaces require their own reliability and security assessment.</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proposes a focused MVP rather than a complete enterprise claims replacement in six weeks. Choose a manageable journey such as document preparation or an examiner review queue. Agree access and representative data before delivery starts. Outputs include the configured flow, integration tests, risk register, reviewer training, measurement evidence and a support plan. Broader production rollout follows its own readiness decision.</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Test conflicting insured-event dates, changed policy terms, disputed beneficiary records, missing documents, low-confidence output, denied access, excessive benefit requests, failed delivery and repeated notifications. Verify that restricted actions remain blocked even through another route. Demonstrate the manual fallback and incident procedure. The review pack includes observed results, unresolved limitations, control ownership and a decision on whether to expand the life claims workflow.</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a life claims workflow session involving operations, technology, finance and risk. Identify the life product, available policy and beneficiary records, systems of record and decisions requiring human authority. Genellipse will help define a focused scope and measurement approach. Contact info@genellipse.com or visit Genellipse.com.</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d7c3175e3904be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0207c55771e4738" /><Relationship Type="http://schemas.openxmlformats.org/officeDocument/2006/relationships/slideLayout" Target="/ppt/slideLayouts/slideLayout1.xml" Id="Rd661088026014d7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661088026014d7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7087e670a5ca40d5"/><Relationship Type="http://schemas.openxmlformats.org/officeDocument/2006/relationships/image" Target="/ppt/media/image.jpeg" Id="Rd8f70d4dccd94efd"/><Relationship Type="http://schemas.openxmlformats.org/officeDocument/2006/relationships/image" Target="/ppt/media/image.png" Id="R3cd14c8508fd44aa"/><Relationship Type="http://schemas.openxmlformats.org/officeDocument/2006/relationships/image" Target="/ppt/media/image2.png" Id="Ra9d4273830174846"/><Relationship Type="http://schemas.openxmlformats.org/officeDocument/2006/relationships/hyperlink" Target="https://genellipse.com" TargetMode="External" Id="R1a8e95dec9c84f6b"/><Relationship Type="http://schemas.openxmlformats.org/officeDocument/2006/relationships/hyperlink" Target="mailto:info@genellipse.com" TargetMode="External" Id="Rb5419482994d4229"/><Relationship Type="http://schemas.openxmlformats.org/officeDocument/2006/relationships/notesSlide" Target="/ppt/notesSlides/notesSlide1.xml" Id="Rb7a9a995045c4490"/><Relationship Id="rIdGenellipseSlide3" Type="http://schemas.openxmlformats.org/officeDocument/2006/relationships/slide" Target="slide3.xml"/><Relationship Id="rIdGenellipseSlide20" Type="http://schemas.openxmlformats.org/officeDocument/2006/relationships/slide" Target="slide20.xml"/></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369d81d786b42e7" /><Relationship Type="http://schemas.openxmlformats.org/officeDocument/2006/relationships/image" Target="/ppt/media/image2.jpeg" Id="R5b239522b78740ac" /><Relationship Type="http://schemas.openxmlformats.org/officeDocument/2006/relationships/image" Target="/ppt/media/image3.png" Id="Rbbe9b89c3b804ffb" /><Relationship Type="http://schemas.openxmlformats.org/officeDocument/2006/relationships/notesSlide" Target="/ppt/notesSlides/notesSlide2.xml" Id="Ra68a3000fbe841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0aeec39934c48ac" /><Relationship Type="http://schemas.openxmlformats.org/officeDocument/2006/relationships/image" Target="/ppt/media/image4.png" Id="R3888e1a55265433c" /><Relationship Type="http://schemas.openxmlformats.org/officeDocument/2006/relationships/notesSlide" Target="/ppt/notesSlides/notesSlide3.xml" Id="R970c67a17a1348e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9e254a3b9534e2f" /><Relationship Type="http://schemas.openxmlformats.org/officeDocument/2006/relationships/image" Target="/ppt/media/image5.png" Id="Rc67e575913dd4e90" /><Relationship Type="http://schemas.openxmlformats.org/officeDocument/2006/relationships/notesSlide" Target="/ppt/notesSlides/notesSlide4.xml" Id="Rc42b2f1d9dfa406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57014e6702a4eb5" /><Relationship Type="http://schemas.openxmlformats.org/officeDocument/2006/relationships/image" Target="/ppt/media/image6.png" Id="Rcf8f56a260c54b5c" /><Relationship Type="http://schemas.openxmlformats.org/officeDocument/2006/relationships/notesSlide" Target="/ppt/notesSlides/notesSlide5.xml" Id="Ra62b025b210944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e57782025474a31" /><Relationship Type="http://schemas.openxmlformats.org/officeDocument/2006/relationships/image" Target="/ppt/media/image7.png" Id="R04833e2847c94aec" /><Relationship Type="http://schemas.openxmlformats.org/officeDocument/2006/relationships/notesSlide" Target="/ppt/notesSlides/notesSlide6.xml" Id="R68ff51d37418495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9e7becf2fbb4387" /><Relationship Type="http://schemas.openxmlformats.org/officeDocument/2006/relationships/image" Target="/ppt/media/image8.png" Id="R30aeabf4c1ed4b55" /><Relationship Type="http://schemas.openxmlformats.org/officeDocument/2006/relationships/notesSlide" Target="/ppt/notesSlides/notesSlide7.xml" Id="Rbd5b8a60d3eb43b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aea7772eb6b4c51" /><Relationship Type="http://schemas.openxmlformats.org/officeDocument/2006/relationships/image" Target="/ppt/media/image3.jpeg" Id="R51e8381afe6b4d1d" /><Relationship Type="http://schemas.openxmlformats.org/officeDocument/2006/relationships/image" Target="/ppt/media/image9.png" Id="R485e5e438a544680" /><Relationship Type="http://schemas.openxmlformats.org/officeDocument/2006/relationships/notesSlide" Target="/ppt/notesSlides/notesSlide8.xml" Id="R08065c8ca1c1464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a50ce743fc34c46" /><Relationship Type="http://schemas.openxmlformats.org/officeDocument/2006/relationships/image" Target="/ppt/media/image4.jpeg" Id="R8f5da9cda70548de" /><Relationship Type="http://schemas.openxmlformats.org/officeDocument/2006/relationships/image" Target="/ppt/media/image10.png" Id="R507795dfc07b493e" /><Relationship Type="http://schemas.openxmlformats.org/officeDocument/2006/relationships/notesSlide" Target="/ppt/notesSlides/notesSlide9.xml" Id="R74dfadb3e16b41e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b061b95a8664712" /><Relationship Type="http://schemas.openxmlformats.org/officeDocument/2006/relationships/image" Target="/ppt/media/image11.png" Id="R0f94e40e49bd42a3" /><Relationship Type="http://schemas.openxmlformats.org/officeDocument/2006/relationships/notesSlide" Target="/ppt/notesSlides/notesSlide10.xml" Id="Rb4d44b498e584a9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ed1ee502a2f43ba" /><Relationship Type="http://schemas.openxmlformats.org/officeDocument/2006/relationships/image" Target="/ppt/media/image12.png" Id="R97df6b78baa04205" /><Relationship Type="http://schemas.openxmlformats.org/officeDocument/2006/relationships/notesSlide" Target="/ppt/notesSlides/notesSlide11.xml" Id="R51afcc09aa394d5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f181f843b7e48a0" /><Relationship Type="http://schemas.openxmlformats.org/officeDocument/2006/relationships/image" Target="/ppt/media/image13.png" Id="Rb2c5e93a2109471f" /><Relationship Type="http://schemas.openxmlformats.org/officeDocument/2006/relationships/notesSlide" Target="/ppt/notesSlides/notesSlide12.xml" Id="R941dffe1552d44d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c8da27774774445" /><Relationship Type="http://schemas.openxmlformats.org/officeDocument/2006/relationships/image" Target="/ppt/media/image14.png" Id="R6189a6d4134941d9" /><Relationship Type="http://schemas.openxmlformats.org/officeDocument/2006/relationships/notesSlide" Target="/ppt/notesSlides/notesSlide13.xml" Id="R4a3c87c751544d4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80ac9523a444934" /><Relationship Type="http://schemas.openxmlformats.org/officeDocument/2006/relationships/image" Target="/ppt/media/image15.png" Id="Rc4de72ad68bc48b1" /><Relationship Type="http://schemas.openxmlformats.org/officeDocument/2006/relationships/notesSlide" Target="/ppt/notesSlides/notesSlide14.xml" Id="R98602e7f8a8a458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e142928cf8f4059" /><Relationship Type="http://schemas.openxmlformats.org/officeDocument/2006/relationships/image" Target="/ppt/media/image16.png" Id="Rb439e6d2f284482a" /><Relationship Type="http://schemas.openxmlformats.org/officeDocument/2006/relationships/notesSlide" Target="/ppt/notesSlides/notesSlide15.xml" Id="R33eaffd80a2142b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5b6ef657ba34ab1" /><Relationship Type="http://schemas.openxmlformats.org/officeDocument/2006/relationships/image" Target="/ppt/media/image17.png" Id="Rf3d1224addd645d0" /><Relationship Type="http://schemas.openxmlformats.org/officeDocument/2006/relationships/notesSlide" Target="/ppt/notesSlides/notesSlide16.xml" Id="R8b9282ad99a749e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53741abda79a41e6" /><Relationship Type="http://schemas.openxmlformats.org/officeDocument/2006/relationships/image" Target="/ppt/media/image18.png" Id="R5aa923224afd4e07" /><Relationship Type="http://schemas.openxmlformats.org/officeDocument/2006/relationships/notesSlide" Target="/ppt/notesSlides/notesSlide17.xml" Id="Rc5289ef4e2374ab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b97ac618c4ab4163" /><Relationship Type="http://schemas.openxmlformats.org/officeDocument/2006/relationships/image" Target="/ppt/media/image19.png" Id="R362d245521f148f7" /><Relationship Type="http://schemas.openxmlformats.org/officeDocument/2006/relationships/notesSlide" Target="/ppt/notesSlides/notesSlide18.xml" Id="R9093e1f4ffaa478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a2b4cd217294d93" /><Relationship Type="http://schemas.openxmlformats.org/officeDocument/2006/relationships/image" Target="/ppt/media/image20.png" Id="Rccdc3a0d3209478f" /><Relationship Type="http://schemas.openxmlformats.org/officeDocument/2006/relationships/notesSlide" Target="/ppt/notesSlides/notesSlide19.xml" Id="Rc81e82b9b389484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c77c30e9ea147ca" /><Relationship Type="http://schemas.openxmlformats.org/officeDocument/2006/relationships/image" Target="/ppt/media/image21.png" Id="R561f08afa19449a1" /><Relationship Type="http://schemas.openxmlformats.org/officeDocument/2006/relationships/notesSlide" Target="/ppt/notesSlides/notesSlide20.xml" Id="Rab2a7774c12b4bd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a0426f9327b4b09" /><Relationship Type="http://schemas.openxmlformats.org/officeDocument/2006/relationships/image" Target="/ppt/media/image22.png" Id="R6b1ccff0a9cc43c6" /><Relationship Type="http://schemas.openxmlformats.org/officeDocument/2006/relationships/notesSlide" Target="/ppt/notesSlides/notesSlide21.xml" Id="R50b29b2108aa46b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fb6a295e849461d" /><Relationship Type="http://schemas.openxmlformats.org/officeDocument/2006/relationships/image" Target="/ppt/media/image23.png" Id="R6fe7b98fe9644e9d" /><Relationship Type="http://schemas.openxmlformats.org/officeDocument/2006/relationships/notesSlide" Target="/ppt/notesSlides/notesSlide22.xml" Id="R6f6170a00383461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0ced1c1a8ad54422" /><Relationship Type="http://schemas.openxmlformats.org/officeDocument/2006/relationships/image" Target="/ppt/media/image24.png" Id="R0ebd9150df284760" /><Relationship Type="http://schemas.openxmlformats.org/officeDocument/2006/relationships/notesSlide" Target="/ppt/notesSlides/notesSlide23.xml" Id="Rc6562ffe13454127" /></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5afd6154f5514dc8"/><Relationship Type="http://schemas.openxmlformats.org/officeDocument/2006/relationships/image" Target="/ppt/media/image5.jpeg" Id="R8aa6dde7cdf94de1"/><Relationship Type="http://schemas.openxmlformats.org/officeDocument/2006/relationships/image" Target="/ppt/media/image25.png" Id="R48ca3120f38c49fa"/><Relationship Type="http://schemas.openxmlformats.org/officeDocument/2006/relationships/image" Target="/ppt/media/image26.png" Id="R41f70dadf56d4f23"/><Relationship Type="http://schemas.openxmlformats.org/officeDocument/2006/relationships/hyperlink" Target="https://genellipse.com" TargetMode="External" Id="Rd48aa75a703b4f01"/><Relationship Type="http://schemas.openxmlformats.org/officeDocument/2006/relationships/hyperlink" Target="mailto:info@genellipse.com" TargetMode="External" Id="Rae429eca210340bf"/><Relationship Type="http://schemas.openxmlformats.org/officeDocument/2006/relationships/notesSlide" Target="/ppt/notesSlides/notesSlide24.xml" Id="R6f032a79e3fe4ce5"/><Relationship Id="rIdGenellipseSlide1" Type="http://schemas.openxmlformats.org/officeDocument/2006/relationships/slide" Target="slide1.xml"/></Relationships>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8f70d4dccd94efd"/>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cd14c8508fd44aa"/>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9d4273830174846"/>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3FA269-3950-4388-9510-C57E6F057040}"/>
              </a:ext>
            </a:extLst>
          </p:cNvPr>
          <p:cNvSpPr>
            <a:spLocks xmlns:a="http://schemas.openxmlformats.org/drawingml/2006/main" noGrp="1"/>
          </p:cNvSpPr>
          <p:nvPr/>
        </p:nvSpPr>
        <p:spPr>
          <a:xfrm xmlns:a="http://schemas.openxmlformats.org/drawingml/2006/main">
            <a:off x="685800" y="1657350"/>
            <a:ext cx="6143625" cy="2314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Smart Claims,</a:t>
            </a:r>
          </a:p>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for life insurance</a:t>
            </a:r>
          </a:p>
        </p:txBody>
      </p:sp>
      <p:sp>
        <p:nvSpPr>
          <p:cNvPr id="5" name="">
            <a:extLst xmlns:a="http://schemas.openxmlformats.org/drawingml/2006/main">
              <a:ext uri="{FF2B5EF4-FFF2-40B4-BE49-F238E27FC236}">
                <a16:creationId xmlns:a16="http://schemas.microsoft.com/office/drawing/2014/main" id="{32AA06D9-80BA-42BA-9091-422871ACA4EB}"/>
              </a:ext>
            </a:extLst>
          </p:cNvPr>
          <p:cNvSpPr>
            <a:spLocks xmlns:a="http://schemas.openxmlformats.org/drawingml/2006/main" noGrp="1"/>
          </p:cNvSpPr>
          <p:nvPr/>
        </p:nvSpPr>
        <p:spPr>
          <a:xfrm xmlns:a="http://schemas.openxmlformats.org/drawingml/2006/main">
            <a:off x="685800" y="3952875"/>
            <a:ext cx="5810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AI-assisted life claims that connect efficient processing, beneficiary care and financial control.</a:t>
            </a:r>
          </a:p>
        </p:txBody>
      </p:sp>
      <p:sp>
        <p:nvSpPr>
          <p:cNvPr id="6" name="">
            <a:extLst xmlns:a="http://schemas.openxmlformats.org/drawingml/2006/main">
              <a:ext uri="{FF2B5EF4-FFF2-40B4-BE49-F238E27FC236}">
                <a16:creationId xmlns:a16="http://schemas.microsoft.com/office/drawing/2014/main" id="{BB4207EB-CBF5-49FE-93F5-966183695BCD}"/>
              </a:ext>
            </a:extLst>
          </p:cNvPr>
          <p:cNvSpPr>
            <a:spLocks xmlns:a="http://schemas.openxmlformats.org/drawingml/2006/main" noGrp="1"/>
          </p:cNvSpPr>
          <p:nvPr/>
        </p:nvSpPr>
        <p:spPr>
          <a:xfrm xmlns:a="http://schemas.openxmlformats.org/drawingml/2006/main">
            <a:off x="685800" y="52197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0="http://schemas.openxmlformats.org/officeDocument/2006/relationships" action="ppaction://hlinksldjump" ns0:id="rIdGenellipseSlide3"/>
              </a:rPr>
              <a:t>Explore capabilities →</a:t>
            </a:r>
          </a:p>
        </p:txBody>
      </p:sp>
      <p:sp>
        <p:nvSpPr>
          <p:cNvPr id="7" name="">
            <a:extLst xmlns:a="http://schemas.openxmlformats.org/drawingml/2006/main">
              <a:ext uri="{FF2B5EF4-FFF2-40B4-BE49-F238E27FC236}">
                <a16:creationId xmlns:a16="http://schemas.microsoft.com/office/drawing/2014/main" id="{4460AF69-0B61-459F-A4A9-6ABE78D134DA}"/>
              </a:ext>
            </a:extLst>
          </p:cNvPr>
          <p:cNvSpPr>
            <a:spLocks xmlns:a="http://schemas.openxmlformats.org/drawingml/2006/main" noGrp="1"/>
          </p:cNvSpPr>
          <p:nvPr/>
        </p:nvSpPr>
        <p:spPr>
          <a:xfrm xmlns:a="http://schemas.openxmlformats.org/drawingml/2006/main">
            <a:off x="3286125" y="5219700"/>
            <a:ext cx="257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1="http://schemas.openxmlformats.org/officeDocument/2006/relationships" action="ppaction://hlinksldjump" ns1:id="rIdGenellipseSlide20"/>
              </a:rPr>
              <a:t>Business value →</a:t>
            </a:r>
          </a:p>
        </p:txBody>
      </p:sp>
      <p:sp>
        <p:nvSpPr>
          <p:cNvPr id="8" name="">
            <a:extLst xmlns:a="http://schemas.openxmlformats.org/drawingml/2006/main">
              <a:ext uri="{FF2B5EF4-FFF2-40B4-BE49-F238E27FC236}">
                <a16:creationId xmlns:a16="http://schemas.microsoft.com/office/drawing/2014/main" id="{32E8D778-C294-4D38-81F4-28808E3BCC14}"/>
              </a:ext>
            </a:extLst>
          </p:cNvPr>
          <p:cNvSpPr>
            <a:spLocks xmlns:a="http://schemas.openxmlformats.org/drawingml/2006/main" noGrp="1"/>
          </p:cNvSpPr>
          <p:nvPr/>
        </p:nvSpPr>
        <p:spPr>
          <a:xfrm xmlns:a="http://schemas.openxmlformats.org/drawingml/2006/main">
            <a:off x="685800" y="5610225"/>
            <a:ext cx="2428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1a8e95dec9c84f6b"/>
              </a:rPr>
              <a:t>Genellipse.com</a:t>
            </a:r>
          </a:p>
        </p:txBody>
      </p:sp>
      <p:sp>
        <p:nvSpPr>
          <p:cNvPr id="9" name="">
            <a:extLst xmlns:a="http://schemas.openxmlformats.org/drawingml/2006/main">
              <a:ext uri="{FF2B5EF4-FFF2-40B4-BE49-F238E27FC236}">
                <a16:creationId xmlns:a16="http://schemas.microsoft.com/office/drawing/2014/main" id="{C8B18203-0EFF-4383-81EC-C0E37C5E147D}"/>
              </a:ext>
            </a:extLst>
          </p:cNvPr>
          <p:cNvSpPr>
            <a:spLocks xmlns:a="http://schemas.openxmlformats.org/drawingml/2006/main" noGrp="1"/>
          </p:cNvSpPr>
          <p:nvPr/>
        </p:nvSpPr>
        <p:spPr>
          <a:xfrm xmlns:a="http://schemas.openxmlformats.org/drawingml/2006/main">
            <a:off x="3286125" y="5610225"/>
            <a:ext cx="3524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b5419482994d4229"/>
              </a:rPr>
              <a:t>info@genellipse.com</a:t>
            </a:r>
          </a:p>
        </p:txBody>
      </p:sp>
      <p:sp>
        <p:nvSpPr>
          <p:cNvPr id="10" name="">
            <a:extLst xmlns:a="http://schemas.openxmlformats.org/drawingml/2006/main">
              <a:ext uri="{FF2B5EF4-FFF2-40B4-BE49-F238E27FC236}">
                <a16:creationId xmlns:a16="http://schemas.microsoft.com/office/drawing/2014/main" id="{98BA2762-E1F9-46BA-96A2-6FBEE7A33F24}"/>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AegisNow Smart Claims + Cortex AI + Genellipse</a:t>
            </a:r>
          </a:p>
        </p:txBody>
      </p:sp>
      <p:sp>
        <p:nvSpPr>
          <p:cNvPr id="11" name="">
            <a:extLst xmlns:a="http://schemas.openxmlformats.org/drawingml/2006/main">
              <a:ext uri="{FF2B5EF4-FFF2-40B4-BE49-F238E27FC236}">
                <a16:creationId xmlns:a16="http://schemas.microsoft.com/office/drawing/2014/main" id="{194F3557-7379-4C6A-8EB4-9C4A7E94718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509F6A71-CF8D-4631-9163-3EF2DF02B8F4}"/>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01 / 24</a:t>
            </a:r>
          </a:p>
        </p:txBody>
      </p:sp>
    </p:spTree>
    <p:extLst>
      <p:ext uri="{BB962C8B-B14F-4D97-AF65-F5344CB8AC3E}">
        <p14:creationId xmlns:p14="http://schemas.microsoft.com/office/powerpoint/2010/main" val="839756350"/>
      </p:ext>
    </p:extLst>
  </p:cSld>
</p:sld>
</file>

<file path=ppt/slides/slide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5b239522b78740ac"/>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be9b89c3b804ffb"/>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95BE472-0EA8-4D7E-9239-53C816357CD9}"/>
              </a:ext>
            </a:extLst>
          </p:cNvPr>
          <p:cNvSpPr>
            <a:spLocks xmlns:a="http://schemas.openxmlformats.org/drawingml/2006/main" noGrp="1"/>
          </p:cNvSpPr>
          <p:nvPr/>
        </p:nvSpPr>
        <p:spPr>
          <a:xfrm xmlns:a="http://schemas.openxmlformats.org/drawingml/2006/main">
            <a:off x="685800" y="1343025"/>
            <a:ext cx="6000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More time for</a:t>
            </a:r>
          </a:p>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the claimant</a:t>
            </a:r>
          </a:p>
        </p:txBody>
      </p:sp>
      <p:sp>
        <p:nvSpPr>
          <p:cNvPr id="4" name="">
            <a:extLst xmlns:a="http://schemas.openxmlformats.org/drawingml/2006/main">
              <a:ext uri="{FF2B5EF4-FFF2-40B4-BE49-F238E27FC236}">
                <a16:creationId xmlns:a16="http://schemas.microsoft.com/office/drawing/2014/main" id="{82B9D426-4D0B-4701-ACDD-C56954613FE1}"/>
              </a:ext>
            </a:extLst>
          </p:cNvPr>
          <p:cNvSpPr>
            <a:spLocks xmlns:a="http://schemas.openxmlformats.org/drawingml/2006/main" noGrp="1"/>
          </p:cNvSpPr>
          <p:nvPr/>
        </p:nvSpPr>
        <p:spPr>
          <a:xfrm xmlns:a="http://schemas.openxmlformats.org/drawingml/2006/main">
            <a:off x="685800" y="2905125"/>
            <a:ext cx="57340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Give the life claims examiner a prepared file, a clear exception queue and authority to challenge AI.</a:t>
            </a:r>
          </a:p>
        </p:txBody>
      </p:sp>
      <p:sp>
        <p:nvSpPr>
          <p:cNvPr id="5" name="">
            <a:extLst xmlns:a="http://schemas.openxmlformats.org/drawingml/2006/main">
              <a:ext uri="{FF2B5EF4-FFF2-40B4-BE49-F238E27FC236}">
                <a16:creationId xmlns:a16="http://schemas.microsoft.com/office/drawing/2014/main" id="{3EB2A033-D2AE-4EE5-B053-2B298D7928FA}"/>
              </a:ext>
            </a:extLst>
          </p:cNvPr>
          <p:cNvSpPr>
            <a:spLocks xmlns:a="http://schemas.openxmlformats.org/drawingml/2006/main" noGrp="1"/>
          </p:cNvSpPr>
          <p:nvPr/>
        </p:nvSpPr>
        <p:spPr>
          <a:xfrm xmlns:a="http://schemas.openxmlformats.org/drawingml/2006/main">
            <a:off x="685800" y="4181475"/>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AI prepares</a:t>
            </a:r>
          </a:p>
        </p:txBody>
      </p:sp>
      <p:sp>
        <p:nvSpPr>
          <p:cNvPr id="6" name="">
            <a:extLst xmlns:a="http://schemas.openxmlformats.org/drawingml/2006/main">
              <a:ext uri="{FF2B5EF4-FFF2-40B4-BE49-F238E27FC236}">
                <a16:creationId xmlns:a16="http://schemas.microsoft.com/office/drawing/2014/main" id="{95E9C773-7985-4545-AC96-BFEA9FB14BB1}"/>
              </a:ext>
            </a:extLst>
          </p:cNvPr>
          <p:cNvSpPr>
            <a:spLocks xmlns:a="http://schemas.openxmlformats.org/drawingml/2006/main" noGrp="1"/>
          </p:cNvSpPr>
          <p:nvPr/>
        </p:nvSpPr>
        <p:spPr>
          <a:xfrm xmlns:a="http://schemas.openxmlformats.org/drawingml/2006/main">
            <a:off x="685800" y="4533900"/>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Organize evidence, summarize the file and flag missing facts.</a:t>
            </a:r>
          </a:p>
        </p:txBody>
      </p:sp>
      <p:sp>
        <p:nvSpPr>
          <p:cNvPr id="7" name="">
            <a:extLst xmlns:a="http://schemas.openxmlformats.org/drawingml/2006/main">
              <a:ext uri="{FF2B5EF4-FFF2-40B4-BE49-F238E27FC236}">
                <a16:creationId xmlns:a16="http://schemas.microsoft.com/office/drawing/2014/main" id="{7AC88B36-750A-4BA2-AF05-A5C242E98523}"/>
              </a:ext>
            </a:extLst>
          </p:cNvPr>
          <p:cNvSpPr>
            <a:spLocks xmlns:a="http://schemas.openxmlformats.org/drawingml/2006/main" noGrp="1"/>
          </p:cNvSpPr>
          <p:nvPr/>
        </p:nvSpPr>
        <p:spPr>
          <a:xfrm xmlns:a="http://schemas.openxmlformats.org/drawingml/2006/main">
            <a:off x="685800" y="5086350"/>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People decide</a:t>
            </a:r>
          </a:p>
        </p:txBody>
      </p:sp>
      <p:sp>
        <p:nvSpPr>
          <p:cNvPr id="8" name="">
            <a:extLst xmlns:a="http://schemas.openxmlformats.org/drawingml/2006/main">
              <a:ext uri="{FF2B5EF4-FFF2-40B4-BE49-F238E27FC236}">
                <a16:creationId xmlns:a16="http://schemas.microsoft.com/office/drawing/2014/main" id="{4533B629-B806-4843-89DE-EF508CFA4034}"/>
              </a:ext>
            </a:extLst>
          </p:cNvPr>
          <p:cNvSpPr>
            <a:spLocks xmlns:a="http://schemas.openxmlformats.org/drawingml/2006/main" noGrp="1"/>
          </p:cNvSpPr>
          <p:nvPr/>
        </p:nvSpPr>
        <p:spPr>
          <a:xfrm xmlns:a="http://schemas.openxmlformats.org/drawingml/2006/main">
            <a:off x="685800" y="5438775"/>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Review coverage, resolve uncertainty and explain the outcome.</a:t>
            </a:r>
          </a:p>
        </p:txBody>
      </p:sp>
      <p:sp>
        <p:nvSpPr>
          <p:cNvPr id="9" name="">
            <a:extLst xmlns:a="http://schemas.openxmlformats.org/drawingml/2006/main">
              <a:ext uri="{FF2B5EF4-FFF2-40B4-BE49-F238E27FC236}">
                <a16:creationId xmlns:a16="http://schemas.microsoft.com/office/drawing/2014/main" id="{483E819D-6AA8-4B56-B641-52F6AA94074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0" name="">
            <a:extLst xmlns:a="http://schemas.openxmlformats.org/drawingml/2006/main">
              <a:ext uri="{FF2B5EF4-FFF2-40B4-BE49-F238E27FC236}">
                <a16:creationId xmlns:a16="http://schemas.microsoft.com/office/drawing/2014/main" id="{FF408270-D00A-4CE2-9665-212CDEA8F72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D8AF5A24-1069-4195-A087-32F9DB2F9ACB}"/>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02 / 24</a:t>
            </a:r>
          </a:p>
        </p:txBody>
      </p:sp>
    </p:spTree>
    <p:extLst>
      <p:ext uri="{BB962C8B-B14F-4D97-AF65-F5344CB8AC3E}">
        <p14:creationId xmlns:p14="http://schemas.microsoft.com/office/powerpoint/2010/main" val="1051859945"/>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888e1a55265433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0C9AA68-FEB7-4274-89D9-D0705CC74B01}"/>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complete claims journey</a:t>
            </a:r>
          </a:p>
        </p:txBody>
      </p:sp>
      <p:sp>
        <p:nvSpPr>
          <p:cNvPr id="3" name="">
            <a:extLst xmlns:a="http://schemas.openxmlformats.org/drawingml/2006/main">
              <a:ext uri="{FF2B5EF4-FFF2-40B4-BE49-F238E27FC236}">
                <a16:creationId xmlns:a16="http://schemas.microsoft.com/office/drawing/2014/main" id="{EBD02918-E8C5-414B-8F82-CCA4DD6CF65A}"/>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One file across the claims journey</a:t>
            </a:r>
          </a:p>
        </p:txBody>
      </p:sp>
      <p:sp>
        <p:nvSpPr>
          <p:cNvPr id="4" name="">
            <a:extLst xmlns:a="http://schemas.openxmlformats.org/drawingml/2006/main">
              <a:ext uri="{FF2B5EF4-FFF2-40B4-BE49-F238E27FC236}">
                <a16:creationId xmlns:a16="http://schemas.microsoft.com/office/drawing/2014/main" id="{54057F6A-BE91-4478-978B-E813F0902259}"/>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Connect claim notification, policy verification, benefit assessment and payment.</a:t>
            </a:r>
          </a:p>
        </p:txBody>
      </p:sp>
      <p:sp>
        <p:nvSpPr>
          <p:cNvPr id="5" name="">
            <a:extLst xmlns:a="http://schemas.openxmlformats.org/drawingml/2006/main">
              <a:ext uri="{FF2B5EF4-FFF2-40B4-BE49-F238E27FC236}">
                <a16:creationId xmlns:a16="http://schemas.microsoft.com/office/drawing/2014/main" id="{1B2A9551-95B0-4D47-8986-430DDBCE0BA4}"/>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3D4EA51-5645-42D6-B73D-F182F2A99FA4}"/>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Receive and verify</a:t>
            </a:r>
          </a:p>
        </p:txBody>
      </p:sp>
      <p:sp>
        <p:nvSpPr>
          <p:cNvPr id="7" name="">
            <a:extLst xmlns:a="http://schemas.openxmlformats.org/drawingml/2006/main">
              <a:ext uri="{FF2B5EF4-FFF2-40B4-BE49-F238E27FC236}">
                <a16:creationId xmlns:a16="http://schemas.microsoft.com/office/drawing/2014/main" id="{7B52081F-F3B0-448B-9073-67AEC1376413}"/>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the insured event, match the life policy and identify missing evidence.</a:t>
            </a:r>
          </a:p>
        </p:txBody>
      </p:sp>
      <p:sp>
        <p:nvSpPr>
          <p:cNvPr id="8" name="">
            <a:extLst xmlns:a="http://schemas.openxmlformats.org/drawingml/2006/main">
              <a:ext uri="{FF2B5EF4-FFF2-40B4-BE49-F238E27FC236}">
                <a16:creationId xmlns:a16="http://schemas.microsoft.com/office/drawing/2014/main" id="{82D88DEE-744D-4280-935D-CAE5CC902C5D}"/>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1434B49-86BD-46E7-9B5A-89CF37A5D735}"/>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Assess and decide</a:t>
            </a:r>
          </a:p>
        </p:txBody>
      </p:sp>
      <p:sp>
        <p:nvSpPr>
          <p:cNvPr id="10" name="">
            <a:extLst xmlns:a="http://schemas.openxmlformats.org/drawingml/2006/main">
              <a:ext uri="{FF2B5EF4-FFF2-40B4-BE49-F238E27FC236}">
                <a16:creationId xmlns:a16="http://schemas.microsoft.com/office/drawing/2014/main" id="{BB7F5C13-34F7-4236-AFAE-B5238D9C530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Prepare the file; route uncertainty to an authorized reviewer.</a:t>
            </a:r>
          </a:p>
        </p:txBody>
      </p:sp>
      <p:sp>
        <p:nvSpPr>
          <p:cNvPr id="11" name="">
            <a:extLst xmlns:a="http://schemas.openxmlformats.org/drawingml/2006/main">
              <a:ext uri="{FF2B5EF4-FFF2-40B4-BE49-F238E27FC236}">
                <a16:creationId xmlns:a16="http://schemas.microsoft.com/office/drawing/2014/main" id="{730E7575-6837-43F5-9B55-F4FC63948B2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E346C9C-0BE4-4951-ACF7-02A90EE78E8A}"/>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Settle and learn</a:t>
            </a:r>
          </a:p>
        </p:txBody>
      </p:sp>
      <p:sp>
        <p:nvSpPr>
          <p:cNvPr id="13" name="">
            <a:extLst xmlns:a="http://schemas.openxmlformats.org/drawingml/2006/main">
              <a:ext uri="{FF2B5EF4-FFF2-40B4-BE49-F238E27FC236}">
                <a16:creationId xmlns:a16="http://schemas.microsoft.com/office/drawing/2014/main" id="{96A1B30D-757E-48AF-952D-5D9E3744D4F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payments, recoveries, communications and review findings.</a:t>
            </a:r>
          </a:p>
        </p:txBody>
      </p:sp>
      <p:sp>
        <p:nvSpPr>
          <p:cNvPr id="14" name="">
            <a:extLst xmlns:a="http://schemas.openxmlformats.org/drawingml/2006/main">
              <a:ext uri="{FF2B5EF4-FFF2-40B4-BE49-F238E27FC236}">
                <a16:creationId xmlns:a16="http://schemas.microsoft.com/office/drawing/2014/main" id="{D1725241-1105-4351-919D-AB121FE6705B}"/>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AI assists the work; recorded authority governs consequential actions.</a:t>
            </a:r>
          </a:p>
        </p:txBody>
      </p:sp>
      <p:sp>
        <p:nvSpPr>
          <p:cNvPr id="15" name="">
            <a:extLst xmlns:a="http://schemas.openxmlformats.org/drawingml/2006/main">
              <a:ext uri="{FF2B5EF4-FFF2-40B4-BE49-F238E27FC236}">
                <a16:creationId xmlns:a16="http://schemas.microsoft.com/office/drawing/2014/main" id="{B4118DE3-C182-4FD1-B802-0B26D5C710B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06FBEA9F-D5D5-4B99-BE29-D0BDD6F33C05}"/>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24</a:t>
            </a:r>
          </a:p>
        </p:txBody>
      </p:sp>
    </p:spTree>
    <p:extLst>
      <p:ext uri="{BB962C8B-B14F-4D97-AF65-F5344CB8AC3E}">
        <p14:creationId xmlns:p14="http://schemas.microsoft.com/office/powerpoint/2010/main" val="1788503499"/>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67e575913dd4e9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BE457DB-E1AA-423D-A9EB-AC27D4BF704C}"/>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connected operating model</a:t>
            </a:r>
          </a:p>
        </p:txBody>
      </p:sp>
      <p:sp>
        <p:nvSpPr>
          <p:cNvPr id="3" name="">
            <a:extLst xmlns:a="http://schemas.openxmlformats.org/drawingml/2006/main">
              <a:ext uri="{FF2B5EF4-FFF2-40B4-BE49-F238E27FC236}">
                <a16:creationId xmlns:a16="http://schemas.microsoft.com/office/drawing/2014/main" id="{8FDD2986-90FB-42E1-AEA0-E098E31EA6A1}"/>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AegisNow holds the claims record</a:t>
            </a:r>
          </a:p>
        </p:txBody>
      </p:sp>
      <p:sp>
        <p:nvSpPr>
          <p:cNvPr id="4" name="">
            <a:extLst xmlns:a="http://schemas.openxmlformats.org/drawingml/2006/main">
              <a:ext uri="{FF2B5EF4-FFF2-40B4-BE49-F238E27FC236}">
                <a16:creationId xmlns:a16="http://schemas.microsoft.com/office/drawing/2014/main" id="{F9672529-D9E5-4E6A-9160-6172C85D73C9}"/>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Cortex AI prepares the work; Genellipse connects data, controls and operating teams.</a:t>
            </a:r>
          </a:p>
        </p:txBody>
      </p:sp>
      <p:sp>
        <p:nvSpPr>
          <p:cNvPr id="5" name="">
            <a:extLst xmlns:a="http://schemas.openxmlformats.org/drawingml/2006/main">
              <a:ext uri="{FF2B5EF4-FFF2-40B4-BE49-F238E27FC236}">
                <a16:creationId xmlns:a16="http://schemas.microsoft.com/office/drawing/2014/main" id="{F8B12A8A-9873-426B-AC0D-2A32C6623249}"/>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B24A8F2-3847-469B-ABBB-F10E926DAE56}"/>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AegisNow</a:t>
            </a:r>
          </a:p>
        </p:txBody>
      </p:sp>
      <p:sp>
        <p:nvSpPr>
          <p:cNvPr id="7" name="">
            <a:extLst xmlns:a="http://schemas.openxmlformats.org/drawingml/2006/main">
              <a:ext uri="{FF2B5EF4-FFF2-40B4-BE49-F238E27FC236}">
                <a16:creationId xmlns:a16="http://schemas.microsoft.com/office/drawing/2014/main" id="{E829846B-E534-4F88-98C9-2EA32B6E088F}"/>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Claim state, coverage, authority, reserves and payment records.</a:t>
            </a:r>
          </a:p>
        </p:txBody>
      </p:sp>
      <p:sp>
        <p:nvSpPr>
          <p:cNvPr id="8" name="">
            <a:extLst xmlns:a="http://schemas.openxmlformats.org/drawingml/2006/main">
              <a:ext uri="{FF2B5EF4-FFF2-40B4-BE49-F238E27FC236}">
                <a16:creationId xmlns:a16="http://schemas.microsoft.com/office/drawing/2014/main" id="{298AA183-ED0D-4887-8B39-9CA43ECD5C8A}"/>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0043E45-C13B-43BC-B97B-2642B51F0714}"/>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Cortex AI</a:t>
            </a:r>
          </a:p>
        </p:txBody>
      </p:sp>
      <p:sp>
        <p:nvSpPr>
          <p:cNvPr id="10" name="">
            <a:extLst xmlns:a="http://schemas.openxmlformats.org/drawingml/2006/main">
              <a:ext uri="{FF2B5EF4-FFF2-40B4-BE49-F238E27FC236}">
                <a16:creationId xmlns:a16="http://schemas.microsoft.com/office/drawing/2014/main" id="{CDCEE6D7-573C-4833-B87C-AF063C1697C8}"/>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Source-linked assistance, task proposals and governed actions.</a:t>
            </a:r>
          </a:p>
        </p:txBody>
      </p:sp>
      <p:sp>
        <p:nvSpPr>
          <p:cNvPr id="11" name="">
            <a:extLst xmlns:a="http://schemas.openxmlformats.org/drawingml/2006/main">
              <a:ext uri="{FF2B5EF4-FFF2-40B4-BE49-F238E27FC236}">
                <a16:creationId xmlns:a16="http://schemas.microsoft.com/office/drawing/2014/main" id="{9456B132-AF9E-4D30-88FD-AD6F90DC22CE}"/>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06576A1-FACA-4D20-8255-75819B31A561}"/>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Genellipse</a:t>
            </a:r>
          </a:p>
        </p:txBody>
      </p:sp>
      <p:sp>
        <p:nvSpPr>
          <p:cNvPr id="13" name="">
            <a:extLst xmlns:a="http://schemas.openxmlformats.org/drawingml/2006/main">
              <a:ext uri="{FF2B5EF4-FFF2-40B4-BE49-F238E27FC236}">
                <a16:creationId xmlns:a16="http://schemas.microsoft.com/office/drawing/2014/main" id="{4F73A2A8-67F6-4C85-8287-A60A9FAC22D1}"/>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Integration, data quality, control design and accountable delivery.</a:t>
            </a:r>
          </a:p>
        </p:txBody>
      </p:sp>
      <p:sp>
        <p:nvSpPr>
          <p:cNvPr id="14" name="">
            <a:extLst xmlns:a="http://schemas.openxmlformats.org/drawingml/2006/main">
              <a:ext uri="{FF2B5EF4-FFF2-40B4-BE49-F238E27FC236}">
                <a16:creationId xmlns:a16="http://schemas.microsoft.com/office/drawing/2014/main" id="{66AB2E4D-D108-41E0-8FE9-9BD690DA827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Scope GeneData, GeneComply and GeneSecure integrations to the selected workflow.</a:t>
            </a:r>
          </a:p>
        </p:txBody>
      </p:sp>
      <p:sp>
        <p:nvSpPr>
          <p:cNvPr id="15" name="">
            <a:extLst xmlns:a="http://schemas.openxmlformats.org/drawingml/2006/main">
              <a:ext uri="{FF2B5EF4-FFF2-40B4-BE49-F238E27FC236}">
                <a16:creationId xmlns:a16="http://schemas.microsoft.com/office/drawing/2014/main" id="{BEFCD2CD-9BFD-4DB9-9DA4-D67A298531DF}"/>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F89FD5C-CA1B-4427-AB34-CD73A894ECA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24</a:t>
            </a:r>
          </a:p>
        </p:txBody>
      </p:sp>
    </p:spTree>
    <p:extLst>
      <p:ext uri="{BB962C8B-B14F-4D97-AF65-F5344CB8AC3E}">
        <p14:creationId xmlns:p14="http://schemas.microsoft.com/office/powerpoint/2010/main" val="147434681"/>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f8f56a260c54b5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C0E3D04-496F-4BD6-80D9-B7AB44D763FB}"/>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Intake and evidence</a:t>
            </a:r>
          </a:p>
        </p:txBody>
      </p:sp>
      <p:sp>
        <p:nvSpPr>
          <p:cNvPr id="3" name="">
            <a:extLst xmlns:a="http://schemas.openxmlformats.org/drawingml/2006/main">
              <a:ext uri="{FF2B5EF4-FFF2-40B4-BE49-F238E27FC236}">
                <a16:creationId xmlns:a16="http://schemas.microsoft.com/office/drawing/2014/main" id="{3388CA2C-8A52-466D-BBE3-7763FBD1004E}"/>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clearer life claim notification</a:t>
            </a:r>
          </a:p>
        </p:txBody>
      </p:sp>
      <p:sp>
        <p:nvSpPr>
          <p:cNvPr id="4" name="">
            <a:extLst xmlns:a="http://schemas.openxmlformats.org/drawingml/2006/main">
              <a:ext uri="{FF2B5EF4-FFF2-40B4-BE49-F238E27FC236}">
                <a16:creationId xmlns:a16="http://schemas.microsoft.com/office/drawing/2014/main" id="{FBBD70DF-890F-4705-8CEE-F32171116E52}"/>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Reduce repeated entry while preserving the source and uncertainty of each fact.</a:t>
            </a:r>
          </a:p>
        </p:txBody>
      </p:sp>
      <p:sp>
        <p:nvSpPr>
          <p:cNvPr id="5" name="">
            <a:extLst xmlns:a="http://schemas.openxmlformats.org/drawingml/2006/main">
              <a:ext uri="{FF2B5EF4-FFF2-40B4-BE49-F238E27FC236}">
                <a16:creationId xmlns:a16="http://schemas.microsoft.com/office/drawing/2014/main" id="{3FC76C7F-6FE1-4734-8B24-73DC181FD962}"/>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682F0E5-400A-42D8-A4F3-9D5B5101B4AF}"/>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Capture once</a:t>
            </a:r>
          </a:p>
        </p:txBody>
      </p:sp>
      <p:sp>
        <p:nvSpPr>
          <p:cNvPr id="7" name="">
            <a:extLst xmlns:a="http://schemas.openxmlformats.org/drawingml/2006/main">
              <a:ext uri="{FF2B5EF4-FFF2-40B4-BE49-F238E27FC236}">
                <a16:creationId xmlns:a16="http://schemas.microsoft.com/office/drawing/2014/main" id="{2D268191-B584-49A5-90A2-34304733D3B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Insured event date, policy number, beneficiary details and reporting channel.</a:t>
            </a:r>
          </a:p>
        </p:txBody>
      </p:sp>
      <p:sp>
        <p:nvSpPr>
          <p:cNvPr id="8" name="">
            <a:extLst xmlns:a="http://schemas.openxmlformats.org/drawingml/2006/main">
              <a:ext uri="{FF2B5EF4-FFF2-40B4-BE49-F238E27FC236}">
                <a16:creationId xmlns:a16="http://schemas.microsoft.com/office/drawing/2014/main" id="{B1E6FA43-E9A0-4EBE-8531-385CA2BC6257}"/>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B7CF09D-D0A3-48C6-B7F4-5E5A3C0001B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Assist the examiner</a:t>
            </a:r>
          </a:p>
        </p:txBody>
      </p:sp>
      <p:sp>
        <p:nvSpPr>
          <p:cNvPr id="10" name="">
            <a:extLst xmlns:a="http://schemas.openxmlformats.org/drawingml/2006/main">
              <a:ext uri="{FF2B5EF4-FFF2-40B4-BE49-F238E27FC236}">
                <a16:creationId xmlns:a16="http://schemas.microsoft.com/office/drawing/2014/main" id="{1E8D3197-AF45-412B-B05F-45480CEF70CF}"/>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Extract and summarize documents with a link to the source.</a:t>
            </a:r>
          </a:p>
        </p:txBody>
      </p:sp>
      <p:sp>
        <p:nvSpPr>
          <p:cNvPr id="11" name="">
            <a:extLst xmlns:a="http://schemas.openxmlformats.org/drawingml/2006/main">
              <a:ext uri="{FF2B5EF4-FFF2-40B4-BE49-F238E27FC236}">
                <a16:creationId xmlns:a16="http://schemas.microsoft.com/office/drawing/2014/main" id="{61D42A28-7530-4BF9-8F2A-5C495A45D2F2}"/>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0F1E842-979A-40B3-B94C-6EF47C79E646}"/>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Control the write</a:t>
            </a:r>
          </a:p>
        </p:txBody>
      </p:sp>
      <p:sp>
        <p:nvSpPr>
          <p:cNvPr id="13" name="">
            <a:extLst xmlns:a="http://schemas.openxmlformats.org/drawingml/2006/main">
              <a:ext uri="{FF2B5EF4-FFF2-40B4-BE49-F238E27FC236}">
                <a16:creationId xmlns:a16="http://schemas.microsoft.com/office/drawing/2014/main" id="{12275095-1023-4835-97B0-524FED9DCC2B}"/>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Check duplicates and confirm material facts before applying changes.</a:t>
            </a:r>
          </a:p>
        </p:txBody>
      </p:sp>
      <p:sp>
        <p:nvSpPr>
          <p:cNvPr id="14" name="">
            <a:extLst xmlns:a="http://schemas.openxmlformats.org/drawingml/2006/main">
              <a:ext uri="{FF2B5EF4-FFF2-40B4-BE49-F238E27FC236}">
                <a16:creationId xmlns:a16="http://schemas.microsoft.com/office/drawing/2014/main" id="{60D2DAD9-E408-4A41-A68B-C61445F4B80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Document extraction and channels are configured and validated for the engagement.</a:t>
            </a:r>
          </a:p>
        </p:txBody>
      </p:sp>
      <p:sp>
        <p:nvSpPr>
          <p:cNvPr id="15" name="">
            <a:extLst xmlns:a="http://schemas.openxmlformats.org/drawingml/2006/main">
              <a:ext uri="{FF2B5EF4-FFF2-40B4-BE49-F238E27FC236}">
                <a16:creationId xmlns:a16="http://schemas.microsoft.com/office/drawing/2014/main" id="{229FA737-AF4A-44C7-A058-E6B0776437E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BD62FF7-1CEF-45C6-979B-55A27A33046D}"/>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24</a:t>
            </a:r>
          </a:p>
        </p:txBody>
      </p:sp>
    </p:spTree>
    <p:extLst>
      <p:ext uri="{BB962C8B-B14F-4D97-AF65-F5344CB8AC3E}">
        <p14:creationId xmlns:p14="http://schemas.microsoft.com/office/powerpoint/2010/main" val="572379264"/>
      </p:ext>
    </p:extLst>
  </p:cSld>
</p:sld>
</file>

<file path=ppt/slides/slide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4833e2847c94ae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7CD6761-B404-4AE8-AD17-79F43AF08E9A}"/>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Coverage and contract versions</a:t>
            </a:r>
          </a:p>
        </p:txBody>
      </p:sp>
      <p:sp>
        <p:nvSpPr>
          <p:cNvPr id="3" name="">
            <a:extLst xmlns:a="http://schemas.openxmlformats.org/drawingml/2006/main">
              <a:ext uri="{FF2B5EF4-FFF2-40B4-BE49-F238E27FC236}">
                <a16:creationId xmlns:a16="http://schemas.microsoft.com/office/drawing/2014/main" id="{E5C1A534-6AAC-4BD6-85F3-57EED34A9EA3}"/>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Review the terms that applied</a:t>
            </a:r>
          </a:p>
        </p:txBody>
      </p:sp>
      <p:sp>
        <p:nvSpPr>
          <p:cNvPr id="4" name="">
            <a:extLst xmlns:a="http://schemas.openxmlformats.org/drawingml/2006/main">
              <a:ext uri="{FF2B5EF4-FFF2-40B4-BE49-F238E27FC236}">
                <a16:creationId xmlns:a16="http://schemas.microsoft.com/office/drawing/2014/main" id="{0B9F0A36-835B-4438-BFCF-A0FAEA925B3E}"/>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Verify the life policy and terms in force at the insured event date.</a:t>
            </a:r>
          </a:p>
        </p:txBody>
      </p:sp>
      <p:sp>
        <p:nvSpPr>
          <p:cNvPr id="5" name="">
            <a:extLst xmlns:a="http://schemas.openxmlformats.org/drawingml/2006/main">
              <a:ext uri="{FF2B5EF4-FFF2-40B4-BE49-F238E27FC236}">
                <a16:creationId xmlns:a16="http://schemas.microsoft.com/office/drawing/2014/main" id="{813627CF-6A15-4BFB-B9B2-BD284F4282F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45E7CFD-25A2-4DDF-924A-588059A3D52C}"/>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Correct contract</a:t>
            </a:r>
          </a:p>
        </p:txBody>
      </p:sp>
      <p:sp>
        <p:nvSpPr>
          <p:cNvPr id="7" name="">
            <a:extLst xmlns:a="http://schemas.openxmlformats.org/drawingml/2006/main">
              <a:ext uri="{FF2B5EF4-FFF2-40B4-BE49-F238E27FC236}">
                <a16:creationId xmlns:a16="http://schemas.microsoft.com/office/drawing/2014/main" id="{1F6A65A5-34C4-42F3-84A9-DCE74FC62F4F}"/>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Resolve the relevant life policy, riders and effective dates.</a:t>
            </a:r>
          </a:p>
        </p:txBody>
      </p:sp>
      <p:sp>
        <p:nvSpPr>
          <p:cNvPr id="8" name="">
            <a:extLst xmlns:a="http://schemas.openxmlformats.org/drawingml/2006/main">
              <a:ext uri="{FF2B5EF4-FFF2-40B4-BE49-F238E27FC236}">
                <a16:creationId xmlns:a16="http://schemas.microsoft.com/office/drawing/2014/main" id="{A1B60171-AA3F-456C-BFC9-BDAD30F23F79}"/>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D03211F-DBDE-4FBA-855B-F9D6ABF2B49A}"/>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Evidence-led review</a:t>
            </a:r>
          </a:p>
        </p:txBody>
      </p:sp>
      <p:sp>
        <p:nvSpPr>
          <p:cNvPr id="10" name="">
            <a:extLst xmlns:a="http://schemas.openxmlformats.org/drawingml/2006/main">
              <a:ext uri="{FF2B5EF4-FFF2-40B4-BE49-F238E27FC236}">
                <a16:creationId xmlns:a16="http://schemas.microsoft.com/office/drawing/2014/main" id="{CA5C2907-D61D-474C-BCF4-74C4F982E594}"/>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Show the benefit, exclusions, conditions and evidence for each check.</a:t>
            </a:r>
          </a:p>
        </p:txBody>
      </p:sp>
      <p:sp>
        <p:nvSpPr>
          <p:cNvPr id="11" name="">
            <a:extLst xmlns:a="http://schemas.openxmlformats.org/drawingml/2006/main">
              <a:ext uri="{FF2B5EF4-FFF2-40B4-BE49-F238E27FC236}">
                <a16:creationId xmlns:a16="http://schemas.microsoft.com/office/drawing/2014/main" id="{EEE3FFE1-25D7-4283-870D-9F3B6199D17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308C30C-02C2-48BE-BD65-7F3760C50E33}"/>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Escalate ambiguity</a:t>
            </a:r>
          </a:p>
        </p:txBody>
      </p:sp>
      <p:sp>
        <p:nvSpPr>
          <p:cNvPr id="13" name="">
            <a:extLst xmlns:a="http://schemas.openxmlformats.org/drawingml/2006/main">
              <a:ext uri="{FF2B5EF4-FFF2-40B4-BE49-F238E27FC236}">
                <a16:creationId xmlns:a16="http://schemas.microsoft.com/office/drawing/2014/main" id="{BBE3D8FC-14FB-4258-972E-9FACA0F813B2}"/>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 life claims examiner resolves disputed facts and interpretation.</a:t>
            </a:r>
          </a:p>
        </p:txBody>
      </p:sp>
      <p:sp>
        <p:nvSpPr>
          <p:cNvPr id="14" name="">
            <a:extLst xmlns:a="http://schemas.openxmlformats.org/drawingml/2006/main">
              <a:ext uri="{FF2B5EF4-FFF2-40B4-BE49-F238E27FC236}">
                <a16:creationId xmlns:a16="http://schemas.microsoft.com/office/drawing/2014/main" id="{985D6E8B-6639-4E96-A946-1D92D11086A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 summary or similarity score is not a coverage determination.</a:t>
            </a:r>
          </a:p>
        </p:txBody>
      </p:sp>
      <p:sp>
        <p:nvSpPr>
          <p:cNvPr id="15" name="">
            <a:extLst xmlns:a="http://schemas.openxmlformats.org/drawingml/2006/main">
              <a:ext uri="{FF2B5EF4-FFF2-40B4-BE49-F238E27FC236}">
                <a16:creationId xmlns:a16="http://schemas.microsoft.com/office/drawing/2014/main" id="{28A0429A-FF59-4583-AA2E-A628FEAB6E8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130EED7-C653-462D-A36C-D081FB01AE5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06 / 24</a:t>
            </a:r>
          </a:p>
        </p:txBody>
      </p:sp>
    </p:spTree>
    <p:extLst>
      <p:ext uri="{BB962C8B-B14F-4D97-AF65-F5344CB8AC3E}">
        <p14:creationId xmlns:p14="http://schemas.microsoft.com/office/powerpoint/2010/main" val="1431361022"/>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0aeabf4c1ed4b5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EE08DD6-92F3-482F-A600-C92C407A5E84}"/>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Triage and work allocation</a:t>
            </a:r>
          </a:p>
        </p:txBody>
      </p:sp>
      <p:sp>
        <p:nvSpPr>
          <p:cNvPr id="3" name="">
            <a:extLst xmlns:a="http://schemas.openxmlformats.org/drawingml/2006/main">
              <a:ext uri="{FF2B5EF4-FFF2-40B4-BE49-F238E27FC236}">
                <a16:creationId xmlns:a16="http://schemas.microsoft.com/office/drawing/2014/main" id="{DD837B63-03A4-4708-A170-431F8706D3B6}"/>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Put expertise where it is needed</a:t>
            </a:r>
          </a:p>
        </p:txBody>
      </p:sp>
      <p:sp>
        <p:nvSpPr>
          <p:cNvPr id="4" name="">
            <a:extLst xmlns:a="http://schemas.openxmlformats.org/drawingml/2006/main">
              <a:ext uri="{FF2B5EF4-FFF2-40B4-BE49-F238E27FC236}">
                <a16:creationId xmlns:a16="http://schemas.microsoft.com/office/drawing/2014/main" id="{9D85AAA9-27BF-4F4E-B01B-DE720244191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Use signals to prioritize work, with clear routes for exceptions and urgent customer needs.</a:t>
            </a:r>
          </a:p>
        </p:txBody>
      </p:sp>
      <p:sp>
        <p:nvSpPr>
          <p:cNvPr id="5" name="">
            <a:extLst xmlns:a="http://schemas.openxmlformats.org/drawingml/2006/main">
              <a:ext uri="{FF2B5EF4-FFF2-40B4-BE49-F238E27FC236}">
                <a16:creationId xmlns:a16="http://schemas.microsoft.com/office/drawing/2014/main" id="{C43432D4-6B9C-4B58-994D-511CF74E1684}"/>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F56C6662-5A3A-4B17-BB74-23A54209831B}"/>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Routine preparation</a:t>
            </a:r>
          </a:p>
        </p:txBody>
      </p:sp>
      <p:sp>
        <p:nvSpPr>
          <p:cNvPr id="7" name="">
            <a:extLst xmlns:a="http://schemas.openxmlformats.org/drawingml/2006/main">
              <a:ext uri="{FF2B5EF4-FFF2-40B4-BE49-F238E27FC236}">
                <a16:creationId xmlns:a16="http://schemas.microsoft.com/office/drawing/2014/main" id="{191A967D-98E4-4F6D-BB27-4A2E6072DF55}"/>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Organize documents, suggest tasks and prepare a file summary.</a:t>
            </a:r>
          </a:p>
        </p:txBody>
      </p:sp>
      <p:sp>
        <p:nvSpPr>
          <p:cNvPr id="8" name="">
            <a:extLst xmlns:a="http://schemas.openxmlformats.org/drawingml/2006/main">
              <a:ext uri="{FF2B5EF4-FFF2-40B4-BE49-F238E27FC236}">
                <a16:creationId xmlns:a16="http://schemas.microsoft.com/office/drawing/2014/main" id="{048B364C-1D36-4DAE-91AC-DF60E57207F3}"/>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29E9FE0-F644-4090-9205-227211FE7482}"/>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Specialist referral</a:t>
            </a:r>
          </a:p>
        </p:txBody>
      </p:sp>
      <p:sp>
        <p:nvSpPr>
          <p:cNvPr id="10" name="">
            <a:extLst xmlns:a="http://schemas.openxmlformats.org/drawingml/2006/main">
              <a:ext uri="{FF2B5EF4-FFF2-40B4-BE49-F238E27FC236}">
                <a16:creationId xmlns:a16="http://schemas.microsoft.com/office/drawing/2014/main" id="{308D59CA-3B20-4500-BCF6-7025F4AC071E}"/>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Route complex, litigated or suspicious cases to qualified teams.</a:t>
            </a:r>
          </a:p>
        </p:txBody>
      </p:sp>
      <p:sp>
        <p:nvSpPr>
          <p:cNvPr id="11" name="">
            <a:extLst xmlns:a="http://schemas.openxmlformats.org/drawingml/2006/main">
              <a:ext uri="{FF2B5EF4-FFF2-40B4-BE49-F238E27FC236}">
                <a16:creationId xmlns:a16="http://schemas.microsoft.com/office/drawing/2014/main" id="{0D6448CB-EE08-4484-85CB-1F0303BBD303}"/>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B06A241-3094-4DD0-B28D-D5D42189816B}"/>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Customer care</a:t>
            </a:r>
          </a:p>
        </p:txBody>
      </p:sp>
      <p:sp>
        <p:nvSpPr>
          <p:cNvPr id="13" name="">
            <a:extLst xmlns:a="http://schemas.openxmlformats.org/drawingml/2006/main">
              <a:ext uri="{FF2B5EF4-FFF2-40B4-BE49-F238E27FC236}">
                <a16:creationId xmlns:a16="http://schemas.microsoft.com/office/drawing/2014/main" id="{C9FBFE05-5AF5-4F8F-A090-E50EBBB39452}"/>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Escalate vulnerability, distress and time-sensitive needs.</a:t>
            </a:r>
          </a:p>
        </p:txBody>
      </p:sp>
      <p:sp>
        <p:nvSpPr>
          <p:cNvPr id="14" name="">
            <a:extLst xmlns:a="http://schemas.openxmlformats.org/drawingml/2006/main">
              <a:ext uri="{FF2B5EF4-FFF2-40B4-BE49-F238E27FC236}">
                <a16:creationId xmlns:a16="http://schemas.microsoft.com/office/drawing/2014/main" id="{472C518A-03AC-4653-948A-374EAFBBA262}"/>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operating design. AI priority does not determine benefit entitlement.</a:t>
            </a:r>
          </a:p>
        </p:txBody>
      </p:sp>
      <p:sp>
        <p:nvSpPr>
          <p:cNvPr id="15" name="">
            <a:extLst xmlns:a="http://schemas.openxmlformats.org/drawingml/2006/main">
              <a:ext uri="{FF2B5EF4-FFF2-40B4-BE49-F238E27FC236}">
                <a16:creationId xmlns:a16="http://schemas.microsoft.com/office/drawing/2014/main" id="{6A7ED327-3E71-4C4A-9583-EBD47BE531D7}"/>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62BE062-0D97-432A-9A40-820027C10819}"/>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24</a:t>
            </a:r>
          </a:p>
        </p:txBody>
      </p:sp>
    </p:spTree>
    <p:extLst>
      <p:ext uri="{BB962C8B-B14F-4D97-AF65-F5344CB8AC3E}">
        <p14:creationId xmlns:p14="http://schemas.microsoft.com/office/powerpoint/2010/main" val="2017608477"/>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1e8381afe6b4d1d"/>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85e5e438a54468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C7CEABC-6A27-4850-9A71-A8A8192800D4}"/>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Beneficiary verification</a:t>
            </a:r>
          </a:p>
        </p:txBody>
      </p:sp>
      <p:sp>
        <p:nvSpPr>
          <p:cNvPr id="4" name="">
            <a:extLst xmlns:a="http://schemas.openxmlformats.org/drawingml/2006/main">
              <a:ext uri="{FF2B5EF4-FFF2-40B4-BE49-F238E27FC236}">
                <a16:creationId xmlns:a16="http://schemas.microsoft.com/office/drawing/2014/main" id="{A9D1D7E1-35CD-4980-90CD-92112C1449A9}"/>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Resolve beneficiary uncertainty</a:t>
            </a:r>
          </a:p>
        </p:txBody>
      </p:sp>
      <p:sp>
        <p:nvSpPr>
          <p:cNvPr id="5" name="">
            <a:extLst xmlns:a="http://schemas.openxmlformats.org/drawingml/2006/main">
              <a:ext uri="{FF2B5EF4-FFF2-40B4-BE49-F238E27FC236}">
                <a16:creationId xmlns:a16="http://schemas.microsoft.com/office/drawing/2014/main" id="{7EF45281-1AAE-4E8D-AFA5-60452AA02418}"/>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life claim contains conflicting beneficiary records that need careful review.</a:t>
            </a:r>
          </a:p>
        </p:txBody>
      </p:sp>
      <p:sp>
        <p:nvSpPr>
          <p:cNvPr id="6" name="">
            <a:extLst xmlns:a="http://schemas.openxmlformats.org/drawingml/2006/main">
              <a:ext uri="{FF2B5EF4-FFF2-40B4-BE49-F238E27FC236}">
                <a16:creationId xmlns:a16="http://schemas.microsoft.com/office/drawing/2014/main" id="{691E5AFA-9768-4925-A4AD-94AB6FB61212}"/>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AI prepares the evidence</a:t>
            </a:r>
          </a:p>
        </p:txBody>
      </p:sp>
      <p:sp>
        <p:nvSpPr>
          <p:cNvPr id="7" name="">
            <a:extLst xmlns:a="http://schemas.openxmlformats.org/drawingml/2006/main">
              <a:ext uri="{FF2B5EF4-FFF2-40B4-BE49-F238E27FC236}">
                <a16:creationId xmlns:a16="http://schemas.microsoft.com/office/drawing/2014/main" id="{3DA12A16-A2AF-48D4-AE70-F7E6D58D0D80}"/>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Compares policy records, change requests and supporting documents.</a:t>
            </a:r>
          </a:p>
        </p:txBody>
      </p:sp>
      <p:sp>
        <p:nvSpPr>
          <p:cNvPr id="8" name="">
            <a:extLst xmlns:a="http://schemas.openxmlformats.org/drawingml/2006/main">
              <a:ext uri="{FF2B5EF4-FFF2-40B4-BE49-F238E27FC236}">
                <a16:creationId xmlns:a16="http://schemas.microsoft.com/office/drawing/2014/main" id="{F9BC3F5F-EDB3-403B-ADB6-76F56DAA9B62}"/>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A specialist resolves the case</a:t>
            </a:r>
          </a:p>
        </p:txBody>
      </p:sp>
      <p:sp>
        <p:nvSpPr>
          <p:cNvPr id="9" name="">
            <a:extLst xmlns:a="http://schemas.openxmlformats.org/drawingml/2006/main">
              <a:ext uri="{FF2B5EF4-FFF2-40B4-BE49-F238E27FC236}">
                <a16:creationId xmlns:a16="http://schemas.microsoft.com/office/drawing/2014/main" id="{1C27D1FB-D8B6-4A04-9FBD-B32ED6A69058}"/>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Verifies entitlement and documents the decision before benefit payment.</a:t>
            </a:r>
          </a:p>
        </p:txBody>
      </p:sp>
      <p:sp>
        <p:nvSpPr>
          <p:cNvPr id="10" name="">
            <a:extLst xmlns:a="http://schemas.openxmlformats.org/drawingml/2006/main">
              <a:ext uri="{FF2B5EF4-FFF2-40B4-BE49-F238E27FC236}">
                <a16:creationId xmlns:a16="http://schemas.microsoft.com/office/drawing/2014/main" id="{053F46B3-BA3C-4D47-98D0-6F922EE7FC0E}"/>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life insurance workflow. Disputed entitlement requires authorized review.</a:t>
            </a:r>
          </a:p>
        </p:txBody>
      </p:sp>
      <p:sp>
        <p:nvSpPr>
          <p:cNvPr id="11" name="">
            <a:extLst xmlns:a="http://schemas.openxmlformats.org/drawingml/2006/main">
              <a:ext uri="{FF2B5EF4-FFF2-40B4-BE49-F238E27FC236}">
                <a16:creationId xmlns:a16="http://schemas.microsoft.com/office/drawing/2014/main" id="{1A7753C6-7429-4043-9B07-0B55C8E5A30B}"/>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D6DBDB43-1C6F-493C-BC02-F044400C157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08 / 24</a:t>
            </a:r>
          </a:p>
        </p:txBody>
      </p:sp>
    </p:spTree>
    <p:extLst>
      <p:ext uri="{BB962C8B-B14F-4D97-AF65-F5344CB8AC3E}">
        <p14:creationId xmlns:p14="http://schemas.microsoft.com/office/powerpoint/2010/main" val="1416041714"/>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f5da9cda70548de"/>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07795dfc07b493e"/>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B876F3B-3F73-4497-8555-5D31B31E2C2A}"/>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Life benefit payment example</a:t>
            </a:r>
          </a:p>
        </p:txBody>
      </p:sp>
      <p:sp>
        <p:nvSpPr>
          <p:cNvPr id="4" name="">
            <a:extLst xmlns:a="http://schemas.openxmlformats.org/drawingml/2006/main">
              <a:ext uri="{FF2B5EF4-FFF2-40B4-BE49-F238E27FC236}">
                <a16:creationId xmlns:a16="http://schemas.microsoft.com/office/drawing/2014/main" id="{9C197BBA-7A49-4834-86F2-1A0AF70D7666}"/>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A Life claim handled with care</a:t>
            </a:r>
          </a:p>
        </p:txBody>
      </p:sp>
      <p:sp>
        <p:nvSpPr>
          <p:cNvPr id="5" name="">
            <a:extLst xmlns:a="http://schemas.openxmlformats.org/drawingml/2006/main">
              <a:ext uri="{FF2B5EF4-FFF2-40B4-BE49-F238E27FC236}">
                <a16:creationId xmlns:a16="http://schemas.microsoft.com/office/drawing/2014/main" id="{FA7C1B6F-BC6E-4D0A-A86E-0B62BE338BBA}"/>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beneficiary’s next step clear while protecting sensitive evidence.</a:t>
            </a:r>
          </a:p>
        </p:txBody>
      </p:sp>
      <p:sp>
        <p:nvSpPr>
          <p:cNvPr id="6" name="">
            <a:extLst xmlns:a="http://schemas.openxmlformats.org/drawingml/2006/main">
              <a:ext uri="{FF2B5EF4-FFF2-40B4-BE49-F238E27FC236}">
                <a16:creationId xmlns:a16="http://schemas.microsoft.com/office/drawing/2014/main" id="{59A3EE22-62FF-4E1A-8116-BAEE062C3AD9}"/>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AI organizes evidence</a:t>
            </a:r>
          </a:p>
        </p:txBody>
      </p:sp>
      <p:sp>
        <p:nvSpPr>
          <p:cNvPr id="7" name="">
            <a:extLst xmlns:a="http://schemas.openxmlformats.org/drawingml/2006/main">
              <a:ext uri="{FF2B5EF4-FFF2-40B4-BE49-F238E27FC236}">
                <a16:creationId xmlns:a16="http://schemas.microsoft.com/office/drawing/2014/main" id="{5298322D-DDCD-428A-AFEB-1A06F0821330}"/>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Summarizes the policy record and flags missing documents.</a:t>
            </a:r>
          </a:p>
        </p:txBody>
      </p:sp>
      <p:sp>
        <p:nvSpPr>
          <p:cNvPr id="8" name="">
            <a:extLst xmlns:a="http://schemas.openxmlformats.org/drawingml/2006/main">
              <a:ext uri="{FF2B5EF4-FFF2-40B4-BE49-F238E27FC236}">
                <a16:creationId xmlns:a16="http://schemas.microsoft.com/office/drawing/2014/main" id="{AF14CDBA-466A-4B93-A0DB-50D261512D7B}"/>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The examiner decides</a:t>
            </a:r>
          </a:p>
        </p:txBody>
      </p:sp>
      <p:sp>
        <p:nvSpPr>
          <p:cNvPr id="9" name="">
            <a:extLst xmlns:a="http://schemas.openxmlformats.org/drawingml/2006/main">
              <a:ext uri="{FF2B5EF4-FFF2-40B4-BE49-F238E27FC236}">
                <a16:creationId xmlns:a16="http://schemas.microsoft.com/office/drawing/2014/main" id="{4F4DA532-9716-4D8F-B23C-9382C494ABB1}"/>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Verifies entitlement and resolves complex or disputed questions.</a:t>
            </a:r>
          </a:p>
        </p:txBody>
      </p:sp>
      <p:sp>
        <p:nvSpPr>
          <p:cNvPr id="10" name="">
            <a:extLst xmlns:a="http://schemas.openxmlformats.org/drawingml/2006/main">
              <a:ext uri="{FF2B5EF4-FFF2-40B4-BE49-F238E27FC236}">
                <a16:creationId xmlns:a16="http://schemas.microsoft.com/office/drawing/2014/main" id="{922FDC14-9BB2-436A-B579-BC756121586B}"/>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journey. Use authorized data and sensitive-data access controls.</a:t>
            </a:r>
          </a:p>
        </p:txBody>
      </p:sp>
      <p:sp>
        <p:nvSpPr>
          <p:cNvPr id="11" name="">
            <a:extLst xmlns:a="http://schemas.openxmlformats.org/drawingml/2006/main">
              <a:ext uri="{FF2B5EF4-FFF2-40B4-BE49-F238E27FC236}">
                <a16:creationId xmlns:a16="http://schemas.microsoft.com/office/drawing/2014/main" id="{CA56DD13-408F-4489-AB1A-9BDEB7778C0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0C467EB4-B4B1-4231-9428-320B21DF6354}"/>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09 / 24</a:t>
            </a:r>
          </a:p>
        </p:txBody>
      </p:sp>
    </p:spTree>
    <p:extLst>
      <p:ext uri="{BB962C8B-B14F-4D97-AF65-F5344CB8AC3E}">
        <p14:creationId xmlns:p14="http://schemas.microsoft.com/office/powerpoint/2010/main" val="1413976304"/>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f94e40e49bd42a3"/>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521924C-84FD-4C09-9A80-83E7FCBDFFFC}"/>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Fraud signals and investigation</a:t>
            </a:r>
          </a:p>
        </p:txBody>
      </p:sp>
      <p:sp>
        <p:nvSpPr>
          <p:cNvPr id="3" name="">
            <a:extLst xmlns:a="http://schemas.openxmlformats.org/drawingml/2006/main">
              <a:ext uri="{FF2B5EF4-FFF2-40B4-BE49-F238E27FC236}">
                <a16:creationId xmlns:a16="http://schemas.microsoft.com/office/drawing/2014/main" id="{A97F1B33-D847-4491-8D99-203324E8CDC0}"/>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Investigate signals, not assumptions</a:t>
            </a:r>
          </a:p>
        </p:txBody>
      </p:sp>
      <p:sp>
        <p:nvSpPr>
          <p:cNvPr id="4" name="">
            <a:extLst xmlns:a="http://schemas.openxmlformats.org/drawingml/2006/main">
              <a:ext uri="{FF2B5EF4-FFF2-40B4-BE49-F238E27FC236}">
                <a16:creationId xmlns:a16="http://schemas.microsoft.com/office/drawing/2014/main" id="{866957DB-5B5F-4D3E-B748-5B657146C882}"/>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AI can surface patterns; trained investigators determine what the evidence supports.</a:t>
            </a:r>
          </a:p>
        </p:txBody>
      </p:sp>
      <p:sp>
        <p:nvSpPr>
          <p:cNvPr id="5" name="">
            <a:extLst xmlns:a="http://schemas.openxmlformats.org/drawingml/2006/main">
              <a:ext uri="{FF2B5EF4-FFF2-40B4-BE49-F238E27FC236}">
                <a16:creationId xmlns:a16="http://schemas.microsoft.com/office/drawing/2014/main" id="{BD22C93E-DA09-47FC-AAB7-519B4B22065F}"/>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083C2E0-4E84-4280-810C-BB4571C1B2E6}"/>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 reason to look</a:t>
            </a:r>
          </a:p>
        </p:txBody>
      </p:sp>
      <p:sp>
        <p:nvSpPr>
          <p:cNvPr id="7" name="">
            <a:extLst xmlns:a="http://schemas.openxmlformats.org/drawingml/2006/main">
              <a:ext uri="{FF2B5EF4-FFF2-40B4-BE49-F238E27FC236}">
                <a16:creationId xmlns:a16="http://schemas.microsoft.com/office/drawing/2014/main" id="{44D90E65-9232-4BD6-A445-1EE2C7A4ECDC}"/>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Explain the anomaly and show the underlying records.</a:t>
            </a:r>
          </a:p>
        </p:txBody>
      </p:sp>
      <p:sp>
        <p:nvSpPr>
          <p:cNvPr id="8" name="">
            <a:extLst xmlns:a="http://schemas.openxmlformats.org/drawingml/2006/main">
              <a:ext uri="{FF2B5EF4-FFF2-40B4-BE49-F238E27FC236}">
                <a16:creationId xmlns:a16="http://schemas.microsoft.com/office/drawing/2014/main" id="{5B9C5703-2B9F-4F23-AABA-0C673BF4B724}"/>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8C9618A-250A-40C5-BC1F-9CF9BC5F570A}"/>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Authorized review</a:t>
            </a:r>
          </a:p>
        </p:txBody>
      </p:sp>
      <p:sp>
        <p:nvSpPr>
          <p:cNvPr id="10" name="">
            <a:extLst xmlns:a="http://schemas.openxmlformats.org/drawingml/2006/main">
              <a:ext uri="{FF2B5EF4-FFF2-40B4-BE49-F238E27FC236}">
                <a16:creationId xmlns:a16="http://schemas.microsoft.com/office/drawing/2014/main" id="{5A5B711D-CE00-46B0-A59E-3099B7E728FE}"/>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 specialist tests alternative explanations and records findings.</a:t>
            </a:r>
          </a:p>
        </p:txBody>
      </p:sp>
      <p:sp>
        <p:nvSpPr>
          <p:cNvPr id="11" name="">
            <a:extLst xmlns:a="http://schemas.openxmlformats.org/drawingml/2006/main">
              <a:ext uri="{FF2B5EF4-FFF2-40B4-BE49-F238E27FC236}">
                <a16:creationId xmlns:a16="http://schemas.microsoft.com/office/drawing/2014/main" id="{692F5BA8-A476-42D9-828E-9E50069DB1A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1283CE3-4582-465E-8E8B-2CCBEE3174B1}"/>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Protect the claimant</a:t>
            </a:r>
          </a:p>
        </p:txBody>
      </p:sp>
      <p:sp>
        <p:nvSpPr>
          <p:cNvPr id="13" name="">
            <a:extLst xmlns:a="http://schemas.openxmlformats.org/drawingml/2006/main">
              <a:ext uri="{FF2B5EF4-FFF2-40B4-BE49-F238E27FC236}">
                <a16:creationId xmlns:a16="http://schemas.microsoft.com/office/drawing/2014/main" id="{63589DEE-04B4-44C7-BC80-070B5F2DB6AE}"/>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Do not equate a signal with fraud or use it alone to deny.</a:t>
            </a:r>
          </a:p>
        </p:txBody>
      </p:sp>
      <p:sp>
        <p:nvSpPr>
          <p:cNvPr id="14" name="">
            <a:extLst xmlns:a="http://schemas.openxmlformats.org/drawingml/2006/main">
              <a:ext uri="{FF2B5EF4-FFF2-40B4-BE49-F238E27FC236}">
                <a16:creationId xmlns:a16="http://schemas.microsoft.com/office/drawing/2014/main" id="{821D54CA-5EE5-464E-8942-BF6644A27E4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Evaluate false positives and the impact of SIU referrals.</a:t>
            </a:r>
          </a:p>
        </p:txBody>
      </p:sp>
      <p:sp>
        <p:nvSpPr>
          <p:cNvPr id="15" name="">
            <a:extLst xmlns:a="http://schemas.openxmlformats.org/drawingml/2006/main">
              <a:ext uri="{FF2B5EF4-FFF2-40B4-BE49-F238E27FC236}">
                <a16:creationId xmlns:a16="http://schemas.microsoft.com/office/drawing/2014/main" id="{2E132F26-66B5-4BAD-9D1E-CF8DEA70F355}"/>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102B282-FD72-45BF-9978-F589753F3C9D}"/>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24</a:t>
            </a:r>
          </a:p>
        </p:txBody>
      </p:sp>
    </p:spTree>
    <p:extLst>
      <p:ext uri="{BB962C8B-B14F-4D97-AF65-F5344CB8AC3E}">
        <p14:creationId xmlns:p14="http://schemas.microsoft.com/office/powerpoint/2010/main" val="749556312"/>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7df6b78baa0420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D353D7D-A680-4B28-8F6D-00D8CB23971D}"/>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Reserves and recoveries</a:t>
            </a:r>
          </a:p>
        </p:txBody>
      </p:sp>
      <p:sp>
        <p:nvSpPr>
          <p:cNvPr id="3" name="">
            <a:extLst xmlns:a="http://schemas.openxmlformats.org/drawingml/2006/main">
              <a:ext uri="{FF2B5EF4-FFF2-40B4-BE49-F238E27FC236}">
                <a16:creationId xmlns:a16="http://schemas.microsoft.com/office/drawing/2014/main" id="{0231AA23-5C7F-4769-8E7B-1BEBAF4110E5}"/>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Keep the financial position traceable</a:t>
            </a:r>
          </a:p>
        </p:txBody>
      </p:sp>
      <p:sp>
        <p:nvSpPr>
          <p:cNvPr id="4" name="">
            <a:extLst xmlns:a="http://schemas.openxmlformats.org/drawingml/2006/main">
              <a:ext uri="{FF2B5EF4-FFF2-40B4-BE49-F238E27FC236}">
                <a16:creationId xmlns:a16="http://schemas.microsoft.com/office/drawing/2014/main" id="{AC001562-390B-46E3-870F-E8997215307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Connect case reserves, payments and recoveries to the claim they belong to.</a:t>
            </a:r>
          </a:p>
        </p:txBody>
      </p:sp>
      <p:sp>
        <p:nvSpPr>
          <p:cNvPr id="5" name="">
            <a:extLst xmlns:a="http://schemas.openxmlformats.org/drawingml/2006/main">
              <a:ext uri="{FF2B5EF4-FFF2-40B4-BE49-F238E27FC236}">
                <a16:creationId xmlns:a16="http://schemas.microsoft.com/office/drawing/2014/main" id="{3716AF28-C443-4D27-9603-A6AF44E6132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027831B-7486-4D77-8262-F912E1108F5D}"/>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Reserve movements</a:t>
            </a:r>
          </a:p>
        </p:txBody>
      </p:sp>
      <p:sp>
        <p:nvSpPr>
          <p:cNvPr id="7" name="">
            <a:extLst xmlns:a="http://schemas.openxmlformats.org/drawingml/2006/main">
              <a:ext uri="{FF2B5EF4-FFF2-40B4-BE49-F238E27FC236}">
                <a16:creationId xmlns:a16="http://schemas.microsoft.com/office/drawing/2014/main" id="{851ACFC4-49AC-4A27-9223-F0FF41D76B47}"/>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the amount, reason, author and linked payment.</a:t>
            </a:r>
          </a:p>
        </p:txBody>
      </p:sp>
      <p:sp>
        <p:nvSpPr>
          <p:cNvPr id="8" name="">
            <a:extLst xmlns:a="http://schemas.openxmlformats.org/drawingml/2006/main">
              <a:ext uri="{FF2B5EF4-FFF2-40B4-BE49-F238E27FC236}">
                <a16:creationId xmlns:a16="http://schemas.microsoft.com/office/drawing/2014/main" id="{DDF9B3B0-1E1B-4A55-AD59-E3AAA22B5D0E}"/>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5094F3C-DE52-44D8-BB63-B1CF86FAA04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Reinsurance recoveries</a:t>
            </a:r>
          </a:p>
        </p:txBody>
      </p:sp>
      <p:sp>
        <p:nvSpPr>
          <p:cNvPr id="10" name="">
            <a:extLst xmlns:a="http://schemas.openxmlformats.org/drawingml/2006/main">
              <a:ext uri="{FF2B5EF4-FFF2-40B4-BE49-F238E27FC236}">
                <a16:creationId xmlns:a16="http://schemas.microsoft.com/office/drawing/2014/main" id="{DAA0F1E6-A2AF-4266-9541-0C94304CB54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Prepare life claim notices and supporting evidence under the applicable treaty.</a:t>
            </a:r>
          </a:p>
        </p:txBody>
      </p:sp>
      <p:sp>
        <p:nvSpPr>
          <p:cNvPr id="11" name="">
            <a:extLst xmlns:a="http://schemas.openxmlformats.org/drawingml/2006/main">
              <a:ext uri="{FF2B5EF4-FFF2-40B4-BE49-F238E27FC236}">
                <a16:creationId xmlns:a16="http://schemas.microsoft.com/office/drawing/2014/main" id="{1CB2C0CE-CD38-4163-BB60-E75612528966}"/>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7C3D5B5-CD65-4D24-921C-2D39BAE5D0A1}"/>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Finance reconciliation</a:t>
            </a:r>
          </a:p>
        </p:txBody>
      </p:sp>
      <p:sp>
        <p:nvSpPr>
          <p:cNvPr id="13" name="">
            <a:extLst xmlns:a="http://schemas.openxmlformats.org/drawingml/2006/main">
              <a:ext uri="{FF2B5EF4-FFF2-40B4-BE49-F238E27FC236}">
                <a16:creationId xmlns:a16="http://schemas.microsoft.com/office/drawing/2014/main" id="{4FE356C6-0051-4DDA-93D6-8A6C149517EF}"/>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Compare the claim, movement ledger and accounting records.</a:t>
            </a:r>
          </a:p>
        </p:txBody>
      </p:sp>
      <p:sp>
        <p:nvSpPr>
          <p:cNvPr id="14" name="">
            <a:extLst xmlns:a="http://schemas.openxmlformats.org/drawingml/2006/main">
              <a:ext uri="{FF2B5EF4-FFF2-40B4-BE49-F238E27FC236}">
                <a16:creationId xmlns:a16="http://schemas.microsoft.com/office/drawing/2014/main" id="{A53D22AA-5068-4E41-A935-B07392A3EDCC}"/>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Reserve assistance does not replace authorized reserving judgement.</a:t>
            </a:r>
          </a:p>
        </p:txBody>
      </p:sp>
      <p:sp>
        <p:nvSpPr>
          <p:cNvPr id="15" name="">
            <a:extLst xmlns:a="http://schemas.openxmlformats.org/drawingml/2006/main">
              <a:ext uri="{FF2B5EF4-FFF2-40B4-BE49-F238E27FC236}">
                <a16:creationId xmlns:a16="http://schemas.microsoft.com/office/drawing/2014/main" id="{11CC4A15-7D70-4D71-A64B-B095FD89402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A001B023-19C9-49C0-8B57-96985B957D5B}"/>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24</a:t>
            </a:r>
          </a:p>
        </p:txBody>
      </p:sp>
    </p:spTree>
    <p:extLst>
      <p:ext uri="{BB962C8B-B14F-4D97-AF65-F5344CB8AC3E}">
        <p14:creationId xmlns:p14="http://schemas.microsoft.com/office/powerpoint/2010/main" val="1695524411"/>
      </p:ext>
    </p:extLst>
  </p:cSld>
</p:sld>
</file>

<file path=ppt/slides/slide1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2c5e93a2109471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FE70792-9B56-4B36-AB77-AD98C006AA98}"/>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Settlement and payment</a:t>
            </a:r>
          </a:p>
        </p:txBody>
      </p:sp>
      <p:sp>
        <p:nvSpPr>
          <p:cNvPr id="3" name="">
            <a:extLst xmlns:a="http://schemas.openxmlformats.org/drawingml/2006/main">
              <a:ext uri="{FF2B5EF4-FFF2-40B4-BE49-F238E27FC236}">
                <a16:creationId xmlns:a16="http://schemas.microsoft.com/office/drawing/2014/main" id="{D2E5EFE1-4406-4999-9096-A5209F902592}"/>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reviewed decision before money moves</a:t>
            </a:r>
          </a:p>
        </p:txBody>
      </p:sp>
      <p:sp>
        <p:nvSpPr>
          <p:cNvPr id="4" name="">
            <a:extLst xmlns:a="http://schemas.openxmlformats.org/drawingml/2006/main">
              <a:ext uri="{FF2B5EF4-FFF2-40B4-BE49-F238E27FC236}">
                <a16:creationId xmlns:a16="http://schemas.microsoft.com/office/drawing/2014/main" id="{DDD0E204-05F1-43ED-9C70-7029E86C830B}"/>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Separate a proposed life benefit payment from an authorized disbursement.</a:t>
            </a:r>
          </a:p>
        </p:txBody>
      </p:sp>
      <p:sp>
        <p:nvSpPr>
          <p:cNvPr id="5" name="">
            <a:extLst xmlns:a="http://schemas.openxmlformats.org/drawingml/2006/main">
              <a:ext uri="{FF2B5EF4-FFF2-40B4-BE49-F238E27FC236}">
                <a16:creationId xmlns:a16="http://schemas.microsoft.com/office/drawing/2014/main" id="{C394E436-24B2-47C9-8490-07BFE9DCA848}"/>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DB2F0024-A190-43AE-9493-CD7E754EE87F}"/>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Validate the amount</a:t>
            </a:r>
          </a:p>
        </p:txBody>
      </p:sp>
      <p:sp>
        <p:nvSpPr>
          <p:cNvPr id="7" name="">
            <a:extLst xmlns:a="http://schemas.openxmlformats.org/drawingml/2006/main">
              <a:ext uri="{FF2B5EF4-FFF2-40B4-BE49-F238E27FC236}">
                <a16:creationId xmlns:a16="http://schemas.microsoft.com/office/drawing/2014/main" id="{E6496C99-546F-4645-AFB6-050F83D0A4C1}"/>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Check the payable benefit, policy conditions and prior payments.</a:t>
            </a:r>
          </a:p>
        </p:txBody>
      </p:sp>
      <p:sp>
        <p:nvSpPr>
          <p:cNvPr id="8" name="">
            <a:extLst xmlns:a="http://schemas.openxmlformats.org/drawingml/2006/main">
              <a:ext uri="{FF2B5EF4-FFF2-40B4-BE49-F238E27FC236}">
                <a16:creationId xmlns:a16="http://schemas.microsoft.com/office/drawing/2014/main" id="{619D15BE-B786-4251-A920-667CA97353EA}"/>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2DFC352-DB25-44BF-9244-541F88F8EAA6}"/>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Verify authority</a:t>
            </a:r>
          </a:p>
        </p:txBody>
      </p:sp>
      <p:sp>
        <p:nvSpPr>
          <p:cNvPr id="10" name="">
            <a:extLst xmlns:a="http://schemas.openxmlformats.org/drawingml/2006/main">
              <a:ext uri="{FF2B5EF4-FFF2-40B4-BE49-F238E27FC236}">
                <a16:creationId xmlns:a16="http://schemas.microsoft.com/office/drawing/2014/main" id="{9F65FA84-3AE5-4FE5-896A-1E7C291D9398}"/>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Confirm the reviewer, payee and approval requirements.</a:t>
            </a:r>
          </a:p>
        </p:txBody>
      </p:sp>
      <p:sp>
        <p:nvSpPr>
          <p:cNvPr id="11" name="">
            <a:extLst xmlns:a="http://schemas.openxmlformats.org/drawingml/2006/main">
              <a:ext uri="{FF2B5EF4-FFF2-40B4-BE49-F238E27FC236}">
                <a16:creationId xmlns:a16="http://schemas.microsoft.com/office/drawing/2014/main" id="{9B06784A-FB99-4CBB-9E3C-9ADC1D2AAD2C}"/>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3B99FE6-D776-41C2-BC56-C829AD88BD5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Reconcile the result</a:t>
            </a:r>
          </a:p>
        </p:txBody>
      </p:sp>
      <p:sp>
        <p:nvSpPr>
          <p:cNvPr id="13" name="">
            <a:extLst xmlns:a="http://schemas.openxmlformats.org/drawingml/2006/main">
              <a:ext uri="{FF2B5EF4-FFF2-40B4-BE49-F238E27FC236}">
                <a16:creationId xmlns:a16="http://schemas.microsoft.com/office/drawing/2014/main" id="{B2DC81F2-7C84-463F-A0FE-48DA994FCD0F}"/>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Link payment, reserve movement, finance and disbursement status.</a:t>
            </a:r>
          </a:p>
        </p:txBody>
      </p:sp>
      <p:sp>
        <p:nvSpPr>
          <p:cNvPr id="14" name="">
            <a:extLst xmlns:a="http://schemas.openxmlformats.org/drawingml/2006/main">
              <a:ext uri="{FF2B5EF4-FFF2-40B4-BE49-F238E27FC236}">
                <a16:creationId xmlns:a16="http://schemas.microsoft.com/office/drawing/2014/main" id="{EDD4B4D2-D717-419F-AA2D-74CEACB88EE1}"/>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Payment connectors, segregation of duties and fraud controls require acceptance testing.</a:t>
            </a:r>
          </a:p>
        </p:txBody>
      </p:sp>
      <p:sp>
        <p:nvSpPr>
          <p:cNvPr id="15" name="">
            <a:extLst xmlns:a="http://schemas.openxmlformats.org/drawingml/2006/main">
              <a:ext uri="{FF2B5EF4-FFF2-40B4-BE49-F238E27FC236}">
                <a16:creationId xmlns:a16="http://schemas.microsoft.com/office/drawing/2014/main" id="{FF77E8CA-55DB-4658-8C50-D477761F9DB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2EFB381-7629-49EF-8206-A0C220727E9B}"/>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12 / 24</a:t>
            </a:r>
          </a:p>
        </p:txBody>
      </p:sp>
    </p:spTree>
    <p:extLst>
      <p:ext uri="{BB962C8B-B14F-4D97-AF65-F5344CB8AC3E}">
        <p14:creationId xmlns:p14="http://schemas.microsoft.com/office/powerpoint/2010/main" val="2032410720"/>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189a6d4134941d9"/>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3622F4B-3FB8-4E20-B779-C92A6556EAD5}"/>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Correspondence and recourse</a:t>
            </a:r>
          </a:p>
        </p:txBody>
      </p:sp>
      <p:sp>
        <p:nvSpPr>
          <p:cNvPr id="3" name="">
            <a:extLst xmlns:a="http://schemas.openxmlformats.org/drawingml/2006/main">
              <a:ext uri="{FF2B5EF4-FFF2-40B4-BE49-F238E27FC236}">
                <a16:creationId xmlns:a16="http://schemas.microsoft.com/office/drawing/2014/main" id="{FCFD320A-B6D1-4FE4-9109-C4CC5FDB28F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draft is not a delivered notice</a:t>
            </a:r>
          </a:p>
        </p:txBody>
      </p:sp>
      <p:sp>
        <p:nvSpPr>
          <p:cNvPr id="4" name="">
            <a:extLst xmlns:a="http://schemas.openxmlformats.org/drawingml/2006/main">
              <a:ext uri="{FF2B5EF4-FFF2-40B4-BE49-F238E27FC236}">
                <a16:creationId xmlns:a16="http://schemas.microsoft.com/office/drawing/2014/main" id="{FCFDAE2A-68ED-451E-BB88-80554C2C9D70}"/>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Keep clear distinctions between preparation, approval, transmission and delivery.</a:t>
            </a:r>
          </a:p>
        </p:txBody>
      </p:sp>
      <p:sp>
        <p:nvSpPr>
          <p:cNvPr id="5" name="">
            <a:extLst xmlns:a="http://schemas.openxmlformats.org/drawingml/2006/main">
              <a:ext uri="{FF2B5EF4-FFF2-40B4-BE49-F238E27FC236}">
                <a16:creationId xmlns:a16="http://schemas.microsoft.com/office/drawing/2014/main" id="{577BA8FF-CEB3-493D-9AAF-07FB268920E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B1BB70C-DD0E-4E52-8890-32177C8CD93B}"/>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AI drafts</a:t>
            </a:r>
          </a:p>
        </p:txBody>
      </p:sp>
      <p:sp>
        <p:nvSpPr>
          <p:cNvPr id="7" name="">
            <a:extLst xmlns:a="http://schemas.openxmlformats.org/drawingml/2006/main">
              <a:ext uri="{FF2B5EF4-FFF2-40B4-BE49-F238E27FC236}">
                <a16:creationId xmlns:a16="http://schemas.microsoft.com/office/drawing/2014/main" id="{2D4293C5-245F-43D7-962F-73DFA71E8EDE}"/>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Prepare an explanation grounded in the reviewed file.</a:t>
            </a:r>
          </a:p>
        </p:txBody>
      </p:sp>
      <p:sp>
        <p:nvSpPr>
          <p:cNvPr id="8" name="">
            <a:extLst xmlns:a="http://schemas.openxmlformats.org/drawingml/2006/main">
              <a:ext uri="{FF2B5EF4-FFF2-40B4-BE49-F238E27FC236}">
                <a16:creationId xmlns:a16="http://schemas.microsoft.com/office/drawing/2014/main" id="{7D8F0CE8-11E1-407B-8700-31F87AA36178}"/>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B92186F-7B58-4479-8AD1-429B06506A1A}"/>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People approve</a:t>
            </a:r>
          </a:p>
        </p:txBody>
      </p:sp>
      <p:sp>
        <p:nvSpPr>
          <p:cNvPr id="10" name="">
            <a:extLst xmlns:a="http://schemas.openxmlformats.org/drawingml/2006/main">
              <a:ext uri="{FF2B5EF4-FFF2-40B4-BE49-F238E27FC236}">
                <a16:creationId xmlns:a16="http://schemas.microsoft.com/office/drawing/2014/main" id="{C4DD41C5-B3C6-4AC0-AC4A-6345287628C5}"/>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Check accuracy, tone, reasons and the route to challenge.</a:t>
            </a:r>
          </a:p>
        </p:txBody>
      </p:sp>
      <p:sp>
        <p:nvSpPr>
          <p:cNvPr id="11" name="">
            <a:extLst xmlns:a="http://schemas.openxmlformats.org/drawingml/2006/main">
              <a:ext uri="{FF2B5EF4-FFF2-40B4-BE49-F238E27FC236}">
                <a16:creationId xmlns:a16="http://schemas.microsoft.com/office/drawing/2014/main" id="{A7BF94DA-EA09-4DF8-A3CD-7D755555ADB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2D96100-C8FD-47F4-9D01-37268862F4FC}"/>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Delivery is evidenced</a:t>
            </a:r>
          </a:p>
        </p:txBody>
      </p:sp>
      <p:sp>
        <p:nvSpPr>
          <p:cNvPr id="13" name="">
            <a:extLst xmlns:a="http://schemas.openxmlformats.org/drawingml/2006/main">
              <a:ext uri="{FF2B5EF4-FFF2-40B4-BE49-F238E27FC236}">
                <a16:creationId xmlns:a16="http://schemas.microsoft.com/office/drawing/2014/main" id="{C67B7C62-AE53-4AB9-9CEA-BBCF59DD6C90}"/>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provider acknowledgement, failures and follow-up.</a:t>
            </a:r>
          </a:p>
        </p:txBody>
      </p:sp>
      <p:sp>
        <p:nvSpPr>
          <p:cNvPr id="14" name="">
            <a:extLst xmlns:a="http://schemas.openxmlformats.org/drawingml/2006/main">
              <a:ext uri="{FF2B5EF4-FFF2-40B4-BE49-F238E27FC236}">
                <a16:creationId xmlns:a16="http://schemas.microsoft.com/office/drawing/2014/main" id="{4F242FBB-7514-4F90-9349-C898D8622F0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Apply jurisdiction-specific rules; confirm deadline triggers and calendars.</a:t>
            </a:r>
          </a:p>
        </p:txBody>
      </p:sp>
      <p:sp>
        <p:nvSpPr>
          <p:cNvPr id="15" name="">
            <a:extLst xmlns:a="http://schemas.openxmlformats.org/drawingml/2006/main">
              <a:ext uri="{FF2B5EF4-FFF2-40B4-BE49-F238E27FC236}">
                <a16:creationId xmlns:a16="http://schemas.microsoft.com/office/drawing/2014/main" id="{7ED1E9BF-95C4-4D9E-AC3A-19D68DBE093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24FFF61-F009-4F96-AB08-F53223558A5F}"/>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24</a:t>
            </a:r>
          </a:p>
        </p:txBody>
      </p:sp>
    </p:spTree>
    <p:extLst>
      <p:ext uri="{BB962C8B-B14F-4D97-AF65-F5344CB8AC3E}">
        <p14:creationId xmlns:p14="http://schemas.microsoft.com/office/powerpoint/2010/main" val="134975528"/>
      </p:ext>
    </p:extLst>
  </p:cSld>
</p:sld>
</file>

<file path=ppt/slides/slide1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4de72ad68bc48b1"/>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E5C83F-B03A-4E91-9A4B-7A7B1A22B9C1}"/>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human decision loop</a:t>
            </a:r>
          </a:p>
        </p:txBody>
      </p:sp>
      <p:sp>
        <p:nvSpPr>
          <p:cNvPr id="3" name="">
            <a:extLst xmlns:a="http://schemas.openxmlformats.org/drawingml/2006/main">
              <a:ext uri="{FF2B5EF4-FFF2-40B4-BE49-F238E27FC236}">
                <a16:creationId xmlns:a16="http://schemas.microsoft.com/office/drawing/2014/main" id="{6CF9F37B-9080-4DF8-8E18-C732930FB600}"/>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Human review with real authority</a:t>
            </a:r>
          </a:p>
        </p:txBody>
      </p:sp>
      <p:sp>
        <p:nvSpPr>
          <p:cNvPr id="4" name="">
            <a:extLst xmlns:a="http://schemas.openxmlformats.org/drawingml/2006/main">
              <a:ext uri="{FF2B5EF4-FFF2-40B4-BE49-F238E27FC236}">
                <a16:creationId xmlns:a16="http://schemas.microsoft.com/office/drawing/2014/main" id="{B0CEC530-4F20-4A86-850D-8E0D8ACEF744}"/>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The reviewer sees the evidence, can reject the proposal and owns the recorded decision.</a:t>
            </a:r>
          </a:p>
        </p:txBody>
      </p:sp>
      <p:sp>
        <p:nvSpPr>
          <p:cNvPr id="5" name="">
            <a:extLst xmlns:a="http://schemas.openxmlformats.org/drawingml/2006/main">
              <a:ext uri="{FF2B5EF4-FFF2-40B4-BE49-F238E27FC236}">
                <a16:creationId xmlns:a16="http://schemas.microsoft.com/office/drawing/2014/main" id="{9B0B3AD6-B8A4-4A9F-A553-A7E1684CCAE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D3ADC5B6-3697-43FA-AE45-1E7EDB36FC8E}"/>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Before review</a:t>
            </a:r>
          </a:p>
        </p:txBody>
      </p:sp>
      <p:sp>
        <p:nvSpPr>
          <p:cNvPr id="7" name="">
            <a:extLst xmlns:a="http://schemas.openxmlformats.org/drawingml/2006/main">
              <a:ext uri="{FF2B5EF4-FFF2-40B4-BE49-F238E27FC236}">
                <a16:creationId xmlns:a16="http://schemas.microsoft.com/office/drawing/2014/main" id="{0E9ACC38-C49E-46A4-9EBE-AC3ADA3D230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AI supplies sources, uncertainty, exceptions and proposed next steps.</a:t>
            </a:r>
          </a:p>
        </p:txBody>
      </p:sp>
      <p:sp>
        <p:nvSpPr>
          <p:cNvPr id="8" name="">
            <a:extLst xmlns:a="http://schemas.openxmlformats.org/drawingml/2006/main">
              <a:ext uri="{FF2B5EF4-FFF2-40B4-BE49-F238E27FC236}">
                <a16:creationId xmlns:a16="http://schemas.microsoft.com/office/drawing/2014/main" id="{75E9BD2C-227E-45AE-92F9-65E14B3010D8}"/>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6A7765B-FA1C-4DFF-B8D7-E6651569EA5E}"/>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During review</a:t>
            </a:r>
          </a:p>
        </p:txBody>
      </p:sp>
      <p:sp>
        <p:nvSpPr>
          <p:cNvPr id="10" name="">
            <a:extLst xmlns:a="http://schemas.openxmlformats.org/drawingml/2006/main">
              <a:ext uri="{FF2B5EF4-FFF2-40B4-BE49-F238E27FC236}">
                <a16:creationId xmlns:a16="http://schemas.microsoft.com/office/drawing/2014/main" id="{CF895FA4-17C0-46B1-856B-11427D103840}"/>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An authorized person challenges, corrects, approves or escalates.</a:t>
            </a:r>
          </a:p>
        </p:txBody>
      </p:sp>
      <p:sp>
        <p:nvSpPr>
          <p:cNvPr id="11" name="">
            <a:extLst xmlns:a="http://schemas.openxmlformats.org/drawingml/2006/main">
              <a:ext uri="{FF2B5EF4-FFF2-40B4-BE49-F238E27FC236}">
                <a16:creationId xmlns:a16="http://schemas.microsoft.com/office/drawing/2014/main" id="{A4E979D7-4383-40AB-B57F-C98A5E93AED3}"/>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3BC8A1F-7D8C-470F-A9A0-AF52190C427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After review</a:t>
            </a:r>
          </a:p>
        </p:txBody>
      </p:sp>
      <p:sp>
        <p:nvSpPr>
          <p:cNvPr id="13" name="">
            <a:extLst xmlns:a="http://schemas.openxmlformats.org/drawingml/2006/main">
              <a:ext uri="{FF2B5EF4-FFF2-40B4-BE49-F238E27FC236}">
                <a16:creationId xmlns:a16="http://schemas.microsoft.com/office/drawing/2014/main" id="{E51EA6D2-B150-4458-AEFD-CA7655F36187}"/>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the rationale, model version, changes and communication.</a:t>
            </a:r>
          </a:p>
        </p:txBody>
      </p:sp>
      <p:sp>
        <p:nvSpPr>
          <p:cNvPr id="14" name="">
            <a:extLst xmlns:a="http://schemas.openxmlformats.org/drawingml/2006/main">
              <a:ext uri="{FF2B5EF4-FFF2-40B4-BE49-F238E27FC236}">
                <a16:creationId xmlns:a16="http://schemas.microsoft.com/office/drawing/2014/main" id="{77A5EED7-0E2C-4137-B85E-0DEF83234D94}"/>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AI-influenced adverse actions require the applicable authorized review.</a:t>
            </a:r>
          </a:p>
        </p:txBody>
      </p:sp>
      <p:sp>
        <p:nvSpPr>
          <p:cNvPr id="15" name="">
            <a:extLst xmlns:a="http://schemas.openxmlformats.org/drawingml/2006/main">
              <a:ext uri="{FF2B5EF4-FFF2-40B4-BE49-F238E27FC236}">
                <a16:creationId xmlns:a16="http://schemas.microsoft.com/office/drawing/2014/main" id="{182B766F-8CA0-428D-BDD0-244D12525B2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AB34B5E-044A-43CE-A63A-B0047084892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14 / 24</a:t>
            </a:r>
          </a:p>
        </p:txBody>
      </p:sp>
    </p:spTree>
    <p:extLst>
      <p:ext uri="{BB962C8B-B14F-4D97-AF65-F5344CB8AC3E}">
        <p14:creationId xmlns:p14="http://schemas.microsoft.com/office/powerpoint/2010/main" val="1442563400"/>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439e6d2f284482a"/>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7A8B112-407C-4744-AC7D-2DE6A5657CAE}"/>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Risk: incorrect AI output</a:t>
            </a:r>
          </a:p>
        </p:txBody>
      </p:sp>
      <p:sp>
        <p:nvSpPr>
          <p:cNvPr id="3" name="">
            <a:extLst xmlns:a="http://schemas.openxmlformats.org/drawingml/2006/main">
              <a:ext uri="{FF2B5EF4-FFF2-40B4-BE49-F238E27FC236}">
                <a16:creationId xmlns:a16="http://schemas.microsoft.com/office/drawing/2014/main" id="{4C89DE2E-41DD-4473-AF9A-D6804D67A910}"/>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Prevent an unsupported answer from acting</a:t>
            </a:r>
          </a:p>
        </p:txBody>
      </p:sp>
      <p:sp>
        <p:nvSpPr>
          <p:cNvPr id="4" name="">
            <a:extLst xmlns:a="http://schemas.openxmlformats.org/drawingml/2006/main">
              <a:ext uri="{FF2B5EF4-FFF2-40B4-BE49-F238E27FC236}">
                <a16:creationId xmlns:a16="http://schemas.microsoft.com/office/drawing/2014/main" id="{5CC7572A-B8C9-4F09-BEFF-6780281EDF6D}"/>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Use original evidence, controlled tools and test cases that include uncertainty.</a:t>
            </a:r>
          </a:p>
        </p:txBody>
      </p:sp>
      <p:sp>
        <p:nvSpPr>
          <p:cNvPr id="5" name="">
            <a:extLst xmlns:a="http://schemas.openxmlformats.org/drawingml/2006/main">
              <a:ext uri="{FF2B5EF4-FFF2-40B4-BE49-F238E27FC236}">
                <a16:creationId xmlns:a16="http://schemas.microsoft.com/office/drawing/2014/main" id="{3FC767BB-2938-4161-993D-CD1587E714C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B77A872-8EEE-442F-BAEC-B8D450783CED}"/>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Claims owner</a:t>
            </a:r>
          </a:p>
        </p:txBody>
      </p:sp>
      <p:sp>
        <p:nvSpPr>
          <p:cNvPr id="7" name="">
            <a:extLst xmlns:a="http://schemas.openxmlformats.org/drawingml/2006/main">
              <a:ext uri="{FF2B5EF4-FFF2-40B4-BE49-F238E27FC236}">
                <a16:creationId xmlns:a16="http://schemas.microsoft.com/office/drawing/2014/main" id="{38F7F333-355B-43F9-A74F-699E2861790A}"/>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Require source-linked facts; escalate contradictions and missing terms.</a:t>
            </a:r>
          </a:p>
        </p:txBody>
      </p:sp>
      <p:sp>
        <p:nvSpPr>
          <p:cNvPr id="8" name="">
            <a:extLst xmlns:a="http://schemas.openxmlformats.org/drawingml/2006/main">
              <a:ext uri="{FF2B5EF4-FFF2-40B4-BE49-F238E27FC236}">
                <a16:creationId xmlns:a16="http://schemas.microsoft.com/office/drawing/2014/main" id="{319C5CC6-B4AB-475B-89C6-8B6F7F461CF1}"/>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1D3F6FD-E159-4DFF-A15F-5EB73720465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AI lead</a:t>
            </a:r>
          </a:p>
        </p:txBody>
      </p:sp>
      <p:sp>
        <p:nvSpPr>
          <p:cNvPr id="10" name="">
            <a:extLst xmlns:a="http://schemas.openxmlformats.org/drawingml/2006/main">
              <a:ext uri="{FF2B5EF4-FFF2-40B4-BE49-F238E27FC236}">
                <a16:creationId xmlns:a16="http://schemas.microsoft.com/office/drawing/2014/main" id="{458B8804-69B7-4B5B-BA0E-0D1438B15057}"/>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Test extraction, summaries and unsupported statements before release.</a:t>
            </a:r>
          </a:p>
        </p:txBody>
      </p:sp>
      <p:sp>
        <p:nvSpPr>
          <p:cNvPr id="11" name="">
            <a:extLst xmlns:a="http://schemas.openxmlformats.org/drawingml/2006/main">
              <a:ext uri="{FF2B5EF4-FFF2-40B4-BE49-F238E27FC236}">
                <a16:creationId xmlns:a16="http://schemas.microsoft.com/office/drawing/2014/main" id="{D4538CAE-0C38-43D6-8398-1770E02EF4F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ABA878EC-D874-4F2F-8821-240A473A3E3E}"/>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Release gate</a:t>
            </a:r>
          </a:p>
        </p:txBody>
      </p:sp>
      <p:sp>
        <p:nvSpPr>
          <p:cNvPr id="13" name="">
            <a:extLst xmlns:a="http://schemas.openxmlformats.org/drawingml/2006/main">
              <a:ext uri="{FF2B5EF4-FFF2-40B4-BE49-F238E27FC236}">
                <a16:creationId xmlns:a16="http://schemas.microsoft.com/office/drawing/2014/main" id="{C97CAA92-E8B4-4DD9-97AA-CA7A263231FE}"/>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Block writes when required evidence or approval is absent.</a:t>
            </a:r>
          </a:p>
        </p:txBody>
      </p:sp>
      <p:sp>
        <p:nvSpPr>
          <p:cNvPr id="14" name="">
            <a:extLst xmlns:a="http://schemas.openxmlformats.org/drawingml/2006/main">
              <a:ext uri="{FF2B5EF4-FFF2-40B4-BE49-F238E27FC236}">
                <a16:creationId xmlns:a16="http://schemas.microsoft.com/office/drawing/2014/main" id="{B858120F-B110-42F0-8770-08BA8C1C5531}"/>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mitigation plan. Confidence alone is not proof of correctness.</a:t>
            </a:r>
          </a:p>
        </p:txBody>
      </p:sp>
      <p:sp>
        <p:nvSpPr>
          <p:cNvPr id="15" name="">
            <a:extLst xmlns:a="http://schemas.openxmlformats.org/drawingml/2006/main">
              <a:ext uri="{FF2B5EF4-FFF2-40B4-BE49-F238E27FC236}">
                <a16:creationId xmlns:a16="http://schemas.microsoft.com/office/drawing/2014/main" id="{72B699C5-6A23-4E78-A157-24E650EA1F4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B4BF29E-C0FE-41B0-B8EA-46632125C5DA}"/>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24</a:t>
            </a:r>
          </a:p>
        </p:txBody>
      </p:sp>
    </p:spTree>
    <p:extLst>
      <p:ext uri="{BB962C8B-B14F-4D97-AF65-F5344CB8AC3E}">
        <p14:creationId xmlns:p14="http://schemas.microsoft.com/office/powerpoint/2010/main" val="743994850"/>
      </p:ext>
    </p:extLst>
  </p:cSld>
</p:sld>
</file>

<file path=ppt/slides/slide1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3d1224addd645d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462E7B3-9F48-4212-9023-8D0E1D4C464B}"/>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Risk: harm and data exposure</a:t>
            </a:r>
          </a:p>
        </p:txBody>
      </p:sp>
      <p:sp>
        <p:nvSpPr>
          <p:cNvPr id="3" name="">
            <a:extLst xmlns:a="http://schemas.openxmlformats.org/drawingml/2006/main">
              <a:ext uri="{FF2B5EF4-FFF2-40B4-BE49-F238E27FC236}">
                <a16:creationId xmlns:a16="http://schemas.microsoft.com/office/drawing/2014/main" id="{C848913D-E4A6-4F89-8E54-65421A01533C}"/>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Protect the person behind the claim</a:t>
            </a:r>
          </a:p>
        </p:txBody>
      </p:sp>
      <p:sp>
        <p:nvSpPr>
          <p:cNvPr id="4" name="">
            <a:extLst xmlns:a="http://schemas.openxmlformats.org/drawingml/2006/main">
              <a:ext uri="{FF2B5EF4-FFF2-40B4-BE49-F238E27FC236}">
                <a16:creationId xmlns:a16="http://schemas.microsoft.com/office/drawing/2014/main" id="{4BC4A860-F3E4-4750-A309-F776795CB866}"/>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Evaluate fairness, privacy and information security as part of the workflow.</a:t>
            </a:r>
          </a:p>
        </p:txBody>
      </p:sp>
      <p:sp>
        <p:nvSpPr>
          <p:cNvPr id="5" name="">
            <a:extLst xmlns:a="http://schemas.openxmlformats.org/drawingml/2006/main">
              <a:ext uri="{FF2B5EF4-FFF2-40B4-BE49-F238E27FC236}">
                <a16:creationId xmlns:a16="http://schemas.microsoft.com/office/drawing/2014/main" id="{572F681A-56F6-47B7-83D1-ABE189940011}"/>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F45918EC-FCAB-4C60-B328-2580880BC965}"/>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Compliance owner</a:t>
            </a:r>
          </a:p>
        </p:txBody>
      </p:sp>
      <p:sp>
        <p:nvSpPr>
          <p:cNvPr id="7" name="">
            <a:extLst xmlns:a="http://schemas.openxmlformats.org/drawingml/2006/main">
              <a:ext uri="{FF2B5EF4-FFF2-40B4-BE49-F238E27FC236}">
                <a16:creationId xmlns:a16="http://schemas.microsoft.com/office/drawing/2014/main" id="{D5BB729C-5377-492D-8726-97FA4157FA9C}"/>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permitted data, outcome disparities and consumer recourse.</a:t>
            </a:r>
          </a:p>
        </p:txBody>
      </p:sp>
      <p:sp>
        <p:nvSpPr>
          <p:cNvPr id="8" name="">
            <a:extLst xmlns:a="http://schemas.openxmlformats.org/drawingml/2006/main">
              <a:ext uri="{FF2B5EF4-FFF2-40B4-BE49-F238E27FC236}">
                <a16:creationId xmlns:a16="http://schemas.microsoft.com/office/drawing/2014/main" id="{01B05F7D-DCED-448E-9121-74C7300BCD5F}"/>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DCD6477-2182-4FBD-924E-28475453970D}"/>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Security owner</a:t>
            </a:r>
          </a:p>
        </p:txBody>
      </p:sp>
      <p:sp>
        <p:nvSpPr>
          <p:cNvPr id="10" name="">
            <a:extLst xmlns:a="http://schemas.openxmlformats.org/drawingml/2006/main">
              <a:ext uri="{FF2B5EF4-FFF2-40B4-BE49-F238E27FC236}">
                <a16:creationId xmlns:a16="http://schemas.microsoft.com/office/drawing/2014/main" id="{03B63EB0-22C8-4D20-8A7E-01AB4140B85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Restrict access, scan files and test cross-case data leakage.</a:t>
            </a:r>
          </a:p>
        </p:txBody>
      </p:sp>
      <p:sp>
        <p:nvSpPr>
          <p:cNvPr id="11" name="">
            <a:extLst xmlns:a="http://schemas.openxmlformats.org/drawingml/2006/main">
              <a:ext uri="{FF2B5EF4-FFF2-40B4-BE49-F238E27FC236}">
                <a16:creationId xmlns:a16="http://schemas.microsoft.com/office/drawing/2014/main" id="{41E1796B-C4E5-4BF6-B1B5-548FFECCB29E}"/>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1774846-A2A0-4E74-B25B-86808C4EDC6C}"/>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Claims supervisor</a:t>
            </a:r>
          </a:p>
        </p:txBody>
      </p:sp>
      <p:sp>
        <p:nvSpPr>
          <p:cNvPr id="13" name="">
            <a:extLst xmlns:a="http://schemas.openxmlformats.org/drawingml/2006/main">
              <a:ext uri="{FF2B5EF4-FFF2-40B4-BE49-F238E27FC236}">
                <a16:creationId xmlns:a16="http://schemas.microsoft.com/office/drawing/2014/main" id="{168EAF06-AC67-4898-B043-49D80CAB4234}"/>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adverse actions and investigate repeated complaints.</a:t>
            </a:r>
          </a:p>
        </p:txBody>
      </p:sp>
      <p:sp>
        <p:nvSpPr>
          <p:cNvPr id="14" name="">
            <a:extLst xmlns:a="http://schemas.openxmlformats.org/drawingml/2006/main">
              <a:ext uri="{FF2B5EF4-FFF2-40B4-BE49-F238E27FC236}">
                <a16:creationId xmlns:a16="http://schemas.microsoft.com/office/drawing/2014/main" id="{C5A4EA50-B817-429A-8F6B-90CB53CA47A9}"/>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Genellipse configures controls with the insurer’s accountable owners.</a:t>
            </a:r>
          </a:p>
        </p:txBody>
      </p:sp>
      <p:sp>
        <p:nvSpPr>
          <p:cNvPr id="15" name="">
            <a:extLst xmlns:a="http://schemas.openxmlformats.org/drawingml/2006/main">
              <a:ext uri="{FF2B5EF4-FFF2-40B4-BE49-F238E27FC236}">
                <a16:creationId xmlns:a16="http://schemas.microsoft.com/office/drawing/2014/main" id="{D7965CED-186D-4EA9-8BE6-6CDAF8F99C4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C7527C5-6C65-4EE2-8C67-059EEBEFA67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16 / 24</a:t>
            </a:r>
          </a:p>
        </p:txBody>
      </p:sp>
    </p:spTree>
    <p:extLst>
      <p:ext uri="{BB962C8B-B14F-4D97-AF65-F5344CB8AC3E}">
        <p14:creationId xmlns:p14="http://schemas.microsoft.com/office/powerpoint/2010/main" val="1148778081"/>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aa923224afd4e07"/>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54FC91F-B4C6-4777-B7F0-FDE1D9D5DE9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Risk: service and financial failure</a:t>
            </a:r>
          </a:p>
        </p:txBody>
      </p:sp>
      <p:sp>
        <p:nvSpPr>
          <p:cNvPr id="3" name="">
            <a:extLst xmlns:a="http://schemas.openxmlformats.org/drawingml/2006/main">
              <a:ext uri="{FF2B5EF4-FFF2-40B4-BE49-F238E27FC236}">
                <a16:creationId xmlns:a16="http://schemas.microsoft.com/office/drawing/2014/main" id="{2C1C89B1-9EE4-47AD-BA66-E28D333C2A1A}"/>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Design for the exception and the outage</a:t>
            </a:r>
          </a:p>
        </p:txBody>
      </p:sp>
      <p:sp>
        <p:nvSpPr>
          <p:cNvPr id="4" name="">
            <a:extLst xmlns:a="http://schemas.openxmlformats.org/drawingml/2006/main">
              <a:ext uri="{FF2B5EF4-FFF2-40B4-BE49-F238E27FC236}">
                <a16:creationId xmlns:a16="http://schemas.microsoft.com/office/drawing/2014/main" id="{3AA9C33F-631D-470B-A403-00A70D929F20}"/>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Control duplicate actions, missed deadlines and an unavailable AI service.</a:t>
            </a:r>
          </a:p>
        </p:txBody>
      </p:sp>
      <p:sp>
        <p:nvSpPr>
          <p:cNvPr id="5" name="">
            <a:extLst xmlns:a="http://schemas.openxmlformats.org/drawingml/2006/main">
              <a:ext uri="{FF2B5EF4-FFF2-40B4-BE49-F238E27FC236}">
                <a16:creationId xmlns:a16="http://schemas.microsoft.com/office/drawing/2014/main" id="{33A2CD20-3415-454B-BA54-91719279290C}"/>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48B5C4E-2347-42A9-9E37-10EFF12ABF1C}"/>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Operations owner</a:t>
            </a:r>
          </a:p>
        </p:txBody>
      </p:sp>
      <p:sp>
        <p:nvSpPr>
          <p:cNvPr id="7" name="">
            <a:extLst xmlns:a="http://schemas.openxmlformats.org/drawingml/2006/main">
              <a:ext uri="{FF2B5EF4-FFF2-40B4-BE49-F238E27FC236}">
                <a16:creationId xmlns:a16="http://schemas.microsoft.com/office/drawing/2014/main" id="{3C4CCCA7-0BC6-4585-852A-33D6996444A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Monitor ageing and staff a manual exception queue.</a:t>
            </a:r>
          </a:p>
        </p:txBody>
      </p:sp>
      <p:sp>
        <p:nvSpPr>
          <p:cNvPr id="8" name="">
            <a:extLst xmlns:a="http://schemas.openxmlformats.org/drawingml/2006/main">
              <a:ext uri="{FF2B5EF4-FFF2-40B4-BE49-F238E27FC236}">
                <a16:creationId xmlns:a16="http://schemas.microsoft.com/office/drawing/2014/main" id="{35E86E43-C4BB-41EC-ADBC-1B8B14721DC0}"/>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4B024C5-A828-417E-BCAA-25B3678D44F1}"/>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Finance owner</a:t>
            </a:r>
          </a:p>
        </p:txBody>
      </p:sp>
      <p:sp>
        <p:nvSpPr>
          <p:cNvPr id="10" name="">
            <a:extLst xmlns:a="http://schemas.openxmlformats.org/drawingml/2006/main">
              <a:ext uri="{FF2B5EF4-FFF2-40B4-BE49-F238E27FC236}">
                <a16:creationId xmlns:a16="http://schemas.microsoft.com/office/drawing/2014/main" id="{2404D4A5-24DB-448B-88C6-0A5A420E44A9}"/>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Reconcile ledger movements and stop duplicate disbursement.</a:t>
            </a:r>
          </a:p>
        </p:txBody>
      </p:sp>
      <p:sp>
        <p:nvSpPr>
          <p:cNvPr id="11" name="">
            <a:extLst xmlns:a="http://schemas.openxmlformats.org/drawingml/2006/main">
              <a:ext uri="{FF2B5EF4-FFF2-40B4-BE49-F238E27FC236}">
                <a16:creationId xmlns:a16="http://schemas.microsoft.com/office/drawing/2014/main" id="{FE1CCB73-1C42-4406-8316-A768F98D801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59E4FAA-AF71-405F-9BE4-016C4CFD7066}"/>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Technology owner</a:t>
            </a:r>
          </a:p>
        </p:txBody>
      </p:sp>
      <p:sp>
        <p:nvSpPr>
          <p:cNvPr id="13" name="">
            <a:extLst xmlns:a="http://schemas.openxmlformats.org/drawingml/2006/main">
              <a:ext uri="{FF2B5EF4-FFF2-40B4-BE49-F238E27FC236}">
                <a16:creationId xmlns:a16="http://schemas.microsoft.com/office/drawing/2014/main" id="{3953D95C-91DC-4522-ACC5-10517A14D4BC}"/>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Test retries, failover and a controlled return to service.</a:t>
            </a:r>
          </a:p>
        </p:txBody>
      </p:sp>
      <p:sp>
        <p:nvSpPr>
          <p:cNvPr id="14" name="">
            <a:extLst xmlns:a="http://schemas.openxmlformats.org/drawingml/2006/main">
              <a:ext uri="{FF2B5EF4-FFF2-40B4-BE49-F238E27FC236}">
                <a16:creationId xmlns:a16="http://schemas.microsoft.com/office/drawing/2014/main" id="{47931CA4-C4F7-4AA4-BAB4-1A390BBDEB5C}"/>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Agree alert thresholds, on-call ownership and escalation times before launch.</a:t>
            </a:r>
          </a:p>
        </p:txBody>
      </p:sp>
      <p:sp>
        <p:nvSpPr>
          <p:cNvPr id="15" name="">
            <a:extLst xmlns:a="http://schemas.openxmlformats.org/drawingml/2006/main">
              <a:ext uri="{FF2B5EF4-FFF2-40B4-BE49-F238E27FC236}">
                <a16:creationId xmlns:a16="http://schemas.microsoft.com/office/drawing/2014/main" id="{181FB230-E2CF-485A-9A0E-35AE4D889CC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C5843D7-A431-43F5-B4E9-1113BF7807B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24</a:t>
            </a:r>
          </a:p>
        </p:txBody>
      </p:sp>
    </p:spTree>
    <p:extLst>
      <p:ext uri="{BB962C8B-B14F-4D97-AF65-F5344CB8AC3E}">
        <p14:creationId xmlns:p14="http://schemas.microsoft.com/office/powerpoint/2010/main" val="1764781509"/>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62d245521f148f7"/>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B94E3C9-938C-4FBA-A3BE-1805BEE523D9}"/>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Containment and recovery</a:t>
            </a:r>
          </a:p>
        </p:txBody>
      </p:sp>
      <p:sp>
        <p:nvSpPr>
          <p:cNvPr id="3" name="">
            <a:extLst xmlns:a="http://schemas.openxmlformats.org/drawingml/2006/main">
              <a:ext uri="{FF2B5EF4-FFF2-40B4-BE49-F238E27FC236}">
                <a16:creationId xmlns:a16="http://schemas.microsoft.com/office/drawing/2014/main" id="{A4816C80-FEE3-4B8D-A37B-9DA2F88B552F}"/>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Stop, investigate, recover and learn</a:t>
            </a:r>
          </a:p>
        </p:txBody>
      </p:sp>
      <p:sp>
        <p:nvSpPr>
          <p:cNvPr id="4" name="">
            <a:extLst xmlns:a="http://schemas.openxmlformats.org/drawingml/2006/main">
              <a:ext uri="{FF2B5EF4-FFF2-40B4-BE49-F238E27FC236}">
                <a16:creationId xmlns:a16="http://schemas.microsoft.com/office/drawing/2014/main" id="{E282E8FF-B862-4EFB-B753-43287EBF8C04}"/>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material control failure triggers a rehearsed response.</a:t>
            </a:r>
          </a:p>
        </p:txBody>
      </p:sp>
      <p:sp>
        <p:nvSpPr>
          <p:cNvPr id="5" name="">
            <a:extLst xmlns:a="http://schemas.openxmlformats.org/drawingml/2006/main">
              <a:ext uri="{FF2B5EF4-FFF2-40B4-BE49-F238E27FC236}">
                <a16:creationId xmlns:a16="http://schemas.microsoft.com/office/drawing/2014/main" id="{456B6F88-56C0-4000-85B5-18AFAA5BA3D0}"/>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9065E73-1C00-4F88-86C4-17A98C2C3947}"/>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Contain</a:t>
            </a:r>
          </a:p>
        </p:txBody>
      </p:sp>
      <p:sp>
        <p:nvSpPr>
          <p:cNvPr id="7" name="">
            <a:extLst xmlns:a="http://schemas.openxmlformats.org/drawingml/2006/main">
              <a:ext uri="{FF2B5EF4-FFF2-40B4-BE49-F238E27FC236}">
                <a16:creationId xmlns:a16="http://schemas.microsoft.com/office/drawing/2014/main" id="{9D78FFAF-6D65-43AB-AC6D-5ADB9C78C8D5}"/>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Disable affected actions and preserve the claim and AI records.</a:t>
            </a:r>
          </a:p>
        </p:txBody>
      </p:sp>
      <p:sp>
        <p:nvSpPr>
          <p:cNvPr id="8" name="">
            <a:extLst xmlns:a="http://schemas.openxmlformats.org/drawingml/2006/main">
              <a:ext uri="{FF2B5EF4-FFF2-40B4-BE49-F238E27FC236}">
                <a16:creationId xmlns:a16="http://schemas.microsoft.com/office/drawing/2014/main" id="{FA6F627A-0D47-4F82-9CB3-544261630A27}"/>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CE82404-B6AD-44AF-850C-D2D94223A512}"/>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Resolve</a:t>
            </a:r>
          </a:p>
        </p:txBody>
      </p:sp>
      <p:sp>
        <p:nvSpPr>
          <p:cNvPr id="10" name="">
            <a:extLst xmlns:a="http://schemas.openxmlformats.org/drawingml/2006/main">
              <a:ext uri="{FF2B5EF4-FFF2-40B4-BE49-F238E27FC236}">
                <a16:creationId xmlns:a16="http://schemas.microsoft.com/office/drawing/2014/main" id="{EF438ED4-0F36-47B3-932E-4E5870B3837D}"/>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Assess affected files; correct errors and arrange required notices.</a:t>
            </a:r>
          </a:p>
        </p:txBody>
      </p:sp>
      <p:sp>
        <p:nvSpPr>
          <p:cNvPr id="11" name="">
            <a:extLst xmlns:a="http://schemas.openxmlformats.org/drawingml/2006/main">
              <a:ext uri="{FF2B5EF4-FFF2-40B4-BE49-F238E27FC236}">
                <a16:creationId xmlns:a16="http://schemas.microsoft.com/office/drawing/2014/main" id="{69F17410-1D2A-4285-BF6A-FE3279C7D0B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27D9954-D985-4550-9B77-406368BF736A}"/>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Resume carefully</a:t>
            </a:r>
          </a:p>
        </p:txBody>
      </p:sp>
      <p:sp>
        <p:nvSpPr>
          <p:cNvPr id="13" name="">
            <a:extLst xmlns:a="http://schemas.openxmlformats.org/drawingml/2006/main">
              <a:ext uri="{FF2B5EF4-FFF2-40B4-BE49-F238E27FC236}">
                <a16:creationId xmlns:a16="http://schemas.microsoft.com/office/drawing/2014/main" id="{5940950B-45A6-4824-AEFD-CF324097D909}"/>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Retest controls; obtain owner approval and monitor recurrence.</a:t>
            </a:r>
          </a:p>
        </p:txBody>
      </p:sp>
      <p:sp>
        <p:nvSpPr>
          <p:cNvPr id="14" name="">
            <a:extLst xmlns:a="http://schemas.openxmlformats.org/drawingml/2006/main">
              <a:ext uri="{FF2B5EF4-FFF2-40B4-BE49-F238E27FC236}">
                <a16:creationId xmlns:a16="http://schemas.microsoft.com/office/drawing/2014/main" id="{8E320D0E-D682-49AD-B549-FCFFCE4B2D7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playbook. Genellipse supports investigation and remediation.</a:t>
            </a:r>
          </a:p>
        </p:txBody>
      </p:sp>
      <p:sp>
        <p:nvSpPr>
          <p:cNvPr id="15" name="">
            <a:extLst xmlns:a="http://schemas.openxmlformats.org/drawingml/2006/main">
              <a:ext uri="{FF2B5EF4-FFF2-40B4-BE49-F238E27FC236}">
                <a16:creationId xmlns:a16="http://schemas.microsoft.com/office/drawing/2014/main" id="{BE24D5D5-97A2-4C08-8EEF-8B4A6FCC0F79}"/>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C60F756-FCA0-4B92-9C3D-B8A572592000}"/>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24</a:t>
            </a:r>
          </a:p>
        </p:txBody>
      </p:sp>
    </p:spTree>
    <p:extLst>
      <p:ext uri="{BB962C8B-B14F-4D97-AF65-F5344CB8AC3E}">
        <p14:creationId xmlns:p14="http://schemas.microsoft.com/office/powerpoint/2010/main" val="340378225"/>
      </p:ext>
    </p:extLst>
  </p:cSld>
</p:sld>
</file>

<file path=ppt/slides/slide1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cdc3a0d3209478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11FE38E-B781-4E45-BCA3-47C0E75A5A9A}"/>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operating scorecard</a:t>
            </a:r>
          </a:p>
        </p:txBody>
      </p:sp>
      <p:sp>
        <p:nvSpPr>
          <p:cNvPr id="3" name="">
            <a:extLst xmlns:a="http://schemas.openxmlformats.org/drawingml/2006/main">
              <a:ext uri="{FF2B5EF4-FFF2-40B4-BE49-F238E27FC236}">
                <a16:creationId xmlns:a16="http://schemas.microsoft.com/office/drawing/2014/main" id="{BF6DEE64-6D36-40B1-A743-1012AF4E999D}"/>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Measure efficiency and outcome quality</a:t>
            </a:r>
          </a:p>
        </p:txBody>
      </p:sp>
      <p:sp>
        <p:nvSpPr>
          <p:cNvPr id="4" name="">
            <a:extLst xmlns:a="http://schemas.openxmlformats.org/drawingml/2006/main">
              <a:ext uri="{FF2B5EF4-FFF2-40B4-BE49-F238E27FC236}">
                <a16:creationId xmlns:a16="http://schemas.microsoft.com/office/drawing/2014/main" id="{091F0192-D1A5-46D3-91DD-701532D8E95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Compare equivalent claims and include the human review work that remains.</a:t>
            </a:r>
          </a:p>
        </p:txBody>
      </p:sp>
      <p:sp>
        <p:nvSpPr>
          <p:cNvPr id="5" name="">
            <a:extLst xmlns:a="http://schemas.openxmlformats.org/drawingml/2006/main">
              <a:ext uri="{FF2B5EF4-FFF2-40B4-BE49-F238E27FC236}">
                <a16:creationId xmlns:a16="http://schemas.microsoft.com/office/drawing/2014/main" id="{8E8691C7-88F9-4E85-BFD3-430E3949DF6D}"/>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6564F2E-0358-44CB-912D-29B00B20F4AE}"/>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Efficiency</a:t>
            </a:r>
          </a:p>
        </p:txBody>
      </p:sp>
      <p:sp>
        <p:nvSpPr>
          <p:cNvPr id="7" name="">
            <a:extLst xmlns:a="http://schemas.openxmlformats.org/drawingml/2006/main">
              <a:ext uri="{FF2B5EF4-FFF2-40B4-BE49-F238E27FC236}">
                <a16:creationId xmlns:a16="http://schemas.microsoft.com/office/drawing/2014/main" id="{263BDD83-E526-4066-AEB9-9A8DAE946C12}"/>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Handling minutes, queue time, repeat contacts and rework.</a:t>
            </a:r>
          </a:p>
        </p:txBody>
      </p:sp>
      <p:sp>
        <p:nvSpPr>
          <p:cNvPr id="8" name="">
            <a:extLst xmlns:a="http://schemas.openxmlformats.org/drawingml/2006/main">
              <a:ext uri="{FF2B5EF4-FFF2-40B4-BE49-F238E27FC236}">
                <a16:creationId xmlns:a16="http://schemas.microsoft.com/office/drawing/2014/main" id="{47DDE55C-94E7-4B9A-9AAA-6CED36DA9D90}"/>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EC85BEE-4CA8-4297-8E99-AF8A5C416B47}"/>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Customer outcomes</a:t>
            </a:r>
          </a:p>
        </p:txBody>
      </p:sp>
      <p:sp>
        <p:nvSpPr>
          <p:cNvPr id="10" name="">
            <a:extLst xmlns:a="http://schemas.openxmlformats.org/drawingml/2006/main">
              <a:ext uri="{FF2B5EF4-FFF2-40B4-BE49-F238E27FC236}">
                <a16:creationId xmlns:a16="http://schemas.microsoft.com/office/drawing/2014/main" id="{7F16A758-E23A-46BF-AC0D-D57455D4FD77}"/>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Complaints, appeal reversals and clarity of communication.</a:t>
            </a:r>
          </a:p>
        </p:txBody>
      </p:sp>
      <p:sp>
        <p:nvSpPr>
          <p:cNvPr id="11" name="">
            <a:extLst xmlns:a="http://schemas.openxmlformats.org/drawingml/2006/main">
              <a:ext uri="{FF2B5EF4-FFF2-40B4-BE49-F238E27FC236}">
                <a16:creationId xmlns:a16="http://schemas.microsoft.com/office/drawing/2014/main" id="{245FCA5B-41E0-4AE2-812F-35C5588230F3}"/>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08071E5-6CE4-4624-BF0A-F5B1672BBD5B}"/>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Control quality</a:t>
            </a:r>
          </a:p>
        </p:txBody>
      </p:sp>
      <p:sp>
        <p:nvSpPr>
          <p:cNvPr id="13" name="">
            <a:extLst xmlns:a="http://schemas.openxmlformats.org/drawingml/2006/main">
              <a:ext uri="{FF2B5EF4-FFF2-40B4-BE49-F238E27FC236}">
                <a16:creationId xmlns:a16="http://schemas.microsoft.com/office/drawing/2014/main" id="{AD82524C-C95B-419E-9BB5-A77CD05E10B7}"/>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Coverage errors, payment exceptions and review completeness.</a:t>
            </a:r>
          </a:p>
        </p:txBody>
      </p:sp>
      <p:sp>
        <p:nvSpPr>
          <p:cNvPr id="14" name="">
            <a:extLst xmlns:a="http://schemas.openxmlformats.org/drawingml/2006/main">
              <a:ext uri="{FF2B5EF4-FFF2-40B4-BE49-F238E27FC236}">
                <a16:creationId xmlns:a16="http://schemas.microsoft.com/office/drawing/2014/main" id="{12149DB9-3FD6-4C4B-8F11-526358D661F4}"/>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Compare equivalent life claim types and complexity; do not reward unjustified denials.</a:t>
            </a:r>
          </a:p>
        </p:txBody>
      </p:sp>
      <p:sp>
        <p:nvSpPr>
          <p:cNvPr id="15" name="">
            <a:extLst xmlns:a="http://schemas.openxmlformats.org/drawingml/2006/main">
              <a:ext uri="{FF2B5EF4-FFF2-40B4-BE49-F238E27FC236}">
                <a16:creationId xmlns:a16="http://schemas.microsoft.com/office/drawing/2014/main" id="{D162C963-7348-41AA-A5DE-26B8CAAA0E0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5B9EB84-7745-44E8-A7F9-E69B2A2D0CA8}"/>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19 / 24</a:t>
            </a:r>
          </a:p>
        </p:txBody>
      </p:sp>
    </p:spTree>
    <p:extLst>
      <p:ext uri="{BB962C8B-B14F-4D97-AF65-F5344CB8AC3E}">
        <p14:creationId xmlns:p14="http://schemas.microsoft.com/office/powerpoint/2010/main" val="1339312740"/>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61f08afa19449a1"/>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2674492-BEDB-4951-AF70-A58067368B05}"/>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claims business case</a:t>
            </a:r>
          </a:p>
        </p:txBody>
      </p:sp>
      <p:sp>
        <p:nvSpPr>
          <p:cNvPr id="3" name="">
            <a:extLst xmlns:a="http://schemas.openxmlformats.org/drawingml/2006/main">
              <a:ext uri="{FF2B5EF4-FFF2-40B4-BE49-F238E27FC236}">
                <a16:creationId xmlns:a16="http://schemas.microsoft.com/office/drawing/2014/main" id="{0AD43616-B581-4EEF-B587-C3B39169A5A6}"/>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Capacity released, with the costs visible</a:t>
            </a:r>
          </a:p>
        </p:txBody>
      </p:sp>
      <p:sp>
        <p:nvSpPr>
          <p:cNvPr id="4" name="">
            <a:extLst xmlns:a="http://schemas.openxmlformats.org/drawingml/2006/main">
              <a:ext uri="{FF2B5EF4-FFF2-40B4-BE49-F238E27FC236}">
                <a16:creationId xmlns:a16="http://schemas.microsoft.com/office/drawing/2014/main" id="{0CC91827-2FD3-4EE3-8809-2246C79073E1}"/>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Illustration: 5,000 life claims per month; handling time falls from 40 to 28 minutes.</a:t>
            </a:r>
          </a:p>
        </p:txBody>
      </p:sp>
      <p:sp>
        <p:nvSpPr>
          <p:cNvPr id="5" name="">
            <a:extLst xmlns:a="http://schemas.openxmlformats.org/drawingml/2006/main">
              <a:ext uri="{FF2B5EF4-FFF2-40B4-BE49-F238E27FC236}">
                <a16:creationId xmlns:a16="http://schemas.microsoft.com/office/drawing/2014/main" id="{4BCB113B-86AC-4A36-B364-D66ADB5DE8F9}"/>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46A65A6-3100-4F8D-B615-272F16A225F7}"/>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1,000 hours / month</a:t>
            </a:r>
          </a:p>
        </p:txBody>
      </p:sp>
      <p:sp>
        <p:nvSpPr>
          <p:cNvPr id="7" name="">
            <a:extLst xmlns:a="http://schemas.openxmlformats.org/drawingml/2006/main">
              <a:ext uri="{FF2B5EF4-FFF2-40B4-BE49-F238E27FC236}">
                <a16:creationId xmlns:a16="http://schemas.microsoft.com/office/drawing/2014/main" id="{6E339FFF-00B4-4749-BD88-ECC066990D64}"/>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5,000 × 12 net minutes ÷ 60; includes remaining human review.</a:t>
            </a:r>
          </a:p>
        </p:txBody>
      </p:sp>
      <p:sp>
        <p:nvSpPr>
          <p:cNvPr id="8" name="">
            <a:extLst xmlns:a="http://schemas.openxmlformats.org/drawingml/2006/main">
              <a:ext uri="{FF2B5EF4-FFF2-40B4-BE49-F238E27FC236}">
                <a16:creationId xmlns:a16="http://schemas.microsoft.com/office/drawing/2014/main" id="{7EECA77E-B109-4E11-8B39-2ED35263EE20}"/>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2B56A66-3280-4694-A446-D92E24B0039D}"/>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CAD 60,000 / month</a:t>
            </a:r>
          </a:p>
        </p:txBody>
      </p:sp>
      <p:sp>
        <p:nvSpPr>
          <p:cNvPr id="10" name="">
            <a:extLst xmlns:a="http://schemas.openxmlformats.org/drawingml/2006/main">
              <a:ext uri="{FF2B5EF4-FFF2-40B4-BE49-F238E27FC236}">
                <a16:creationId xmlns:a16="http://schemas.microsoft.com/office/drawing/2014/main" id="{4645C378-6E99-4422-AC39-70F561003071}"/>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Illustrative capacity value at CAD 60 per loaded hour.</a:t>
            </a:r>
          </a:p>
        </p:txBody>
      </p:sp>
      <p:sp>
        <p:nvSpPr>
          <p:cNvPr id="11" name="">
            <a:extLst xmlns:a="http://schemas.openxmlformats.org/drawingml/2006/main">
              <a:ext uri="{FF2B5EF4-FFF2-40B4-BE49-F238E27FC236}">
                <a16:creationId xmlns:a16="http://schemas.microsoft.com/office/drawing/2014/main" id="{4721AAF0-ECB6-473D-9ACA-D536A23CC4A6}"/>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4A36F64-5233-4201-B2B8-C0F3822014F9}"/>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CAD 35,000 / month</a:t>
            </a:r>
          </a:p>
        </p:txBody>
      </p:sp>
      <p:sp>
        <p:nvSpPr>
          <p:cNvPr id="13" name="">
            <a:extLst xmlns:a="http://schemas.openxmlformats.org/drawingml/2006/main">
              <a:ext uri="{FF2B5EF4-FFF2-40B4-BE49-F238E27FC236}">
                <a16:creationId xmlns:a16="http://schemas.microsoft.com/office/drawing/2014/main" id="{35806A27-03D5-4E45-9B8C-CAF0D107A549}"/>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Capacity value less CAD 25,000 recurring cost; before setup costs.</a:t>
            </a:r>
          </a:p>
        </p:txBody>
      </p:sp>
      <p:sp>
        <p:nvSpPr>
          <p:cNvPr id="14" name="">
            <a:extLst xmlns:a="http://schemas.openxmlformats.org/drawingml/2006/main">
              <a:ext uri="{FF2B5EF4-FFF2-40B4-BE49-F238E27FC236}">
                <a16:creationId xmlns:a16="http://schemas.microsoft.com/office/drawing/2014/main" id="{7FDED99D-F431-487E-ADD6-7440677F0F6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assumptions, not achieved ROI. Capacity becomes cash savings only when costs reduce.</a:t>
            </a:r>
          </a:p>
        </p:txBody>
      </p:sp>
      <p:sp>
        <p:nvSpPr>
          <p:cNvPr id="15" name="">
            <a:extLst xmlns:a="http://schemas.openxmlformats.org/drawingml/2006/main">
              <a:ext uri="{FF2B5EF4-FFF2-40B4-BE49-F238E27FC236}">
                <a16:creationId xmlns:a16="http://schemas.microsoft.com/office/drawing/2014/main" id="{3ECC075F-784A-40EC-8154-44B6C3DF40B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F9B8691-9F55-40FE-A21C-94155CBABE08}"/>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24</a:t>
            </a:r>
          </a:p>
        </p:txBody>
      </p:sp>
    </p:spTree>
    <p:extLst>
      <p:ext uri="{BB962C8B-B14F-4D97-AF65-F5344CB8AC3E}">
        <p14:creationId xmlns:p14="http://schemas.microsoft.com/office/powerpoint/2010/main" val="1464027673"/>
      </p:ext>
    </p:extLst>
  </p:cSld>
</p:sld>
</file>

<file path=ppt/slides/slide2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b1ccff0a9cc43c6"/>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3D8DB61-DC30-4D98-B251-A6B24EA4D6BF}"/>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Legacy coexistence and APIs</a:t>
            </a:r>
          </a:p>
        </p:txBody>
      </p:sp>
      <p:sp>
        <p:nvSpPr>
          <p:cNvPr id="3" name="">
            <a:extLst xmlns:a="http://schemas.openxmlformats.org/drawingml/2006/main">
              <a:ext uri="{FF2B5EF4-FFF2-40B4-BE49-F238E27FC236}">
                <a16:creationId xmlns:a16="http://schemas.microsoft.com/office/drawing/2014/main" id="{33F662A3-A63E-487B-990F-3C92CE5EAE1A}"/>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Improve the journey around the core</a:t>
            </a:r>
          </a:p>
        </p:txBody>
      </p:sp>
      <p:sp>
        <p:nvSpPr>
          <p:cNvPr id="4" name="">
            <a:extLst xmlns:a="http://schemas.openxmlformats.org/drawingml/2006/main">
              <a:ext uri="{FF2B5EF4-FFF2-40B4-BE49-F238E27FC236}">
                <a16:creationId xmlns:a16="http://schemas.microsoft.com/office/drawing/2014/main" id="{9AF64D54-BC5C-4088-B514-73CE7A3A5169}"/>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Begin with controlled interfaces to existing policy, document, finance and payment systems.</a:t>
            </a:r>
          </a:p>
        </p:txBody>
      </p:sp>
      <p:sp>
        <p:nvSpPr>
          <p:cNvPr id="5" name="">
            <a:extLst xmlns:a="http://schemas.openxmlformats.org/drawingml/2006/main">
              <a:ext uri="{FF2B5EF4-FFF2-40B4-BE49-F238E27FC236}">
                <a16:creationId xmlns:a16="http://schemas.microsoft.com/office/drawing/2014/main" id="{0DDDFCBC-59F4-4CB4-9437-9C25CF2A02F2}"/>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B8D0828-A4B1-417F-8837-4A16EF638F83}"/>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Read and reconcile</a:t>
            </a:r>
          </a:p>
        </p:txBody>
      </p:sp>
      <p:sp>
        <p:nvSpPr>
          <p:cNvPr id="7" name="">
            <a:extLst xmlns:a="http://schemas.openxmlformats.org/drawingml/2006/main">
              <a:ext uri="{FF2B5EF4-FFF2-40B4-BE49-F238E27FC236}">
                <a16:creationId xmlns:a16="http://schemas.microsoft.com/office/drawing/2014/main" id="{FF8B692E-C0E8-4409-8A40-40DEC77FFF94}"/>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Map identifiers, source ownership and policy versions.</a:t>
            </a:r>
          </a:p>
        </p:txBody>
      </p:sp>
      <p:sp>
        <p:nvSpPr>
          <p:cNvPr id="8" name="">
            <a:extLst xmlns:a="http://schemas.openxmlformats.org/drawingml/2006/main">
              <a:ext uri="{FF2B5EF4-FFF2-40B4-BE49-F238E27FC236}">
                <a16:creationId xmlns:a16="http://schemas.microsoft.com/office/drawing/2014/main" id="{D4ED88DF-0E37-424B-9740-7318E08415FF}"/>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7E7E324-B8F9-4205-B6EC-048AB87EE9BB}"/>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Control each write</a:t>
            </a:r>
          </a:p>
        </p:txBody>
      </p:sp>
      <p:sp>
        <p:nvSpPr>
          <p:cNvPr id="10" name="">
            <a:extLst xmlns:a="http://schemas.openxmlformats.org/drawingml/2006/main">
              <a:ext uri="{FF2B5EF4-FFF2-40B4-BE49-F238E27FC236}">
                <a16:creationId xmlns:a16="http://schemas.microsoft.com/office/drawing/2014/main" id="{B18152B8-DC3D-4B12-B2F3-7235D8FEA411}"/>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Use approved APIs, duplicate-safe retries and reconciliation.</a:t>
            </a:r>
          </a:p>
        </p:txBody>
      </p:sp>
      <p:sp>
        <p:nvSpPr>
          <p:cNvPr id="11" name="">
            <a:extLst xmlns:a="http://schemas.openxmlformats.org/drawingml/2006/main">
              <a:ext uri="{FF2B5EF4-FFF2-40B4-BE49-F238E27FC236}">
                <a16:creationId xmlns:a16="http://schemas.microsoft.com/office/drawing/2014/main" id="{10907499-B890-4376-91A8-C0A62EA6F11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102CA258-B414-4AF2-87E8-73F76F49C8A8}"/>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Expand in stages</a:t>
            </a:r>
          </a:p>
        </p:txBody>
      </p:sp>
      <p:sp>
        <p:nvSpPr>
          <p:cNvPr id="13" name="">
            <a:extLst xmlns:a="http://schemas.openxmlformats.org/drawingml/2006/main">
              <a:ext uri="{FF2B5EF4-FFF2-40B4-BE49-F238E27FC236}">
                <a16:creationId xmlns:a16="http://schemas.microsoft.com/office/drawing/2014/main" id="{21641ACD-D20C-4420-B331-B25EE235C4C2}"/>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Release one workflow; retain rollback and manual continuity.</a:t>
            </a:r>
          </a:p>
        </p:txBody>
      </p:sp>
      <p:sp>
        <p:nvSpPr>
          <p:cNvPr id="14" name="">
            <a:extLst xmlns:a="http://schemas.openxmlformats.org/drawingml/2006/main">
              <a:ext uri="{FF2B5EF4-FFF2-40B4-BE49-F238E27FC236}">
                <a16:creationId xmlns:a16="http://schemas.microsoft.com/office/drawing/2014/main" id="{7EFD20B3-6421-4F60-B7C0-A6BA0C0C8D6D}"/>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Genellipse scopes connectors and avoids a compulsory full-core replacement.</a:t>
            </a:r>
          </a:p>
        </p:txBody>
      </p:sp>
      <p:sp>
        <p:nvSpPr>
          <p:cNvPr id="15" name="">
            <a:extLst xmlns:a="http://schemas.openxmlformats.org/drawingml/2006/main">
              <a:ext uri="{FF2B5EF4-FFF2-40B4-BE49-F238E27FC236}">
                <a16:creationId xmlns:a16="http://schemas.microsoft.com/office/drawing/2014/main" id="{F7F0E1ED-EB38-4ABF-8399-7B2298A23B3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566E7DA-9F58-4BEB-A499-33D1DC04312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21 / 24</a:t>
            </a:r>
          </a:p>
        </p:txBody>
      </p:sp>
    </p:spTree>
    <p:extLst>
      <p:ext uri="{BB962C8B-B14F-4D97-AF65-F5344CB8AC3E}">
        <p14:creationId xmlns:p14="http://schemas.microsoft.com/office/powerpoint/2010/main" val="572266868"/>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fe7b98fe9644e9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5292DAF-E567-42BF-A9AA-2C714B5E5206}"/>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Six-week MVP delivery</a:t>
            </a:r>
          </a:p>
        </p:txBody>
      </p:sp>
      <p:sp>
        <p:nvSpPr>
          <p:cNvPr id="3" name="">
            <a:extLst xmlns:a="http://schemas.openxmlformats.org/drawingml/2006/main">
              <a:ext uri="{FF2B5EF4-FFF2-40B4-BE49-F238E27FC236}">
                <a16:creationId xmlns:a16="http://schemas.microsoft.com/office/drawing/2014/main" id="{8FF1EF6B-CB79-4866-B7DB-27A797D6B505}"/>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focused life claims MVP within six weeks</a:t>
            </a:r>
          </a:p>
        </p:txBody>
      </p:sp>
      <p:sp>
        <p:nvSpPr>
          <p:cNvPr id="4" name="">
            <a:extLst xmlns:a="http://schemas.openxmlformats.org/drawingml/2006/main">
              <a:ext uri="{FF2B5EF4-FFF2-40B4-BE49-F238E27FC236}">
                <a16:creationId xmlns:a16="http://schemas.microsoft.com/office/drawing/2014/main" id="{9B262833-AB3F-4D91-9832-079BBA8B464B}"/>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Select one life product, one claim journey and measurable acceptance criteria.</a:t>
            </a:r>
          </a:p>
        </p:txBody>
      </p:sp>
      <p:sp>
        <p:nvSpPr>
          <p:cNvPr id="5" name="">
            <a:extLst xmlns:a="http://schemas.openxmlformats.org/drawingml/2006/main">
              <a:ext uri="{FF2B5EF4-FFF2-40B4-BE49-F238E27FC236}">
                <a16:creationId xmlns:a16="http://schemas.microsoft.com/office/drawing/2014/main" id="{CEEA0646-9AA9-4001-B4A3-D3D30C999E06}"/>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FE30950-DC8C-453E-B17A-15F77AA6220A}"/>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1–2</a:t>
            </a:r>
          </a:p>
        </p:txBody>
      </p:sp>
      <p:sp>
        <p:nvSpPr>
          <p:cNvPr id="7" name="">
            <a:extLst xmlns:a="http://schemas.openxmlformats.org/drawingml/2006/main">
              <a:ext uri="{FF2B5EF4-FFF2-40B4-BE49-F238E27FC236}">
                <a16:creationId xmlns:a16="http://schemas.microsoft.com/office/drawing/2014/main" id="{C3009BC5-9728-409B-9FF6-CA16DFDA2C30}"/>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Baseline the work; agree data, authority, risks and integrations.</a:t>
            </a:r>
          </a:p>
        </p:txBody>
      </p:sp>
      <p:sp>
        <p:nvSpPr>
          <p:cNvPr id="8" name="">
            <a:extLst xmlns:a="http://schemas.openxmlformats.org/drawingml/2006/main">
              <a:ext uri="{FF2B5EF4-FFF2-40B4-BE49-F238E27FC236}">
                <a16:creationId xmlns:a16="http://schemas.microsoft.com/office/drawing/2014/main" id="{BE93718F-D1BA-4743-80CC-13E67FFCC76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83063DB-4B98-41C4-AA08-FD042A26896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3–4</a:t>
            </a:r>
          </a:p>
        </p:txBody>
      </p:sp>
      <p:sp>
        <p:nvSpPr>
          <p:cNvPr id="10" name="">
            <a:extLst xmlns:a="http://schemas.openxmlformats.org/drawingml/2006/main">
              <a:ext uri="{FF2B5EF4-FFF2-40B4-BE49-F238E27FC236}">
                <a16:creationId xmlns:a16="http://schemas.microsoft.com/office/drawing/2014/main" id="{3157E63B-2165-489C-9341-1B479D75FCC5}"/>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Configure and test the assisted workflow in a controlled environment.</a:t>
            </a:r>
          </a:p>
        </p:txBody>
      </p:sp>
      <p:sp>
        <p:nvSpPr>
          <p:cNvPr id="11" name="">
            <a:extLst xmlns:a="http://schemas.openxmlformats.org/drawingml/2006/main">
              <a:ext uri="{FF2B5EF4-FFF2-40B4-BE49-F238E27FC236}">
                <a16:creationId xmlns:a16="http://schemas.microsoft.com/office/drawing/2014/main" id="{72DFD059-3166-41C6-AE24-980E8F9F77F8}"/>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5A90016-6262-4AC1-9A68-B0162120BA62}"/>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5–6</a:t>
            </a:r>
          </a:p>
        </p:txBody>
      </p:sp>
      <p:sp>
        <p:nvSpPr>
          <p:cNvPr id="13" name="">
            <a:extLst xmlns:a="http://schemas.openxmlformats.org/drawingml/2006/main">
              <a:ext uri="{FF2B5EF4-FFF2-40B4-BE49-F238E27FC236}">
                <a16:creationId xmlns:a16="http://schemas.microsoft.com/office/drawing/2014/main" id="{0C82A360-83DD-40D2-88B9-43AC5DDBFB2F}"/>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Run reviewed cases; measure results and prepare the rollout decision.</a:t>
            </a:r>
          </a:p>
        </p:txBody>
      </p:sp>
      <p:sp>
        <p:nvSpPr>
          <p:cNvPr id="14" name="">
            <a:extLst xmlns:a="http://schemas.openxmlformats.org/drawingml/2006/main">
              <a:ext uri="{FF2B5EF4-FFF2-40B4-BE49-F238E27FC236}">
                <a16:creationId xmlns:a16="http://schemas.microsoft.com/office/drawing/2014/main" id="{BC8D6824-028F-4E72-8415-8992535DBDE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Scope, authorized access, client reviewers and dependencies must be agreed.</a:t>
            </a:r>
          </a:p>
        </p:txBody>
      </p:sp>
      <p:sp>
        <p:nvSpPr>
          <p:cNvPr id="15" name="">
            <a:extLst xmlns:a="http://schemas.openxmlformats.org/drawingml/2006/main">
              <a:ext uri="{FF2B5EF4-FFF2-40B4-BE49-F238E27FC236}">
                <a16:creationId xmlns:a16="http://schemas.microsoft.com/office/drawing/2014/main" id="{BA89E632-F0E4-45D1-A2E2-EF6A46F8E67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BCE5C37-DED0-40B3-93EA-54EE449DBBB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24</a:t>
            </a:r>
          </a:p>
        </p:txBody>
      </p:sp>
    </p:spTree>
    <p:extLst>
      <p:ext uri="{BB962C8B-B14F-4D97-AF65-F5344CB8AC3E}">
        <p14:creationId xmlns:p14="http://schemas.microsoft.com/office/powerpoint/2010/main" val="921830022"/>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ebd9150df28476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67FB4DC-BB30-4A1E-8F13-F496FE87E65B}"/>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What success must demonstrate</a:t>
            </a:r>
          </a:p>
        </p:txBody>
      </p:sp>
      <p:sp>
        <p:nvSpPr>
          <p:cNvPr id="3" name="">
            <a:extLst xmlns:a="http://schemas.openxmlformats.org/drawingml/2006/main">
              <a:ext uri="{FF2B5EF4-FFF2-40B4-BE49-F238E27FC236}">
                <a16:creationId xmlns:a16="http://schemas.microsoft.com/office/drawing/2014/main" id="{34008D78-8838-4DC3-983A-73CCD8A9AFB9}"/>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Prove the workflow with difficult cases</a:t>
            </a:r>
          </a:p>
        </p:txBody>
      </p:sp>
      <p:sp>
        <p:nvSpPr>
          <p:cNvPr id="4" name="">
            <a:extLst xmlns:a="http://schemas.openxmlformats.org/drawingml/2006/main">
              <a:ext uri="{FF2B5EF4-FFF2-40B4-BE49-F238E27FC236}">
                <a16:creationId xmlns:a16="http://schemas.microsoft.com/office/drawing/2014/main" id="{FFEFB20B-CDB2-48B1-928E-26AD150BB448}"/>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Accept the release on evidence of both useful assistance and working controls.</a:t>
            </a:r>
          </a:p>
        </p:txBody>
      </p:sp>
      <p:sp>
        <p:nvSpPr>
          <p:cNvPr id="5" name="">
            <a:extLst xmlns:a="http://schemas.openxmlformats.org/drawingml/2006/main">
              <a:ext uri="{FF2B5EF4-FFF2-40B4-BE49-F238E27FC236}">
                <a16:creationId xmlns:a16="http://schemas.microsoft.com/office/drawing/2014/main" id="{70A1B0F0-DB7D-483A-8C0F-5C1B8FAB4C73}"/>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643490E-8319-4B0A-A2E8-ABD65F117A08}"/>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Claims and finance</a:t>
            </a:r>
          </a:p>
        </p:txBody>
      </p:sp>
      <p:sp>
        <p:nvSpPr>
          <p:cNvPr id="7" name="">
            <a:extLst xmlns:a="http://schemas.openxmlformats.org/drawingml/2006/main">
              <a:ext uri="{FF2B5EF4-FFF2-40B4-BE49-F238E27FC236}">
                <a16:creationId xmlns:a16="http://schemas.microsoft.com/office/drawing/2014/main" id="{E86E7A20-D026-4445-9D8C-790843DD811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Correct terms, benefits, reserves and reconciled payments.</a:t>
            </a:r>
          </a:p>
        </p:txBody>
      </p:sp>
      <p:sp>
        <p:nvSpPr>
          <p:cNvPr id="8" name="">
            <a:extLst xmlns:a="http://schemas.openxmlformats.org/drawingml/2006/main">
              <a:ext uri="{FF2B5EF4-FFF2-40B4-BE49-F238E27FC236}">
                <a16:creationId xmlns:a16="http://schemas.microsoft.com/office/drawing/2014/main" id="{E52614BE-D1AD-4227-A3BB-0D826F839A52}"/>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1501311-892A-42F6-82C6-F8EFDBED7361}"/>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People and controls</a:t>
            </a:r>
          </a:p>
        </p:txBody>
      </p:sp>
      <p:sp>
        <p:nvSpPr>
          <p:cNvPr id="10" name="">
            <a:extLst xmlns:a="http://schemas.openxmlformats.org/drawingml/2006/main">
              <a:ext uri="{FF2B5EF4-FFF2-40B4-BE49-F238E27FC236}">
                <a16:creationId xmlns:a16="http://schemas.microsoft.com/office/drawing/2014/main" id="{9937E28C-4372-4208-AF97-F23560296EB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Authorized review, safe failures and complete decision records.</a:t>
            </a:r>
          </a:p>
        </p:txBody>
      </p:sp>
      <p:sp>
        <p:nvSpPr>
          <p:cNvPr id="11" name="">
            <a:extLst xmlns:a="http://schemas.openxmlformats.org/drawingml/2006/main">
              <a:ext uri="{FF2B5EF4-FFF2-40B4-BE49-F238E27FC236}">
                <a16:creationId xmlns:a16="http://schemas.microsoft.com/office/drawing/2014/main" id="{D2670626-8731-48C8-AC23-EC621A6099B6}"/>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A296719E-C926-4591-A284-CFD2989F3A30}"/>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Service and value</a:t>
            </a:r>
          </a:p>
        </p:txBody>
      </p:sp>
      <p:sp>
        <p:nvSpPr>
          <p:cNvPr id="13" name="">
            <a:extLst xmlns:a="http://schemas.openxmlformats.org/drawingml/2006/main">
              <a:ext uri="{FF2B5EF4-FFF2-40B4-BE49-F238E27FC236}">
                <a16:creationId xmlns:a16="http://schemas.microsoft.com/office/drawing/2014/main" id="{3916B73B-FFC1-4554-9196-DF92325F6396}"/>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Measured time, acceptable rework and a supported claimant journey.</a:t>
            </a:r>
          </a:p>
        </p:txBody>
      </p:sp>
      <p:sp>
        <p:nvSpPr>
          <p:cNvPr id="14" name="">
            <a:extLst xmlns:a="http://schemas.openxmlformats.org/drawingml/2006/main">
              <a:ext uri="{FF2B5EF4-FFF2-40B4-BE49-F238E27FC236}">
                <a16:creationId xmlns:a16="http://schemas.microsoft.com/office/drawing/2014/main" id="{AE581B0E-E30D-4956-A5F1-2FC1E9B589B4}"/>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Genellipse and the insurer agree a named owner for every acceptance criterion.</a:t>
            </a:r>
          </a:p>
        </p:txBody>
      </p:sp>
      <p:sp>
        <p:nvSpPr>
          <p:cNvPr id="15" name="">
            <a:extLst xmlns:a="http://schemas.openxmlformats.org/drawingml/2006/main">
              <a:ext uri="{FF2B5EF4-FFF2-40B4-BE49-F238E27FC236}">
                <a16:creationId xmlns:a16="http://schemas.microsoft.com/office/drawing/2014/main" id="{765E88E0-7C20-4113-9D5C-8A875F056457}"/>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787AC83-CE48-4D4C-93DE-20FECFD608A6}"/>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24</a:t>
            </a:r>
          </a:p>
        </p:txBody>
      </p:sp>
    </p:spTree>
    <p:extLst>
      <p:ext uri="{BB962C8B-B14F-4D97-AF65-F5344CB8AC3E}">
        <p14:creationId xmlns:p14="http://schemas.microsoft.com/office/powerpoint/2010/main" val="1782763004"/>
      </p:ext>
    </p:extLst>
  </p:cSld>
</p:sld>
</file>

<file path=ppt/slides/slide2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aa6dde7cdf94de1"/>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8ca3120f38c49fa"/>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1f70dadf56d4f23"/>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89E622F-BA7F-4CC5-AD43-4C6956F3BE2F}"/>
              </a:ext>
            </a:extLst>
          </p:cNvPr>
          <p:cNvSpPr>
            <a:spLocks xmlns:a="http://schemas.openxmlformats.org/drawingml/2006/main" noGrp="1"/>
          </p:cNvSpPr>
          <p:nvPr/>
        </p:nvSpPr>
        <p:spPr>
          <a:xfrm xmlns:a="http://schemas.openxmlformats.org/drawingml/2006/main">
            <a:off x="685800" y="1390650"/>
            <a:ext cx="67627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Make your next claim</a:t>
            </a:r>
          </a:p>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easier to handle</a:t>
            </a:r>
          </a:p>
        </p:txBody>
      </p:sp>
      <p:sp>
        <p:nvSpPr>
          <p:cNvPr id="5" name="">
            <a:extLst xmlns:a="http://schemas.openxmlformats.org/drawingml/2006/main">
              <a:ext uri="{FF2B5EF4-FFF2-40B4-BE49-F238E27FC236}">
                <a16:creationId xmlns:a16="http://schemas.microsoft.com/office/drawing/2014/main" id="{2639C552-3600-4A7E-982C-20143E17CF50}"/>
              </a:ext>
            </a:extLst>
          </p:cNvPr>
          <p:cNvSpPr>
            <a:spLocks xmlns:a="http://schemas.openxmlformats.org/drawingml/2006/main" noGrp="1"/>
          </p:cNvSpPr>
          <p:nvPr/>
        </p:nvSpPr>
        <p:spPr>
          <a:xfrm xmlns:a="http://schemas.openxmlformats.org/drawingml/2006/main">
            <a:off x="685800" y="3181350"/>
            <a:ext cx="60388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Bring one life claims journey, its delays and its control requirements. We will map the opportunity together.</a:t>
            </a:r>
          </a:p>
        </p:txBody>
      </p:sp>
      <p:sp>
        <p:nvSpPr>
          <p:cNvPr id="6" name="">
            <a:extLst xmlns:a="http://schemas.openxmlformats.org/drawingml/2006/main">
              <a:ext uri="{FF2B5EF4-FFF2-40B4-BE49-F238E27FC236}">
                <a16:creationId xmlns:a16="http://schemas.microsoft.com/office/drawing/2014/main" id="{56FF0D94-D198-427B-AA50-35E92708233C}"/>
              </a:ext>
            </a:extLst>
          </p:cNvPr>
          <p:cNvSpPr>
            <a:spLocks xmlns:a="http://schemas.openxmlformats.org/drawingml/2006/main" noGrp="1"/>
          </p:cNvSpPr>
          <p:nvPr/>
        </p:nvSpPr>
        <p:spPr>
          <a:xfrm xmlns:a="http://schemas.openxmlformats.org/drawingml/2006/main">
            <a:off x="685800" y="4610100"/>
            <a:ext cx="6477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Genellipse + your claims team</a:t>
            </a:r>
          </a:p>
        </p:txBody>
      </p:sp>
      <p:sp>
        <p:nvSpPr>
          <p:cNvPr id="7" name="">
            <a:extLst xmlns:a="http://schemas.openxmlformats.org/drawingml/2006/main">
              <a:ext uri="{FF2B5EF4-FFF2-40B4-BE49-F238E27FC236}">
                <a16:creationId xmlns:a16="http://schemas.microsoft.com/office/drawing/2014/main" id="{D9E31672-B6B2-48E9-A182-6C892F7A133B}"/>
              </a:ext>
            </a:extLst>
          </p:cNvPr>
          <p:cNvSpPr>
            <a:spLocks xmlns:a="http://schemas.openxmlformats.org/drawingml/2006/main" noGrp="1"/>
          </p:cNvSpPr>
          <p:nvPr/>
        </p:nvSpPr>
        <p:spPr>
          <a:xfrm xmlns:a="http://schemas.openxmlformats.org/drawingml/2006/main">
            <a:off x="685800" y="5038725"/>
            <a:ext cx="62388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EE7EE"/>
                </a:solidFill>
                <a:latin typeface="Liberation Sans"/>
                <a:ea typeface="Liberation Sans"/>
                <a:cs typeface="Liberation Sans"/>
              </a:defRPr>
            </a:pPr>
            <a:r>
              <a:rPr sz="1875" b="0">
                <a:solidFill>
                  <a:srgbClr val="DEE7EE"/>
                </a:solidFill>
                <a:latin typeface="Liberation Sans"/>
                <a:ea typeface="Liberation Sans"/>
                <a:cs typeface="Liberation Sans"/>
              </a:rPr>
              <a:t>A shared roadmap, accountable delivery and evidence of value.</a:t>
            </a:r>
          </a:p>
        </p:txBody>
      </p:sp>
      <p:sp>
        <p:nvSpPr>
          <p:cNvPr id="8" name="">
            <a:extLst xmlns:a="http://schemas.openxmlformats.org/drawingml/2006/main">
              <a:ext uri="{FF2B5EF4-FFF2-40B4-BE49-F238E27FC236}">
                <a16:creationId xmlns:a16="http://schemas.microsoft.com/office/drawing/2014/main" id="{BB684B27-3CF8-4D96-9CE7-4E91070F7448}"/>
              </a:ext>
            </a:extLst>
          </p:cNvPr>
          <p:cNvSpPr>
            <a:spLocks xmlns:a="http://schemas.openxmlformats.org/drawingml/2006/main" noGrp="1"/>
          </p:cNvSpPr>
          <p:nvPr/>
        </p:nvSpPr>
        <p:spPr>
          <a:xfrm xmlns:a="http://schemas.openxmlformats.org/drawingml/2006/main">
            <a:off x="685800" y="5972175"/>
            <a:ext cx="2714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D2B577"/>
                </a:solidFill>
                <a:latin typeface="Liberation Sans"/>
                <a:ea typeface="Liberation Sans"/>
                <a:cs typeface="Liberation Sans"/>
              </a:defRPr>
            </a:pPr>
            <a:r>
              <a:rPr sz="1950" b="1">
                <a:solidFill>
                  <a:srgbClr val="D2B577"/>
                </a:solidFill>
                <a:latin typeface="Liberation Sans"/>
                <a:ea typeface="Liberation Sans"/>
                <a:cs typeface="Liberation Sans"/>
                <a:hlinkClick xmlns:r="http://schemas.openxmlformats.org/officeDocument/2006/relationships" r:id="Rd48aa75a703b4f01"/>
              </a:rPr>
              <a:t>Genellipse.com</a:t>
            </a:r>
          </a:p>
        </p:txBody>
      </p:sp>
      <p:sp>
        <p:nvSpPr>
          <p:cNvPr id="9" name="">
            <a:extLst xmlns:a="http://schemas.openxmlformats.org/drawingml/2006/main">
              <a:ext uri="{FF2B5EF4-FFF2-40B4-BE49-F238E27FC236}">
                <a16:creationId xmlns:a16="http://schemas.microsoft.com/office/drawing/2014/main" id="{B28A9023-82DB-4A33-8875-D53F5A7756BD}"/>
              </a:ext>
            </a:extLst>
          </p:cNvPr>
          <p:cNvSpPr>
            <a:spLocks xmlns:a="http://schemas.openxmlformats.org/drawingml/2006/main" noGrp="1"/>
          </p:cNvSpPr>
          <p:nvPr/>
        </p:nvSpPr>
        <p:spPr>
          <a:xfrm xmlns:a="http://schemas.openxmlformats.org/drawingml/2006/main">
            <a:off x="3619500" y="59721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D2B577"/>
                </a:solidFill>
                <a:latin typeface="Liberation Sans"/>
                <a:ea typeface="Liberation Sans"/>
                <a:cs typeface="Liberation Sans"/>
              </a:defRPr>
            </a:pPr>
            <a:r>
              <a:rPr sz="1950" b="0">
                <a:solidFill>
                  <a:srgbClr val="D2B577"/>
                </a:solidFill>
                <a:latin typeface="Liberation Sans"/>
                <a:ea typeface="Liberation Sans"/>
                <a:cs typeface="Liberation Sans"/>
                <a:hlinkClick xmlns:r="http://schemas.openxmlformats.org/officeDocument/2006/relationships" r:id="Rae429eca210340bf"/>
              </a:rPr>
              <a:t>info@genellipse.com</a:t>
            </a:r>
          </a:p>
        </p:txBody>
      </p:sp>
      <p:sp>
        <p:nvSpPr>
          <p:cNvPr id="10" name="">
            <a:extLst xmlns:a="http://schemas.openxmlformats.org/drawingml/2006/main">
              <a:ext uri="{FF2B5EF4-FFF2-40B4-BE49-F238E27FC236}">
                <a16:creationId xmlns:a16="http://schemas.microsoft.com/office/drawing/2014/main" id="{B1F7FD8F-8703-4EB0-A87E-FFABCBE0742C}"/>
              </a:ext>
            </a:extLst>
          </p:cNvPr>
          <p:cNvSpPr>
            <a:spLocks xmlns:a="http://schemas.openxmlformats.org/drawingml/2006/main" noGrp="1"/>
          </p:cNvSpPr>
          <p:nvPr/>
        </p:nvSpPr>
        <p:spPr>
          <a:xfrm xmlns:a="http://schemas.openxmlformats.org/drawingml/2006/main">
            <a:off x="9286875" y="5991225"/>
            <a:ext cx="2524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D2B577"/>
                </a:solidFill>
                <a:latin typeface="Liberation Sans"/>
                <a:ea typeface="Liberation Sans"/>
                <a:cs typeface="Liberation Sans"/>
              </a:defRPr>
            </a:pPr>
            <a:r>
              <a:rPr sz="1350" b="0">
                <a:solidFill>
                  <a:srgbClr val="D2B577"/>
                </a:solidFill>
                <a:latin typeface="Liberation Sans"/>
                <a:ea typeface="Liberation Sans"/>
                <a:cs typeface="Liberation Sans"/>
                <a:hlinkClick xmlns:ns0="http://schemas.openxmlformats.org/officeDocument/2006/relationships" action="ppaction://hlinksldjump" ns0:id="rIdGenellipseSlide1"/>
              </a:rPr>
              <a:t>Back to contents →</a:t>
            </a:r>
          </a:p>
        </p:txBody>
      </p:sp>
      <p:sp>
        <p:nvSpPr>
          <p:cNvPr id="11" name="">
            <a:extLst xmlns:a="http://schemas.openxmlformats.org/drawingml/2006/main">
              <a:ext uri="{FF2B5EF4-FFF2-40B4-BE49-F238E27FC236}">
                <a16:creationId xmlns:a16="http://schemas.microsoft.com/office/drawing/2014/main" id="{B1DB8E65-2E24-4AB0-862E-16EF4709D9D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02CA4B59-DCDA-47AF-B3E8-7021F6F6568F}"/>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24 / 24</a:t>
            </a:r>
          </a:p>
        </p:txBody>
      </p:sp>
    </p:spTree>
    <p:extLst>
      <p:ext uri="{BB962C8B-B14F-4D97-AF65-F5344CB8AC3E}">
        <p14:creationId xmlns:p14="http://schemas.microsoft.com/office/powerpoint/2010/main" val="5335289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2026-09-27T16:08:20.8920000Z</dcterms:created>
  <dcterms:modified xsi:type="dcterms:W3CDTF">2026-09-27T16:08:20.8920000Z</dcterms:modified>
</coreProperties>
</file>